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9" r:id="rId3"/>
    <p:sldId id="1400" r:id="rId5"/>
    <p:sldId id="1401" r:id="rId6"/>
    <p:sldId id="1402" r:id="rId7"/>
    <p:sldId id="1404" r:id="rId8"/>
    <p:sldId id="1405" r:id="rId9"/>
    <p:sldId id="1406" r:id="rId10"/>
    <p:sldId id="1403" r:id="rId11"/>
    <p:sldId id="1407" r:id="rId12"/>
    <p:sldId id="1419" r:id="rId13"/>
    <p:sldId id="1433" r:id="rId14"/>
    <p:sldId id="1434" r:id="rId15"/>
    <p:sldId id="1435" r:id="rId16"/>
    <p:sldId id="1450" r:id="rId17"/>
    <p:sldId id="1436" r:id="rId18"/>
    <p:sldId id="1465" r:id="rId19"/>
    <p:sldId id="1466" r:id="rId20"/>
    <p:sldId id="1343" r:id="rId21"/>
    <p:sldId id="1344" r:id="rId22"/>
    <p:sldId id="1430" r:id="rId23"/>
    <p:sldId id="1342" r:id="rId24"/>
    <p:sldId id="1431" r:id="rId25"/>
    <p:sldId id="1470" r:id="rId26"/>
    <p:sldId id="1467" r:id="rId27"/>
    <p:sldId id="1191" r:id="rId28"/>
    <p:sldId id="1394" r:id="rId29"/>
    <p:sldId id="1395" r:id="rId30"/>
    <p:sldId id="1471" r:id="rId31"/>
    <p:sldId id="1469" r:id="rId32"/>
    <p:sldId id="1399" r:id="rId33"/>
    <p:sldId id="1472" r:id="rId34"/>
    <p:sldId id="1468" r:id="rId35"/>
    <p:sldId id="1190" r:id="rId36"/>
    <p:sldId id="1186" r:id="rId37"/>
    <p:sldId id="1185" r:id="rId38"/>
  </p:sldIdLst>
  <p:sldSz cx="9144000" cy="6858000" type="screen4x3"/>
  <p:notesSz cx="6858000" cy="9144000"/>
  <p:custDataLst>
    <p:tags r:id="rId43"/>
  </p:custDataLst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96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DF4"/>
    <a:srgbClr val="0000FF"/>
    <a:srgbClr val="CCEC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198" autoAdjust="0"/>
  </p:normalViewPr>
  <p:slideViewPr>
    <p:cSldViewPr showGuides="1">
      <p:cViewPr varScale="1">
        <p:scale>
          <a:sx n="64" d="100"/>
          <a:sy n="64" d="100"/>
        </p:scale>
        <p:origin x="-2076" y="-96"/>
      </p:cViewPr>
      <p:guideLst>
        <p:guide orient="horz" pos="4396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3" Type="http://schemas.openxmlformats.org/officeDocument/2006/relationships/tags" Target="tags/tag170.xml"/><Relationship Id="rId42" Type="http://schemas.openxmlformats.org/officeDocument/2006/relationships/commentAuthors" Target="commentAuthors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 smtClean="0"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 smtClean="0">
                <a:ea typeface="+mn-ea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342C4F-6F7C-4793-AEB9-AF1067D58B7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 smtClean="0"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.png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image" Target="../media/image2.png"/><Relationship Id="rId3" Type="http://schemas.openxmlformats.org/officeDocument/2006/relationships/tags" Target="../tags/tag4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image" Target="../media/image2.png"/><Relationship Id="rId3" Type="http://schemas.openxmlformats.org/officeDocument/2006/relationships/tags" Target="../tags/tag9.xml"/><Relationship Id="rId2" Type="http://schemas.openxmlformats.org/officeDocument/2006/relationships/image" Target="../media/image1.jpeg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image" Target="../media/image2.png"/><Relationship Id="rId3" Type="http://schemas.openxmlformats.org/officeDocument/2006/relationships/tags" Target="../tags/tag14.xml"/><Relationship Id="rId2" Type="http://schemas.openxmlformats.org/officeDocument/2006/relationships/image" Target="../media/image1.jpeg"/><Relationship Id="rId1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image" Target="../media/image2.png"/><Relationship Id="rId3" Type="http://schemas.openxmlformats.org/officeDocument/2006/relationships/tags" Target="../tags/tag19.xml"/><Relationship Id="rId2" Type="http://schemas.openxmlformats.org/officeDocument/2006/relationships/image" Target="../media/image1.jpeg"/><Relationship Id="rId1" Type="http://schemas.openxmlformats.org/officeDocument/2006/relationships/tags" Target="../tags/tag1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image" Target="../media/image2.png"/><Relationship Id="rId3" Type="http://schemas.openxmlformats.org/officeDocument/2006/relationships/tags" Target="../tags/tag24.xml"/><Relationship Id="rId2" Type="http://schemas.openxmlformats.org/officeDocument/2006/relationships/image" Target="../media/image1.jpeg"/><Relationship Id="rId1" Type="http://schemas.openxmlformats.org/officeDocument/2006/relationships/tags" Target="../tags/tag2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image" Target="../media/image2.png"/><Relationship Id="rId3" Type="http://schemas.openxmlformats.org/officeDocument/2006/relationships/tags" Target="../tags/tag29.xml"/><Relationship Id="rId2" Type="http://schemas.openxmlformats.org/officeDocument/2006/relationships/image" Target="../media/image1.jpeg"/><Relationship Id="rId1" Type="http://schemas.openxmlformats.org/officeDocument/2006/relationships/tags" Target="../tags/tag2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image" Target="../media/image2.png"/><Relationship Id="rId3" Type="http://schemas.openxmlformats.org/officeDocument/2006/relationships/tags" Target="../tags/tag34.xml"/><Relationship Id="rId2" Type="http://schemas.openxmlformats.org/officeDocument/2006/relationships/image" Target="../media/image1.jpeg"/><Relationship Id="rId1" Type="http://schemas.openxmlformats.org/officeDocument/2006/relationships/tags" Target="../tags/tag3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image" Target="../media/image2.png"/><Relationship Id="rId3" Type="http://schemas.openxmlformats.org/officeDocument/2006/relationships/tags" Target="../tags/tag39.xml"/><Relationship Id="rId2" Type="http://schemas.openxmlformats.org/officeDocument/2006/relationships/image" Target="../media/image1.jpeg"/><Relationship Id="rId1" Type="http://schemas.openxmlformats.org/officeDocument/2006/relationships/tags" Target="../tags/tag3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image" Target="../media/image2.png"/><Relationship Id="rId3" Type="http://schemas.openxmlformats.org/officeDocument/2006/relationships/tags" Target="../tags/tag44.xml"/><Relationship Id="rId2" Type="http://schemas.openxmlformats.org/officeDocument/2006/relationships/image" Target="../media/image1.jpeg"/><Relationship Id="rId1" Type="http://schemas.openxmlformats.org/officeDocument/2006/relationships/tags" Target="../tags/tag43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image" Target="../media/image2.png"/><Relationship Id="rId3" Type="http://schemas.openxmlformats.org/officeDocument/2006/relationships/tags" Target="../tags/tag49.xml"/><Relationship Id="rId2" Type="http://schemas.openxmlformats.org/officeDocument/2006/relationships/image" Target="../media/image1.jpeg"/><Relationship Id="rId1" Type="http://schemas.openxmlformats.org/officeDocument/2006/relationships/tags" Target="../tags/tag4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image" Target="../media/image2.png"/><Relationship Id="rId3" Type="http://schemas.openxmlformats.org/officeDocument/2006/relationships/tags" Target="../tags/tag54.xml"/><Relationship Id="rId2" Type="http://schemas.openxmlformats.org/officeDocument/2006/relationships/image" Target="../media/image1.jpeg"/><Relationship Id="rId1" Type="http://schemas.openxmlformats.org/officeDocument/2006/relationships/tags" Target="../tags/tag5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image" Target="../media/image2.png"/><Relationship Id="rId3" Type="http://schemas.openxmlformats.org/officeDocument/2006/relationships/tags" Target="../tags/tag59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13.xml"/><Relationship Id="rId1" Type="http://schemas.openxmlformats.org/officeDocument/2006/relationships/tags" Target="../tags/tag58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4.png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image" Target="../media/image2.png"/><Relationship Id="rId3" Type="http://schemas.openxmlformats.org/officeDocument/2006/relationships/tags" Target="../tags/tag65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14.xml"/><Relationship Id="rId1" Type="http://schemas.openxmlformats.org/officeDocument/2006/relationships/tags" Target="../tags/tag64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tags" Target="../tags/tag69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openxmlformats.org/officeDocument/2006/relationships/tags" Target="../tags/tag71.xml"/><Relationship Id="rId2" Type="http://schemas.openxmlformats.org/officeDocument/2006/relationships/image" Target="../media/image1.jpeg"/><Relationship Id="rId1" Type="http://schemas.openxmlformats.org/officeDocument/2006/relationships/tags" Target="../tags/tag70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7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image" Target="../media/image2.png"/><Relationship Id="rId3" Type="http://schemas.openxmlformats.org/officeDocument/2006/relationships/tags" Target="../tags/tag73.xml"/><Relationship Id="rId2" Type="http://schemas.openxmlformats.org/officeDocument/2006/relationships/image" Target="../media/image1.jpeg"/><Relationship Id="rId1" Type="http://schemas.openxmlformats.org/officeDocument/2006/relationships/tags" Target="../tags/tag7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5.png"/><Relationship Id="rId7" Type="http://schemas.openxmlformats.org/officeDocument/2006/relationships/tags" Target="../tags/tag81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image" Target="../media/image2.png"/><Relationship Id="rId3" Type="http://schemas.openxmlformats.org/officeDocument/2006/relationships/tags" Target="../tags/tag78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18.xml"/><Relationship Id="rId1" Type="http://schemas.openxmlformats.org/officeDocument/2006/relationships/tags" Target="../tags/tag77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image" Target="../media/image6.png"/><Relationship Id="rId4" Type="http://schemas.openxmlformats.org/officeDocument/2006/relationships/image" Target="../media/image2.png"/><Relationship Id="rId3" Type="http://schemas.openxmlformats.org/officeDocument/2006/relationships/tags" Target="../tags/tag83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19.xml"/><Relationship Id="rId1" Type="http://schemas.openxmlformats.org/officeDocument/2006/relationships/tags" Target="../tags/tag82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7.png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image" Target="../media/image2.png"/><Relationship Id="rId3" Type="http://schemas.openxmlformats.org/officeDocument/2006/relationships/tags" Target="../tags/tag88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20.xml"/><Relationship Id="rId1" Type="http://schemas.openxmlformats.org/officeDocument/2006/relationships/tags" Target="../tags/tag87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image" Target="../media/image2.png"/><Relationship Id="rId3" Type="http://schemas.openxmlformats.org/officeDocument/2006/relationships/tags" Target="../tags/tag93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21.xml"/><Relationship Id="rId1" Type="http://schemas.openxmlformats.org/officeDocument/2006/relationships/tags" Target="../tags/tag92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9.png"/><Relationship Id="rId7" Type="http://schemas.openxmlformats.org/officeDocument/2006/relationships/tags" Target="../tags/tag101.xml"/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image" Target="../media/image2.png"/><Relationship Id="rId3" Type="http://schemas.openxmlformats.org/officeDocument/2006/relationships/tags" Target="../tags/tag98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22.xml"/><Relationship Id="rId1" Type="http://schemas.openxmlformats.org/officeDocument/2006/relationships/tags" Target="../tags/tag97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image" Target="../media/image10.png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image" Target="../media/image2.png"/><Relationship Id="rId3" Type="http://schemas.openxmlformats.org/officeDocument/2006/relationships/tags" Target="../tags/tag103.xml"/><Relationship Id="rId2" Type="http://schemas.openxmlformats.org/officeDocument/2006/relationships/image" Target="../media/image1.jpeg"/><Relationship Id="rId12" Type="http://schemas.openxmlformats.org/officeDocument/2006/relationships/notesSlide" Target="../notesSlides/notesSlide23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108.xml"/><Relationship Id="rId1" Type="http://schemas.openxmlformats.org/officeDocument/2006/relationships/tags" Target="../tags/tag102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1.png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image" Target="../media/image2.png"/><Relationship Id="rId3" Type="http://schemas.openxmlformats.org/officeDocument/2006/relationships/tags" Target="../tags/tag110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24.xml"/><Relationship Id="rId1" Type="http://schemas.openxmlformats.org/officeDocument/2006/relationships/tags" Target="../tags/tag109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2.png"/><Relationship Id="rId7" Type="http://schemas.openxmlformats.org/officeDocument/2006/relationships/tags" Target="../tags/tag118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image" Target="../media/image2.png"/><Relationship Id="rId3" Type="http://schemas.openxmlformats.org/officeDocument/2006/relationships/tags" Target="../tags/tag115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25.xml"/><Relationship Id="rId1" Type="http://schemas.openxmlformats.org/officeDocument/2006/relationships/tags" Target="../tags/tag114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3.png"/><Relationship Id="rId7" Type="http://schemas.openxmlformats.org/officeDocument/2006/relationships/tags" Target="../tags/tag123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4" Type="http://schemas.openxmlformats.org/officeDocument/2006/relationships/image" Target="../media/image2.png"/><Relationship Id="rId3" Type="http://schemas.openxmlformats.org/officeDocument/2006/relationships/tags" Target="../tags/tag120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26.xml"/><Relationship Id="rId1" Type="http://schemas.openxmlformats.org/officeDocument/2006/relationships/tags" Target="../tags/tag119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7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28.xml"/><Relationship Id="rId6" Type="http://schemas.openxmlformats.org/officeDocument/2006/relationships/tags" Target="../tags/tag127.xml"/><Relationship Id="rId5" Type="http://schemas.openxmlformats.org/officeDocument/2006/relationships/tags" Target="../tags/tag126.xml"/><Relationship Id="rId4" Type="http://schemas.openxmlformats.org/officeDocument/2006/relationships/image" Target="../media/image2.png"/><Relationship Id="rId3" Type="http://schemas.openxmlformats.org/officeDocument/2006/relationships/tags" Target="../tags/tag125.xml"/><Relationship Id="rId2" Type="http://schemas.openxmlformats.org/officeDocument/2006/relationships/image" Target="../media/image1.jpeg"/><Relationship Id="rId1" Type="http://schemas.openxmlformats.org/officeDocument/2006/relationships/tags" Target="../tags/tag124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8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33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image" Target="../media/image2.png"/><Relationship Id="rId3" Type="http://schemas.openxmlformats.org/officeDocument/2006/relationships/tags" Target="../tags/tag130.xml"/><Relationship Id="rId2" Type="http://schemas.openxmlformats.org/officeDocument/2006/relationships/image" Target="../media/image1.jpeg"/><Relationship Id="rId1" Type="http://schemas.openxmlformats.org/officeDocument/2006/relationships/tags" Target="../tags/tag129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4.png"/><Relationship Id="rId7" Type="http://schemas.openxmlformats.org/officeDocument/2006/relationships/tags" Target="../tags/tag138.xml"/><Relationship Id="rId6" Type="http://schemas.openxmlformats.org/officeDocument/2006/relationships/tags" Target="../tags/tag137.xml"/><Relationship Id="rId5" Type="http://schemas.openxmlformats.org/officeDocument/2006/relationships/tags" Target="../tags/tag136.xml"/><Relationship Id="rId4" Type="http://schemas.openxmlformats.org/officeDocument/2006/relationships/image" Target="../media/image2.png"/><Relationship Id="rId3" Type="http://schemas.openxmlformats.org/officeDocument/2006/relationships/tags" Target="../tags/tag135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29.xml"/><Relationship Id="rId1" Type="http://schemas.openxmlformats.org/officeDocument/2006/relationships/tags" Target="../tags/tag134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5.png"/><Relationship Id="rId7" Type="http://schemas.openxmlformats.org/officeDocument/2006/relationships/tags" Target="../tags/tag143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image" Target="../media/image2.png"/><Relationship Id="rId3" Type="http://schemas.openxmlformats.org/officeDocument/2006/relationships/tags" Target="../tags/tag140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30.xml"/><Relationship Id="rId1" Type="http://schemas.openxmlformats.org/officeDocument/2006/relationships/tags" Target="../tags/tag139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tags" Target="../tags/tag149.xml"/><Relationship Id="rId7" Type="http://schemas.openxmlformats.org/officeDocument/2006/relationships/tags" Target="../tags/tag148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image" Target="../media/image2.png"/><Relationship Id="rId3" Type="http://schemas.openxmlformats.org/officeDocument/2006/relationships/tags" Target="../tags/tag145.xml"/><Relationship Id="rId2" Type="http://schemas.openxmlformats.org/officeDocument/2006/relationships/image" Target="../media/image1.jpeg"/><Relationship Id="rId11" Type="http://schemas.openxmlformats.org/officeDocument/2006/relationships/notesSlide" Target="../notesSlides/notesSlide31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144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2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54.xml"/><Relationship Id="rId6" Type="http://schemas.openxmlformats.org/officeDocument/2006/relationships/tags" Target="../tags/tag153.xml"/><Relationship Id="rId5" Type="http://schemas.openxmlformats.org/officeDocument/2006/relationships/tags" Target="../tags/tag152.xml"/><Relationship Id="rId4" Type="http://schemas.openxmlformats.org/officeDocument/2006/relationships/image" Target="../media/image2.png"/><Relationship Id="rId3" Type="http://schemas.openxmlformats.org/officeDocument/2006/relationships/tags" Target="../tags/tag151.xml"/><Relationship Id="rId2" Type="http://schemas.openxmlformats.org/officeDocument/2006/relationships/image" Target="../media/image1.jpeg"/><Relationship Id="rId1" Type="http://schemas.openxmlformats.org/officeDocument/2006/relationships/tags" Target="../tags/tag150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.png"/><Relationship Id="rId7" Type="http://schemas.openxmlformats.org/officeDocument/2006/relationships/tags" Target="../tags/tag160.xml"/><Relationship Id="rId6" Type="http://schemas.openxmlformats.org/officeDocument/2006/relationships/tags" Target="../tags/tag159.xml"/><Relationship Id="rId5" Type="http://schemas.openxmlformats.org/officeDocument/2006/relationships/tags" Target="../tags/tag158.xml"/><Relationship Id="rId4" Type="http://schemas.openxmlformats.org/officeDocument/2006/relationships/tags" Target="../tags/tag157.xml"/><Relationship Id="rId3" Type="http://schemas.openxmlformats.org/officeDocument/2006/relationships/tags" Target="../tags/tag156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33.xml"/><Relationship Id="rId1" Type="http://schemas.openxmlformats.org/officeDocument/2006/relationships/tags" Target="../tags/tag155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167.xml"/><Relationship Id="rId8" Type="http://schemas.openxmlformats.org/officeDocument/2006/relationships/tags" Target="../tags/tag166.xml"/><Relationship Id="rId7" Type="http://schemas.openxmlformats.org/officeDocument/2006/relationships/tags" Target="../tags/tag165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image" Target="../media/image2.png"/><Relationship Id="rId3" Type="http://schemas.openxmlformats.org/officeDocument/2006/relationships/tags" Target="../tags/tag162.xml"/><Relationship Id="rId2" Type="http://schemas.openxmlformats.org/officeDocument/2006/relationships/image" Target="../media/image1.jpeg"/><Relationship Id="rId12" Type="http://schemas.openxmlformats.org/officeDocument/2006/relationships/notesSlide" Target="../notesSlides/notesSlide34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168.xml"/><Relationship Id="rId1" Type="http://schemas.openxmlformats.org/officeDocument/2006/relationships/tags" Target="../tags/tag161.xml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tags" Target="../tags/tag169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-317" y="-127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5791200" y="4495800"/>
            <a:ext cx="3154680" cy="186309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2400" b="1" dirty="0" smtClean="0"/>
              <a:t>汇报人：杨贺旻</a:t>
            </a:r>
            <a:endParaRPr lang="zh-CN" altLang="en-US" sz="2400" b="1" dirty="0" smtClean="0"/>
          </a:p>
          <a:p>
            <a:pPr>
              <a:lnSpc>
                <a:spcPct val="160000"/>
              </a:lnSpc>
            </a:pPr>
            <a:r>
              <a:rPr lang="zh-CN" altLang="en-US" sz="2400" b="1" dirty="0" smtClean="0"/>
              <a:t>科室：中心实验室</a:t>
            </a:r>
            <a:endParaRPr lang="en-US" altLang="zh-CN" sz="2400" b="1" dirty="0" smtClean="0"/>
          </a:p>
          <a:p>
            <a:pPr>
              <a:lnSpc>
                <a:spcPct val="160000"/>
              </a:lnSpc>
            </a:pPr>
            <a:r>
              <a:rPr lang="zh-CN" altLang="en-US" sz="2400" b="1" dirty="0" smtClean="0"/>
              <a:t>日期：</a:t>
            </a:r>
            <a:r>
              <a:rPr lang="en-US" altLang="zh-CN" sz="2400" dirty="0" smtClean="0"/>
              <a:t>2024.03.09</a:t>
            </a:r>
            <a:endParaRPr lang="en-US" altLang="zh-CN" sz="2400" dirty="0" smtClean="0"/>
          </a:p>
        </p:txBody>
      </p:sp>
      <p:sp>
        <p:nvSpPr>
          <p:cNvPr id="2" name="文本框 1"/>
          <p:cNvSpPr txBox="1"/>
          <p:nvPr/>
        </p:nvSpPr>
        <p:spPr>
          <a:xfrm>
            <a:off x="0" y="2362200"/>
            <a:ext cx="91446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400" b="1"/>
              <a:t>实验动物繁育及生命周期</a:t>
            </a:r>
            <a:endParaRPr lang="zh-CN" altLang="en-US" sz="5400" b="1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5286375" cy="1190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2400" y="1295400"/>
            <a:ext cx="898906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>
                <a:sym typeface="+mn-ea"/>
              </a:rPr>
              <a:t>在众多的实验动物中，小鼠有着饲养成本低、繁殖周期短、与人同源性高等优势，是大家做科学研究时的首选动物。</a:t>
            </a:r>
            <a:endParaRPr lang="zh-CN" sz="2100"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的繁育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9200" y="2819400"/>
            <a:ext cx="6456045" cy="35502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0" y="1295400"/>
            <a:ext cx="911733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>
                <a:sym typeface="+mn-ea"/>
              </a:rPr>
              <a:t>小鼠繁育过程主要包括选择种鼠，合笼，受孕检测、孕鼠饲养和分笼等几个阶段。</a:t>
            </a:r>
            <a:endParaRPr lang="zh-CN" sz="2100"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的繁育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67310" y="3168015"/>
            <a:ext cx="8946515" cy="695325"/>
            <a:chOff x="226" y="4989"/>
            <a:chExt cx="14089" cy="1095"/>
          </a:xfrm>
        </p:grpSpPr>
        <p:grpSp>
          <p:nvGrpSpPr>
            <p:cNvPr id="7" name="组合 6"/>
            <p:cNvGrpSpPr/>
            <p:nvPr/>
          </p:nvGrpSpPr>
          <p:grpSpPr>
            <a:xfrm rot="0">
              <a:off x="226" y="4989"/>
              <a:ext cx="2308" cy="1039"/>
              <a:chOff x="1365" y="5349"/>
              <a:chExt cx="2688" cy="1039"/>
            </a:xfrm>
          </p:grpSpPr>
          <p:sp>
            <p:nvSpPr>
              <p:cNvPr id="3" name="圆角矩形 2"/>
              <p:cNvSpPr/>
              <p:nvPr/>
            </p:nvSpPr>
            <p:spPr>
              <a:xfrm>
                <a:off x="1382" y="5349"/>
                <a:ext cx="2555" cy="1039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" name="文本框 3"/>
              <p:cNvSpPr txBox="1"/>
              <p:nvPr/>
            </p:nvSpPr>
            <p:spPr>
              <a:xfrm>
                <a:off x="1365" y="5520"/>
                <a:ext cx="268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sz="2400" b="1">
                    <a:sym typeface="+mn-ea"/>
                  </a:rPr>
                  <a:t>选择种鼠</a:t>
                </a:r>
                <a:endParaRPr lang="zh-CN" altLang="en-US" sz="2400" b="1">
                  <a:sym typeface="+mn-ea"/>
                </a:endParaRPr>
              </a:p>
            </p:txBody>
          </p:sp>
        </p:grpSp>
        <p:cxnSp>
          <p:nvCxnSpPr>
            <p:cNvPr id="9" name="直接箭头连接符 8"/>
            <p:cNvCxnSpPr/>
            <p:nvPr/>
          </p:nvCxnSpPr>
          <p:spPr>
            <a:xfrm>
              <a:off x="2505" y="5520"/>
              <a:ext cx="84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grpSp>
          <p:nvGrpSpPr>
            <p:cNvPr id="6" name="组合 5"/>
            <p:cNvGrpSpPr/>
            <p:nvPr/>
          </p:nvGrpSpPr>
          <p:grpSpPr>
            <a:xfrm>
              <a:off x="3396" y="4989"/>
              <a:ext cx="1698" cy="1040"/>
              <a:chOff x="4236" y="4989"/>
              <a:chExt cx="1698" cy="1040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4236" y="4989"/>
                <a:ext cx="1698" cy="1040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418" y="5160"/>
                <a:ext cx="14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sz="2400" b="1">
                    <a:sym typeface="+mn-ea"/>
                  </a:rPr>
                  <a:t>合笼</a:t>
                </a:r>
                <a:endParaRPr lang="zh-CN" sz="2400" b="1">
                  <a:sym typeface="+mn-ea"/>
                </a:endParaRPr>
              </a:p>
            </p:txBody>
          </p:sp>
        </p:grpSp>
        <p:cxnSp>
          <p:nvCxnSpPr>
            <p:cNvPr id="23" name="直接箭头连接符 22"/>
            <p:cNvCxnSpPr/>
            <p:nvPr/>
          </p:nvCxnSpPr>
          <p:spPr>
            <a:xfrm>
              <a:off x="5154" y="5520"/>
              <a:ext cx="84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7" name="直接箭头连接符 26"/>
            <p:cNvCxnSpPr/>
            <p:nvPr/>
          </p:nvCxnSpPr>
          <p:spPr>
            <a:xfrm>
              <a:off x="8504" y="5520"/>
              <a:ext cx="84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grpSp>
          <p:nvGrpSpPr>
            <p:cNvPr id="28" name="组合 27"/>
            <p:cNvGrpSpPr/>
            <p:nvPr/>
          </p:nvGrpSpPr>
          <p:grpSpPr>
            <a:xfrm>
              <a:off x="6075" y="4990"/>
              <a:ext cx="2328" cy="1038"/>
              <a:chOff x="7875" y="4990"/>
              <a:chExt cx="2328" cy="1038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7907" y="5160"/>
                <a:ext cx="2297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sz="2400" b="1">
                    <a:sym typeface="+mn-ea"/>
                  </a:rPr>
                  <a:t>受孕检测</a:t>
                </a:r>
                <a:endParaRPr lang="zh-CN" altLang="en-US" sz="2400" b="1">
                  <a:sym typeface="+mn-ea"/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7875" y="4990"/>
                <a:ext cx="2294" cy="1039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414" y="4990"/>
              <a:ext cx="2465" cy="1038"/>
              <a:chOff x="11454" y="4990"/>
              <a:chExt cx="2465" cy="1038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11489" y="5160"/>
                <a:ext cx="2430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sz="2400" b="1">
                    <a:sym typeface="+mn-ea"/>
                  </a:rPr>
                  <a:t>孕鼠饲养</a:t>
                </a:r>
                <a:endParaRPr lang="zh-CN" sz="2400" b="1">
                  <a:sym typeface="+mn-ea"/>
                </a:endParaRPr>
              </a:p>
            </p:txBody>
          </p:sp>
          <p:sp>
            <p:nvSpPr>
              <p:cNvPr id="30" name="圆角矩形 29"/>
              <p:cNvSpPr/>
              <p:nvPr/>
            </p:nvSpPr>
            <p:spPr>
              <a:xfrm>
                <a:off x="11454" y="4990"/>
                <a:ext cx="2294" cy="1039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cxnSp>
          <p:nvCxnSpPr>
            <p:cNvPr id="32" name="直接箭头连接符 31"/>
            <p:cNvCxnSpPr/>
            <p:nvPr/>
          </p:nvCxnSpPr>
          <p:spPr>
            <a:xfrm>
              <a:off x="11843" y="5576"/>
              <a:ext cx="84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grpSp>
          <p:nvGrpSpPr>
            <p:cNvPr id="33" name="组合 32"/>
            <p:cNvGrpSpPr/>
            <p:nvPr/>
          </p:nvGrpSpPr>
          <p:grpSpPr>
            <a:xfrm>
              <a:off x="12753" y="5046"/>
              <a:ext cx="1562" cy="1039"/>
              <a:chOff x="11454" y="4990"/>
              <a:chExt cx="1562" cy="1039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11561" y="5160"/>
                <a:ext cx="1385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sz="2400" b="1">
                    <a:sym typeface="+mn-ea"/>
                  </a:rPr>
                  <a:t>分笼</a:t>
                </a:r>
                <a:endParaRPr lang="zh-CN" sz="2400" b="1">
                  <a:sym typeface="+mn-ea"/>
                </a:endParaRPr>
              </a:p>
            </p:txBody>
          </p:sp>
          <p:sp>
            <p:nvSpPr>
              <p:cNvPr id="35" name="圆角矩形 34"/>
              <p:cNvSpPr/>
              <p:nvPr/>
            </p:nvSpPr>
            <p:spPr>
              <a:xfrm>
                <a:off x="11454" y="4990"/>
                <a:ext cx="1562" cy="1039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的繁育</a:t>
              </a:r>
              <a:r>
                <a:rPr lang="en-US" altLang="zh-CN" sz="2800" b="1"/>
                <a:t> —  </a:t>
              </a:r>
              <a:r>
                <a:rPr lang="zh-CN" sz="2800" b="1">
                  <a:solidFill>
                    <a:srgbClr val="FF0000"/>
                  </a:solidFill>
                  <a:sym typeface="+mn-ea"/>
                </a:rPr>
                <a:t>选择种鼠</a:t>
              </a:r>
              <a:endParaRPr lang="zh-CN" altLang="zh-CN" sz="2800" b="1">
                <a:solidFill>
                  <a:srgbClr val="FF0000"/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304800" y="1447800"/>
            <a:ext cx="30130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buClr>
                <a:srgbClr val="FF0000"/>
              </a:buClr>
              <a:buFont typeface="Wingdings" panose="05000000000000000000" charset="0"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、年龄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4800" y="2000250"/>
            <a:ext cx="8296910" cy="41846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just">
              <a:lnSpc>
                <a:spcPct val="19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一</a:t>
            </a:r>
            <a:r>
              <a:rPr lang="zh-CN" altLang="en-US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般小鼠</a:t>
            </a:r>
            <a:r>
              <a:rPr lang="zh-CN" altLang="en-US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的寿命为1-2年，其中生育期为1年。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所以我们在选择种鼠时，应选择合适周龄的种鼠来用于繁育。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9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雄鼠8周龄，雌鼠6周龄就可以开始进行合笼繁育了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。随着年龄的增长，雌鼠的生育能力在第二窝、第三窝时将达到最高，随后，雄鼠在8月龄，雌鼠在7月龄时繁殖能力显著下降，而超过10个月时就可进行淘汰了。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9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其中，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小鼠年龄的计算是从小鼠出生那一天开始的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，而不是从合笼日期开始算。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即雄鼠选8周-8月龄；雌鼠选6周-7月龄。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的繁育</a:t>
              </a:r>
              <a:r>
                <a:rPr lang="en-US" altLang="zh-CN" sz="2800" b="1"/>
                <a:t> —  </a:t>
              </a:r>
              <a:r>
                <a:rPr lang="zh-CN" sz="2800" b="1">
                  <a:solidFill>
                    <a:srgbClr val="FF0000"/>
                  </a:solidFill>
                  <a:sym typeface="+mn-ea"/>
                </a:rPr>
                <a:t>选择种鼠</a:t>
              </a:r>
              <a:endParaRPr lang="zh-CN" altLang="zh-CN" sz="2800" b="1">
                <a:solidFill>
                  <a:srgbClr val="FF0000"/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304800" y="1295400"/>
            <a:ext cx="30130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buClr>
                <a:srgbClr val="FF0000"/>
              </a:buClr>
              <a:buFont typeface="Wingdings" panose="05000000000000000000" charset="0"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、外观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4800" y="1752600"/>
            <a:ext cx="8652510" cy="41846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9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在挑选种鼠的时候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，我们需要认真观察其外观，是否具备这些优良条件：如体格健壮、体态匀称、毛顺滑光亮、无外伤、行动敏捷，再检查雄鼠生殖器是否缺失。雌鼠是否有双阴道或阴道封闭的现象，尤其是生殖器官，以筛选出合适的、健康的种鼠用于繁育。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9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在合笼前我们要仔细查看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，每只小鼠的生殖器官发育是否正常。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9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此外，繁殖鼠的体重以25克左右为宜；不选用瘦小或肥胖鼠、掉毛的鼠来进行繁殖。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的繁育</a:t>
              </a:r>
              <a:r>
                <a:rPr lang="en-US" altLang="zh-CN" sz="2800" b="1"/>
                <a:t> —  </a:t>
              </a:r>
              <a:r>
                <a:rPr lang="zh-CN" sz="2800" b="1">
                  <a:solidFill>
                    <a:srgbClr val="FF0000"/>
                  </a:solidFill>
                  <a:sym typeface="+mn-ea"/>
                </a:rPr>
                <a:t>合笼</a:t>
              </a:r>
              <a:endParaRPr lang="zh-CN" altLang="zh-CN" sz="2800" b="1">
                <a:solidFill>
                  <a:srgbClr val="FF0000"/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381000" y="1371600"/>
            <a:ext cx="83477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8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在合笼时，要先将雄鼠放入笼内，最好是提前2天将雄鼠单放，之后再按1:2或1: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的比例将雌鼠放置雄鼠笼内。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8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合笼方式主要有两种： </a:t>
            </a:r>
            <a:endParaRPr lang="zh-CN" altLang="en-US" sz="2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80000"/>
              </a:lnSpc>
              <a:buClr>
                <a:srgbClr val="FF0000"/>
              </a:buClr>
              <a:buFont typeface="Wingdings" panose="05000000000000000000" charset="0"/>
            </a:pP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连续合笼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：雌鼠雄鼠连续几天内一直在同一个笼子中；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80000"/>
              </a:lnSpc>
              <a:buClr>
                <a:srgbClr val="FF0000"/>
              </a:buClr>
              <a:buFont typeface="Wingdings" panose="05000000000000000000" charset="0"/>
            </a:pP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间断合笼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：一只雌鼠和一只雄鼠相处一天，然后就换另外的一只雌鼠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进来合笼；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80000"/>
              </a:lnSpc>
              <a:buClr>
                <a:srgbClr val="FF0000"/>
              </a:buClr>
              <a:buFont typeface="Wingdings" panose="05000000000000000000" charset="0"/>
            </a:pP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注：常规采用连续合笼方法，待母鼠确定怀孕后可将公鼠取出与其他母鼠进行交配，并留孕鼠单独饲养照养子代。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6200" y="1066800"/>
            <a:ext cx="8989060" cy="51390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2400" b="1">
                <a:solidFill>
                  <a:srgbClr val="FF0000"/>
                </a:solidFill>
                <a:sym typeface="+mn-ea"/>
              </a:rPr>
              <a:t>注意事项</a:t>
            </a:r>
            <a:r>
              <a:rPr lang="en-US" altLang="zh-CN" sz="2400" b="1">
                <a:solidFill>
                  <a:srgbClr val="FF0000"/>
                </a:solidFill>
                <a:sym typeface="+mn-ea"/>
              </a:rPr>
              <a:t>:</a:t>
            </a:r>
            <a:endParaRPr lang="zh-CN" sz="2400" b="1">
              <a:solidFill>
                <a:srgbClr val="FF0000"/>
              </a:solidFill>
              <a:sym typeface="+mn-ea"/>
            </a:endParaRPr>
          </a:p>
          <a:p>
            <a:pPr marL="342900" indent="-342900" algn="just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推荐放入2只雌鼠，产出的小仔数量最多，两只雌鼠还可以互相照顾幼仔，如果个别雌鼠母性较差，同笼的另一只雌鼠会充当“奶妈”的角色代为照顾小仔。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342900" indent="-342900" algn="just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配繁时，一定要先放雄鼠！这一步是关键！雄鼠在笼盒里占据主导地位，否则雌鼠会拒绝交配甚至攻击雄鼠！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342900" indent="-342900" algn="just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繁殖笼里一定要放筑巢材料，雌鼠可用筑巢材料给幼仔做窝，维持幼仔的体温，提高存活率。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953135"/>
            <a:chOff x="0" y="771"/>
            <a:chExt cx="14400" cy="1501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150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的繁育</a:t>
              </a:r>
              <a:r>
                <a:rPr lang="en-US" altLang="zh-CN" sz="2800" b="1"/>
                <a:t> </a:t>
              </a:r>
              <a:r>
                <a:rPr lang="en-US" altLang="zh-CN" sz="2800" b="1">
                  <a:sym typeface="+mn-ea"/>
                </a:rPr>
                <a:t>—  </a:t>
              </a:r>
              <a:r>
                <a:rPr lang="zh-CN" sz="2800" b="1">
                  <a:solidFill>
                    <a:srgbClr val="FF0000"/>
                  </a:solidFill>
                  <a:sym typeface="+mn-ea"/>
                </a:rPr>
                <a:t>合笼</a:t>
              </a:r>
              <a:endParaRPr lang="zh-CN" altLang="zh-CN" sz="2800" b="1">
                <a:solidFill>
                  <a:srgbClr val="FF0000"/>
                </a:solidFill>
                <a:sym typeface="+mn-ea"/>
              </a:endParaRPr>
            </a:p>
            <a:p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6200" y="1066800"/>
            <a:ext cx="8989060" cy="53543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en-US" altLang="zh-CN" sz="2400" b="1">
                <a:solidFill>
                  <a:srgbClr val="FF0000"/>
                </a:solidFill>
                <a:sym typeface="+mn-ea"/>
              </a:rPr>
              <a:t>    </a:t>
            </a:r>
            <a:r>
              <a:rPr lang="zh-CN" sz="2400" b="1">
                <a:solidFill>
                  <a:srgbClr val="FF0000"/>
                </a:solidFill>
                <a:sym typeface="+mn-ea"/>
              </a:rPr>
              <a:t>方法</a:t>
            </a:r>
            <a:r>
              <a:rPr lang="en-US" altLang="zh-CN" sz="2400" b="1">
                <a:solidFill>
                  <a:srgbClr val="FF0000"/>
                </a:solidFill>
                <a:sym typeface="+mn-ea"/>
              </a:rPr>
              <a:t>:</a:t>
            </a:r>
            <a:endParaRPr lang="en-US" altLang="zh-CN" sz="2400" b="1">
              <a:solidFill>
                <a:srgbClr val="FF0000"/>
              </a:solidFill>
              <a:sym typeface="+mn-ea"/>
            </a:endParaRPr>
          </a:p>
          <a:p>
            <a:pPr marL="342900" indent="-342900" algn="just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 b="1">
                <a:sym typeface="+mn-ea"/>
              </a:rPr>
              <a:t>查阴拴：</a:t>
            </a:r>
            <a:r>
              <a:rPr lang="zh-CN" sz="2100">
                <a:sym typeface="+mn-ea"/>
              </a:rPr>
              <a:t>用镊子直接查阴道内有无阴拴（阴门口处乳白色、固态胶状物，是由雄性小鼠精囊腺和凝固腺的分泌物在阴道内凝固而形成的产物。）缺点：容易出现漏检和假孕。</a:t>
            </a:r>
            <a:endParaRPr lang="zh-CN" sz="2100">
              <a:sym typeface="+mn-ea"/>
            </a:endParaRPr>
          </a:p>
          <a:p>
            <a:pPr algn="just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en-US" altLang="zh-CN" sz="2100">
                <a:sym typeface="+mn-ea"/>
              </a:rPr>
              <a:t>     </a:t>
            </a:r>
            <a:r>
              <a:rPr lang="zh-CN" sz="2100">
                <a:sym typeface="+mn-ea"/>
              </a:rPr>
              <a:t>注意：看到阴栓只能提示交配成功，受孕率并不是100%。</a:t>
            </a:r>
            <a:endParaRPr lang="zh-CN" sz="2100">
              <a:sym typeface="+mn-ea"/>
            </a:endParaRPr>
          </a:p>
          <a:p>
            <a:pPr marL="342900" indent="-342900" algn="just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 b="1">
                <a:sym typeface="+mn-ea"/>
              </a:rPr>
              <a:t>阴道涂片查精子：</a:t>
            </a:r>
            <a:r>
              <a:rPr lang="zh-CN" sz="2100">
                <a:sym typeface="+mn-ea"/>
              </a:rPr>
              <a:t>合笼第二天早上检查，用一次性的吸管沾取少量生理盐水，插入雌鼠阴道抽吸几下，涂在载玻片上，加一滴生理盐水后加盖玻片镜下观察，看到大量活精子在游动则代表受精。</a:t>
            </a:r>
            <a:endParaRPr lang="zh-CN" sz="2100"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953135"/>
            <a:chOff x="0" y="771"/>
            <a:chExt cx="14400" cy="1501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150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的繁育</a:t>
              </a:r>
              <a:r>
                <a:rPr lang="en-US" altLang="zh-CN" sz="2800" b="1"/>
                <a:t> </a:t>
              </a:r>
              <a:r>
                <a:rPr lang="en-US" altLang="zh-CN" sz="2800" b="1">
                  <a:sym typeface="+mn-ea"/>
                </a:rPr>
                <a:t>—  </a:t>
              </a:r>
              <a:r>
                <a:rPr lang="zh-CN" altLang="en-US" sz="2800" b="1">
                  <a:solidFill>
                    <a:srgbClr val="FF0000"/>
                  </a:solidFill>
                  <a:sym typeface="+mn-ea"/>
                </a:rPr>
                <a:t>受孕检测</a:t>
              </a:r>
              <a:endParaRPr lang="zh-CN" altLang="zh-CN" sz="2800" b="1">
                <a:solidFill>
                  <a:srgbClr val="FF0000"/>
                </a:solidFill>
                <a:sym typeface="+mn-ea"/>
              </a:endParaRPr>
            </a:p>
            <a:p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的繁育</a:t>
              </a:r>
              <a:r>
                <a:rPr lang="en-US" altLang="zh-CN" sz="2800" b="1"/>
                <a:t> </a:t>
              </a:r>
              <a:r>
                <a:rPr lang="en-US" altLang="zh-CN" sz="2800" b="1">
                  <a:sym typeface="+mn-ea"/>
                </a:rPr>
                <a:t>—  </a:t>
              </a:r>
              <a:r>
                <a:rPr lang="zh-CN" altLang="en-US" sz="2800" b="1">
                  <a:solidFill>
                    <a:srgbClr val="FF0000"/>
                  </a:solidFill>
                  <a:sym typeface="+mn-ea"/>
                </a:rPr>
                <a:t>孕鼠饲养</a:t>
              </a:r>
              <a:endParaRPr lang="zh-CN" altLang="en-US" sz="2800" b="1">
                <a:solidFill>
                  <a:srgbClr val="FF0000"/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381000" y="1524000"/>
            <a:ext cx="8157210" cy="4292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zh-CN" sz="2100"/>
              <a:t>     </a:t>
            </a:r>
            <a:r>
              <a:rPr lang="zh-CN" sz="2100">
                <a:solidFill>
                  <a:srgbClr val="FF0000"/>
                </a:solidFill>
              </a:rPr>
              <a:t>发现怀孕小鼠后，应及时给予特殊照顾。</a:t>
            </a:r>
            <a:endParaRPr lang="zh-CN" sz="210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8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000"/>
              <a:t>首先要给予充足的营养，除供给足够的块料外，还要定时饲喂少量瓜子、麦芽和拌有鸡蛋的软料等食物。</a:t>
            </a:r>
            <a:endParaRPr lang="zh-CN" sz="2000"/>
          </a:p>
          <a:p>
            <a:pPr marL="342900" indent="-342900" algn="just">
              <a:lnSpc>
                <a:spcPct val="18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000"/>
              <a:t>如果雌鼠多的话，可以把孕鼠妈妈和鼠爸分出</a:t>
            </a: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来，过了21天分娩期后，再分笼。期间要密切注意孕鼠及仔鼠的生长情况。</a:t>
            </a:r>
            <a:endParaRPr lang="zh-CN" sz="2000"/>
          </a:p>
          <a:p>
            <a:pPr marL="342900" indent="-342900" algn="just">
              <a:lnSpc>
                <a:spcPct val="18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000"/>
              <a:t>小鼠的健康状况与母鼠妈妈的哺乳能力、生产胎次有密切关系。因此要注意母鼠的状态，视情况决定是否采用代乳鼠，并进行仔鼠的断奶分笼及编号。</a:t>
            </a:r>
            <a:endParaRPr lang="zh-CN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的繁育</a:t>
              </a:r>
              <a:r>
                <a:rPr lang="en-US" altLang="zh-CN" sz="2800" b="1"/>
                <a:t> </a:t>
              </a:r>
              <a:r>
                <a:rPr lang="en-US" altLang="zh-CN" sz="2800" b="1">
                  <a:sym typeface="+mn-ea"/>
                </a:rPr>
                <a:t>—  </a:t>
              </a:r>
              <a:r>
                <a:rPr lang="zh-CN" altLang="en-US" sz="2800" b="1">
                  <a:solidFill>
                    <a:srgbClr val="FF0000"/>
                  </a:solidFill>
                  <a:sym typeface="+mn-ea"/>
                </a:rPr>
                <a:t>分笼</a:t>
              </a:r>
              <a:endParaRPr lang="zh-CN" altLang="en-US" sz="2800" b="1">
                <a:solidFill>
                  <a:srgbClr val="FF0000"/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294005" y="1295400"/>
            <a:ext cx="8698865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just">
              <a:lnSpc>
                <a:spcPct val="180000"/>
              </a:lnSpc>
              <a:buClr>
                <a:srgbClr val="FF0000"/>
              </a:buClr>
              <a:buSzTx/>
              <a:buFont typeface="Wingdings" panose="05000000000000000000" charset="0"/>
              <a:buChar char="Ø"/>
            </a:pPr>
            <a:r>
              <a:rPr lang="zh-CN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在仔鼠出生的第21天，我们就得将他们和母鼠分笼了。</a:t>
            </a: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这是为了防止繁殖笼内出现多胎小仔</a:t>
            </a: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鼠</a:t>
            </a: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、防止鼠群混乱交配、防止代系混乱。但也不能提前分笼，这将导致小仔鼠夭折。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80000"/>
              </a:lnSpc>
              <a:buClr>
                <a:srgbClr val="FF0000"/>
              </a:buClr>
              <a:buSzTx/>
              <a:buFont typeface="Wingdings" panose="05000000000000000000" charset="0"/>
              <a:buChar char="Ø"/>
            </a:pP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分笼后的小鼠建议按照标准密度5只一笼进行饲养，且尽量让其群居，不要单只放，因为孤独的小鼠也会产生忧郁症的症状。若需要单只一笼饲养，要注意它左右必须有“邻居”陪伴，要保证其生存环境相对合理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80000"/>
              </a:lnSpc>
              <a:buClr>
                <a:srgbClr val="FF0000"/>
              </a:buClr>
              <a:buSzTx/>
              <a:buFont typeface="Wingdings" panose="05000000000000000000" charset="0"/>
              <a:buChar char="Ø"/>
            </a:pP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分笼后，为了防止刚断奶的小鼠因为取食能力较弱而夭折，可在小鼠笼内放置少许碎饲料和果冻，以帮助小鼠取食。饲料投放应恰当，饲料投放量以一周食量为宜。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的繁育</a:t>
              </a:r>
              <a:r>
                <a:rPr lang="en-US" altLang="zh-CN" sz="2800" b="1"/>
                <a:t> </a:t>
              </a:r>
              <a:r>
                <a:rPr lang="en-US" altLang="zh-CN" sz="2800" b="1">
                  <a:sym typeface="+mn-ea"/>
                </a:rPr>
                <a:t>—  </a:t>
              </a:r>
              <a:r>
                <a:rPr lang="zh-CN" altLang="en-US" sz="2800" b="1">
                  <a:sym typeface="+mn-ea"/>
                </a:rPr>
                <a:t>食仔</a:t>
              </a:r>
              <a:endParaRPr lang="zh-CN" altLang="en-US" sz="2800" b="1">
                <a:solidFill>
                  <a:srgbClr val="FF0000"/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" name="表格 5"/>
          <p:cNvGraphicFramePr/>
          <p:nvPr/>
        </p:nvGraphicFramePr>
        <p:xfrm>
          <a:off x="914400" y="1600200"/>
          <a:ext cx="7271385" cy="4470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3950"/>
                <a:gridCol w="3607435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原因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解决方法</a:t>
                      </a:r>
                      <a:endParaRPr lang="zh-CN" altLang="en-US"/>
                    </a:p>
                  </a:txBody>
                  <a:tcPr/>
                </a:tc>
              </a:tr>
              <a:tr h="784225">
                <a:tc>
                  <a:txBody>
                    <a:bodyPr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在怀孕和哺乳期间</a:t>
                      </a:r>
                      <a:r>
                        <a:rPr lang="zh-CN" altLang="en-US" b="1">
                          <a:latin typeface="仿宋" panose="02010609060101010101" charset="-122"/>
                          <a:ea typeface="仿宋" panose="02010609060101010101" charset="-122"/>
                        </a:rPr>
                        <a:t>营养不良</a:t>
                      </a: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，母鼠为维持自己的体力而食仔。</a:t>
                      </a:r>
                      <a:endParaRPr lang="zh-CN" altLang="en-US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在怀孕期间食物中要适当增加葵花籽或花生给孕鼠</a:t>
                      </a:r>
                      <a:r>
                        <a:rPr lang="zh-CN" altLang="en-US" b="1">
                          <a:latin typeface="仿宋" panose="02010609060101010101" charset="-122"/>
                          <a:ea typeface="仿宋" panose="02010609060101010101" charset="-122"/>
                        </a:rPr>
                        <a:t>补充营养</a:t>
                      </a: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。</a:t>
                      </a:r>
                      <a:endParaRPr lang="zh-CN" altLang="en-US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/>
                </a:tc>
              </a:tr>
              <a:tr h="1101600"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窝产仔数量多，导致</a:t>
                      </a:r>
                      <a:r>
                        <a:rPr lang="zh-CN" altLang="en-US" b="1">
                          <a:latin typeface="仿宋" panose="02010609060101010101" charset="-122"/>
                          <a:ea typeface="仿宋" panose="02010609060101010101" charset="-122"/>
                        </a:rPr>
                        <a:t>泌乳量相对不足</a:t>
                      </a: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时会使其吞食幼仔。</a:t>
                      </a:r>
                      <a:endParaRPr lang="zh-CN" altLang="en-US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要及时</a:t>
                      </a:r>
                      <a:r>
                        <a:rPr lang="zh-CN" altLang="en-US" b="1">
                          <a:latin typeface="仿宋" panose="02010609060101010101" charset="-122"/>
                          <a:ea typeface="仿宋" panose="02010609060101010101" charset="-122"/>
                        </a:rPr>
                        <a:t>分出离乳小仔</a:t>
                      </a: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，防止母鼠超量哺乳而丧失母性行为。</a:t>
                      </a:r>
                      <a:endParaRPr lang="zh-CN" altLang="en-US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/>
                </a:tc>
              </a:tr>
              <a:tr h="1101600"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母鼠年龄偏大且</a:t>
                      </a:r>
                      <a:r>
                        <a:rPr lang="zh-CN" altLang="en-US" b="1">
                          <a:latin typeface="仿宋" panose="02010609060101010101" charset="-122"/>
                          <a:ea typeface="仿宋" panose="02010609060101010101" charset="-122"/>
                        </a:rPr>
                        <a:t>无泌乳能力</a:t>
                      </a: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，为维持自己的体力而食仔。</a:t>
                      </a:r>
                      <a:endParaRPr lang="zh-CN" altLang="en-US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要处理和</a:t>
                      </a:r>
                      <a:r>
                        <a:rPr lang="zh-CN" altLang="en-US" b="1">
                          <a:latin typeface="仿宋" panose="02010609060101010101" charset="-122"/>
                          <a:ea typeface="仿宋" panose="02010609060101010101" charset="-122"/>
                        </a:rPr>
                        <a:t>淘汰</a:t>
                      </a: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年龄大、习惯性吃仔的母鼠。</a:t>
                      </a:r>
                      <a:endParaRPr lang="zh-CN" altLang="en-US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/>
                </a:tc>
              </a:tr>
              <a:tr h="1101600"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产前产后</a:t>
                      </a:r>
                      <a:r>
                        <a:rPr lang="zh-CN" altLang="en-US" b="1">
                          <a:latin typeface="仿宋" panose="02010609060101010101" charset="-122"/>
                          <a:ea typeface="仿宋" panose="02010609060101010101" charset="-122"/>
                        </a:rPr>
                        <a:t>缺水</a:t>
                      </a: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，因生产过程中要消耗大量的体液和能量，产后口渴在舔食胎盘时引发吃仔。</a:t>
                      </a:r>
                      <a:endParaRPr lang="zh-CN" altLang="en-US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保证繁育笼中，</a:t>
                      </a:r>
                      <a:r>
                        <a:rPr lang="zh-CN" altLang="en-US" b="1">
                          <a:latin typeface="仿宋" panose="02010609060101010101" charset="-122"/>
                          <a:ea typeface="仿宋" panose="02010609060101010101" charset="-122"/>
                        </a:rPr>
                        <a:t>水和食物的及时供应</a:t>
                      </a: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，尤其是围产期。</a:t>
                      </a:r>
                      <a:endParaRPr lang="zh-CN" altLang="en-US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的繁育</a:t>
              </a:r>
              <a:r>
                <a:rPr lang="en-US" altLang="zh-CN" sz="2800" b="1"/>
                <a:t> </a:t>
              </a:r>
              <a:r>
                <a:rPr lang="en-US" altLang="zh-CN" sz="2800" b="1">
                  <a:sym typeface="+mn-ea"/>
                </a:rPr>
                <a:t>—  </a:t>
              </a:r>
              <a:r>
                <a:rPr lang="zh-CN" altLang="en-US" sz="2800" b="1">
                  <a:sym typeface="+mn-ea"/>
                </a:rPr>
                <a:t>食仔</a:t>
              </a:r>
              <a:endParaRPr lang="zh-CN" altLang="en-US" sz="2800" b="1">
                <a:solidFill>
                  <a:srgbClr val="FF0000"/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" name="表格 5"/>
          <p:cNvGraphicFramePr/>
          <p:nvPr/>
        </p:nvGraphicFramePr>
        <p:xfrm>
          <a:off x="914400" y="1524000"/>
          <a:ext cx="7441565" cy="4957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3950"/>
                <a:gridCol w="3777615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原因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解决方法</a:t>
                      </a:r>
                      <a:endParaRPr lang="zh-CN" altLang="en-US"/>
                    </a:p>
                  </a:txBody>
                  <a:tcPr/>
                </a:tc>
              </a:tr>
              <a:tr h="784225">
                <a:tc>
                  <a:txBody>
                    <a:bodyPr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刚产仔的母鼠</a:t>
                      </a:r>
                      <a:r>
                        <a:rPr lang="zh-CN" altLang="en-US" b="1">
                          <a:latin typeface="仿宋" panose="02010609060101010101" charset="-122"/>
                          <a:ea typeface="仿宋" panose="02010609060101010101" charset="-122"/>
                        </a:rPr>
                        <a:t>受到惊吓感到危险</a:t>
                      </a: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也会吃仔。包括噪音、光照和人为经常性的观察等。</a:t>
                      </a:r>
                      <a:endParaRPr lang="zh-CN" altLang="en-US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对当天出生的幼仔尽量避免用手触摸，</a:t>
                      </a:r>
                      <a:r>
                        <a:rPr lang="zh-CN" altLang="en-US" b="1">
                          <a:latin typeface="仿宋" panose="02010609060101010101" charset="-122"/>
                          <a:ea typeface="仿宋" panose="02010609060101010101" charset="-122"/>
                        </a:rPr>
                        <a:t>不要打扰母鼠哺乳</a:t>
                      </a: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，母鼠产仔的三天内不要换笼，要保持原有的气味。要控制噪音或有震动等不利的环境影响。</a:t>
                      </a:r>
                      <a:endParaRPr lang="zh-CN" altLang="en-US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/>
                </a:tc>
              </a:tr>
              <a:tr h="1101600"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为维持种群的正常生存，对出生后不健康、畸形的幼仔会产生</a:t>
                      </a:r>
                      <a:r>
                        <a:rPr lang="zh-CN" altLang="en-US" b="1">
                          <a:latin typeface="仿宋" panose="02010609060101010101" charset="-122"/>
                          <a:ea typeface="仿宋" panose="02010609060101010101" charset="-122"/>
                        </a:rPr>
                        <a:t>吃仔的习惯</a:t>
                      </a: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。</a:t>
                      </a:r>
                      <a:endParaRPr lang="zh-CN" altLang="en-US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发现食仔</a:t>
                      </a:r>
                      <a:r>
                        <a:rPr lang="zh-CN" altLang="en-US" b="1">
                          <a:latin typeface="仿宋" panose="02010609060101010101" charset="-122"/>
                          <a:ea typeface="仿宋" panose="02010609060101010101" charset="-122"/>
                        </a:rPr>
                        <a:t>及时将死亡仔鼠尸体清除</a:t>
                      </a: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，避免母鼠食仔成性，养成不良习惯。</a:t>
                      </a:r>
                      <a:endParaRPr lang="zh-CN" altLang="en-US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/>
                </a:tc>
              </a:tr>
              <a:tr h="1101600"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有些繁育鼠是</a:t>
                      </a:r>
                      <a:r>
                        <a:rPr lang="zh-CN" altLang="en-US" b="1">
                          <a:latin typeface="仿宋" panose="02010609060101010101" charset="-122"/>
                          <a:ea typeface="仿宋" panose="02010609060101010101" charset="-122"/>
                        </a:rPr>
                        <a:t>首次产仔</a:t>
                      </a: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，不知道如何处理自生幼仔，吃仔是正常的。</a:t>
                      </a:r>
                      <a:endParaRPr lang="zh-CN" altLang="en-US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 b="1">
                          <a:latin typeface="仿宋" panose="02010609060101010101" charset="-122"/>
                          <a:ea typeface="仿宋" panose="02010609060101010101" charset="-122"/>
                        </a:rPr>
                        <a:t>第二次产仔</a:t>
                      </a:r>
                      <a:r>
                        <a:rPr lang="zh-CN" altLang="en-US">
                          <a:latin typeface="仿宋" panose="02010609060101010101" charset="-122"/>
                          <a:ea typeface="仿宋" panose="02010609060101010101" charset="-122"/>
                        </a:rPr>
                        <a:t>就不会发生此现象。</a:t>
                      </a:r>
                      <a:endParaRPr lang="zh-CN" altLang="en-US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的繁育</a:t>
              </a:r>
              <a:r>
                <a:rPr lang="en-US" altLang="zh-CN" sz="2800" b="1"/>
                <a:t> </a:t>
              </a:r>
              <a:r>
                <a:rPr lang="en-US" altLang="zh-CN" sz="2800" b="1">
                  <a:sym typeface="+mn-ea"/>
                </a:rPr>
                <a:t>—  </a:t>
              </a:r>
              <a:r>
                <a:rPr lang="zh-CN" altLang="en-US" sz="2800" b="1">
                  <a:sym typeface="+mn-ea"/>
                </a:rPr>
                <a:t>代乳</a:t>
              </a:r>
              <a:endParaRPr lang="zh-CN" altLang="en-US" sz="2800" b="1">
                <a:solidFill>
                  <a:srgbClr val="FF0000"/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381000" y="1371600"/>
            <a:ext cx="837120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2000"/>
              <a:t>       </a:t>
            </a:r>
            <a:r>
              <a:rPr lang="zh-CN" altLang="en-US" sz="2000">
                <a:solidFill>
                  <a:schemeClr val="tx1"/>
                </a:solidFill>
              </a:rPr>
              <a:t>一些雌鼠出现一些特殊情况，仔鼠留住了，却没有了母鼠。还有的品系，雌鼠虽有生育能力，但无泌乳能力，生育后经常食仔。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6405" y="2971800"/>
            <a:ext cx="8149590" cy="2722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just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altLang="en-US" sz="1900" b="1">
                <a:latin typeface="Times New Roman" panose="02020603050405020304" pitchFamily="18" charset="0"/>
                <a:cs typeface="Times New Roman" panose="02020603050405020304" pitchFamily="18" charset="0"/>
              </a:rPr>
              <a:t>需选择产仔1-2天、泌乳好、母性好的雌鼠为代乳鼠</a:t>
            </a:r>
            <a:r>
              <a:rPr lang="zh-CN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，如：Nu/Nu的杂合子、C57BL/6J 、BALB/c、ICR鼠。</a:t>
            </a:r>
            <a:r>
              <a:rPr lang="zh-CN" altLang="en-US" sz="1900" b="1">
                <a:latin typeface="Times New Roman" panose="02020603050405020304" pitchFamily="18" charset="0"/>
                <a:cs typeface="Times New Roman" panose="02020603050405020304" pitchFamily="18" charset="0"/>
              </a:rPr>
              <a:t>产仔3天以上的雌鼠不可作代乳鼠</a:t>
            </a:r>
            <a:r>
              <a:rPr lang="zh-CN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，因为已认定自己小仔的气味。在选择代乳鼠时，应注意代乳鼠的毛色与所代喂的幼仔有较大差异，便于分辨。</a:t>
            </a:r>
            <a:endParaRPr lang="zh-CN" altLang="en-US"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如果代乳鼠自身后代较多，可以丢弃部分小仔，以保证被代乳小仔的生存健康。</a:t>
            </a:r>
            <a:endParaRPr lang="zh-CN" altLang="en-US"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圆角矩形 9"/>
          <p:cNvSpPr/>
          <p:nvPr>
            <p:custDataLst>
              <p:tags r:id="rId8"/>
            </p:custDataLst>
          </p:nvPr>
        </p:nvSpPr>
        <p:spPr>
          <a:xfrm>
            <a:off x="348615" y="2837815"/>
            <a:ext cx="8502650" cy="31330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57200"/>
            <a:ext cx="9067800" cy="609600"/>
            <a:chOff x="120" y="720"/>
            <a:chExt cx="14280" cy="960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20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的繁育</a:t>
              </a:r>
              <a:r>
                <a:rPr lang="en-US" altLang="zh-CN" sz="2800" b="1"/>
                <a:t> </a:t>
              </a:r>
              <a:endParaRPr lang="zh-CN" altLang="en-US" sz="2800" b="1">
                <a:solidFill>
                  <a:srgbClr val="FF0000"/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>
              <a:off x="120" y="1680"/>
              <a:ext cx="6240" cy="0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0" name="图片 99"/>
          <p:cNvPicPr/>
          <p:nvPr/>
        </p:nvPicPr>
        <p:blipFill>
          <a:blip r:embed="rId8"/>
          <a:stretch>
            <a:fillRect/>
          </a:stretch>
        </p:blipFill>
        <p:spPr>
          <a:xfrm>
            <a:off x="990600" y="1752600"/>
            <a:ext cx="7331710" cy="86696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52400" y="1238885"/>
            <a:ext cx="17805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影响因素：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158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18920" y="2331085"/>
            <a:ext cx="6106160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80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 You  !</a:t>
            </a:r>
            <a:endParaRPr lang="en-US" altLang="zh-CN" sz="8000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5286375" cy="1190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-317" y="-127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5791200" y="4495800"/>
            <a:ext cx="3154680" cy="186309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2400" b="1" dirty="0" smtClean="0"/>
              <a:t>汇报人：杨贺旻</a:t>
            </a:r>
            <a:endParaRPr lang="zh-CN" altLang="en-US" sz="2400" b="1" dirty="0" smtClean="0"/>
          </a:p>
          <a:p>
            <a:pPr>
              <a:lnSpc>
                <a:spcPct val="160000"/>
              </a:lnSpc>
            </a:pPr>
            <a:r>
              <a:rPr lang="zh-CN" altLang="en-US" sz="2400" b="1" dirty="0" smtClean="0"/>
              <a:t>科室：中心实验室</a:t>
            </a:r>
            <a:endParaRPr lang="en-US" altLang="zh-CN" sz="2400" b="1" dirty="0" smtClean="0"/>
          </a:p>
          <a:p>
            <a:pPr>
              <a:lnSpc>
                <a:spcPct val="160000"/>
              </a:lnSpc>
            </a:pPr>
            <a:r>
              <a:rPr lang="zh-CN" altLang="en-US" sz="2400" b="1" dirty="0" smtClean="0"/>
              <a:t>日期：</a:t>
            </a:r>
            <a:r>
              <a:rPr lang="en-US" altLang="zh-CN" sz="2400" dirty="0" smtClean="0"/>
              <a:t>2024.4.13</a:t>
            </a:r>
            <a:endParaRPr lang="en-US" altLang="zh-CN" sz="2400" dirty="0" smtClean="0"/>
          </a:p>
        </p:txBody>
      </p:sp>
      <p:sp>
        <p:nvSpPr>
          <p:cNvPr id="2" name="文本框 1"/>
          <p:cNvSpPr txBox="1"/>
          <p:nvPr/>
        </p:nvSpPr>
        <p:spPr>
          <a:xfrm>
            <a:off x="0" y="2362200"/>
            <a:ext cx="914463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800" b="1"/>
              <a:t>实验动物繁育及生命周期（二）</a:t>
            </a:r>
            <a:endParaRPr lang="zh-CN" altLang="en-US" sz="4800" b="1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5286375" cy="1190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0" y="1295400"/>
            <a:ext cx="911733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>
                <a:sym typeface="+mn-ea"/>
              </a:rPr>
              <a:t>小鼠繁育过程主要包括选择种鼠，合笼，受孕检测、孕鼠饲养和分笼等几个阶段。</a:t>
            </a:r>
            <a:endParaRPr lang="zh-CN" sz="2100"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回顾</a:t>
              </a:r>
              <a:r>
                <a:rPr lang="en-US" altLang="zh-CN" sz="2800" b="1"/>
                <a:t> — </a:t>
              </a:r>
              <a:r>
                <a:rPr lang="zh-CN" altLang="en-US" sz="2800" b="1"/>
                <a:t>小鼠</a:t>
              </a:r>
              <a:r>
                <a:rPr lang="zh-CN" sz="2800" b="1"/>
                <a:t>的繁育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67310" y="3168015"/>
            <a:ext cx="8946515" cy="695325"/>
            <a:chOff x="226" y="4989"/>
            <a:chExt cx="14089" cy="1095"/>
          </a:xfrm>
        </p:grpSpPr>
        <p:grpSp>
          <p:nvGrpSpPr>
            <p:cNvPr id="7" name="组合 6"/>
            <p:cNvGrpSpPr/>
            <p:nvPr/>
          </p:nvGrpSpPr>
          <p:grpSpPr>
            <a:xfrm rot="0">
              <a:off x="226" y="4989"/>
              <a:ext cx="2308" cy="1039"/>
              <a:chOff x="1365" y="5349"/>
              <a:chExt cx="2688" cy="1039"/>
            </a:xfrm>
          </p:grpSpPr>
          <p:sp>
            <p:nvSpPr>
              <p:cNvPr id="3" name="圆角矩形 2"/>
              <p:cNvSpPr/>
              <p:nvPr/>
            </p:nvSpPr>
            <p:spPr>
              <a:xfrm>
                <a:off x="1382" y="5349"/>
                <a:ext cx="2555" cy="1039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" name="文本框 3"/>
              <p:cNvSpPr txBox="1"/>
              <p:nvPr/>
            </p:nvSpPr>
            <p:spPr>
              <a:xfrm>
                <a:off x="1365" y="5520"/>
                <a:ext cx="268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sz="2400" b="1">
                    <a:sym typeface="+mn-ea"/>
                  </a:rPr>
                  <a:t>选择种鼠</a:t>
                </a:r>
                <a:endParaRPr lang="zh-CN" altLang="en-US" sz="2400" b="1">
                  <a:sym typeface="+mn-ea"/>
                </a:endParaRPr>
              </a:p>
            </p:txBody>
          </p:sp>
        </p:grpSp>
        <p:cxnSp>
          <p:nvCxnSpPr>
            <p:cNvPr id="9" name="直接箭头连接符 8"/>
            <p:cNvCxnSpPr/>
            <p:nvPr/>
          </p:nvCxnSpPr>
          <p:spPr>
            <a:xfrm>
              <a:off x="2505" y="5520"/>
              <a:ext cx="84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grpSp>
          <p:nvGrpSpPr>
            <p:cNvPr id="6" name="组合 5"/>
            <p:cNvGrpSpPr/>
            <p:nvPr/>
          </p:nvGrpSpPr>
          <p:grpSpPr>
            <a:xfrm>
              <a:off x="3396" y="4989"/>
              <a:ext cx="1698" cy="1040"/>
              <a:chOff x="4236" y="4989"/>
              <a:chExt cx="1698" cy="1040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4236" y="4989"/>
                <a:ext cx="1698" cy="1040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418" y="5160"/>
                <a:ext cx="14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sz="2400" b="1">
                    <a:sym typeface="+mn-ea"/>
                  </a:rPr>
                  <a:t>合笼</a:t>
                </a:r>
                <a:endParaRPr lang="zh-CN" sz="2400" b="1">
                  <a:sym typeface="+mn-ea"/>
                </a:endParaRPr>
              </a:p>
            </p:txBody>
          </p:sp>
        </p:grpSp>
        <p:cxnSp>
          <p:nvCxnSpPr>
            <p:cNvPr id="23" name="直接箭头连接符 22"/>
            <p:cNvCxnSpPr/>
            <p:nvPr/>
          </p:nvCxnSpPr>
          <p:spPr>
            <a:xfrm>
              <a:off x="5154" y="5520"/>
              <a:ext cx="84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7" name="直接箭头连接符 26"/>
            <p:cNvCxnSpPr/>
            <p:nvPr/>
          </p:nvCxnSpPr>
          <p:spPr>
            <a:xfrm>
              <a:off x="8504" y="5520"/>
              <a:ext cx="84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grpSp>
          <p:nvGrpSpPr>
            <p:cNvPr id="28" name="组合 27"/>
            <p:cNvGrpSpPr/>
            <p:nvPr/>
          </p:nvGrpSpPr>
          <p:grpSpPr>
            <a:xfrm>
              <a:off x="6075" y="4990"/>
              <a:ext cx="2328" cy="1038"/>
              <a:chOff x="7875" y="4990"/>
              <a:chExt cx="2328" cy="1038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7907" y="5160"/>
                <a:ext cx="2297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sz="2400" b="1">
                    <a:sym typeface="+mn-ea"/>
                  </a:rPr>
                  <a:t>受孕检测</a:t>
                </a:r>
                <a:endParaRPr lang="zh-CN" altLang="en-US" sz="2400" b="1">
                  <a:sym typeface="+mn-ea"/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7875" y="4990"/>
                <a:ext cx="2294" cy="1039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414" y="4990"/>
              <a:ext cx="2465" cy="1038"/>
              <a:chOff x="11454" y="4990"/>
              <a:chExt cx="2465" cy="1038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11489" y="5160"/>
                <a:ext cx="2430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sz="2400" b="1">
                    <a:sym typeface="+mn-ea"/>
                  </a:rPr>
                  <a:t>孕鼠饲养</a:t>
                </a:r>
                <a:endParaRPr lang="zh-CN" sz="2400" b="1">
                  <a:sym typeface="+mn-ea"/>
                </a:endParaRPr>
              </a:p>
            </p:txBody>
          </p:sp>
          <p:sp>
            <p:nvSpPr>
              <p:cNvPr id="30" name="圆角矩形 29"/>
              <p:cNvSpPr/>
              <p:nvPr/>
            </p:nvSpPr>
            <p:spPr>
              <a:xfrm>
                <a:off x="11454" y="4990"/>
                <a:ext cx="2294" cy="1039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cxnSp>
          <p:nvCxnSpPr>
            <p:cNvPr id="32" name="直接箭头连接符 31"/>
            <p:cNvCxnSpPr/>
            <p:nvPr/>
          </p:nvCxnSpPr>
          <p:spPr>
            <a:xfrm>
              <a:off x="11843" y="5576"/>
              <a:ext cx="84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grpSp>
          <p:nvGrpSpPr>
            <p:cNvPr id="33" name="组合 32"/>
            <p:cNvGrpSpPr/>
            <p:nvPr/>
          </p:nvGrpSpPr>
          <p:grpSpPr>
            <a:xfrm>
              <a:off x="12753" y="5046"/>
              <a:ext cx="1562" cy="1039"/>
              <a:chOff x="11454" y="4990"/>
              <a:chExt cx="1562" cy="1039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11561" y="5160"/>
                <a:ext cx="1385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sz="2400" b="1">
                    <a:sym typeface="+mn-ea"/>
                  </a:rPr>
                  <a:t>分笼</a:t>
                </a:r>
                <a:endParaRPr lang="zh-CN" sz="2400" b="1">
                  <a:sym typeface="+mn-ea"/>
                </a:endParaRPr>
              </a:p>
            </p:txBody>
          </p:sp>
          <p:sp>
            <p:nvSpPr>
              <p:cNvPr id="35" name="圆角矩形 34"/>
              <p:cNvSpPr/>
              <p:nvPr/>
            </p:nvSpPr>
            <p:spPr>
              <a:xfrm>
                <a:off x="11454" y="4990"/>
                <a:ext cx="1562" cy="1039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2400" y="1295400"/>
            <a:ext cx="898906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>
                <a:sym typeface="+mn-ea"/>
              </a:rPr>
              <a:t>小鼠卵在输卵管壶腹部受精后开始分裂发育，至桑葚胚（约3天）进入子宫，形成囊胚（约第5天）开始着床，妊娠期为19-21天。</a:t>
            </a:r>
            <a:r>
              <a:rPr lang="zh-CN" sz="2100" b="1">
                <a:sym typeface="+mn-ea"/>
              </a:rPr>
              <a:t> </a:t>
            </a:r>
            <a:endParaRPr lang="zh-CN" sz="2100" b="1"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的生长周期</a:t>
              </a:r>
              <a:r>
                <a:rPr lang="en-US" altLang="zh-CN" sz="2800" b="1"/>
                <a:t> </a:t>
              </a:r>
              <a:r>
                <a:rPr lang="zh-CN" altLang="en-US" sz="2800" b="1">
                  <a:sym typeface="+mn-ea"/>
                </a:rPr>
                <a:t>—</a:t>
              </a:r>
              <a:r>
                <a:rPr lang="en-US" altLang="zh-CN" sz="2800" b="1">
                  <a:sym typeface="+mn-ea"/>
                </a:rPr>
                <a:t> 胚胎期</a:t>
              </a:r>
              <a:endParaRPr lang="en-US" alt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1800" y="2819400"/>
            <a:ext cx="2755265" cy="34270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895600" y="6346825"/>
            <a:ext cx="31559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C57BL/6小鼠 E10.5天胚胎</a:t>
            </a:r>
            <a:endParaRPr lang="zh-CN" alt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2861945"/>
            <a:ext cx="5846445" cy="37630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2400" y="1143000"/>
            <a:ext cx="8989060" cy="1499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just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0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“新生儿” 0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-1</a:t>
            </a:r>
            <a:r>
              <a:rPr lang="zh-CN" sz="20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日龄的C57小鼠：赤裸无毛发，皮肤肉红色，双眼未睁开，耳廓和皮肤粘连，头大尾短，可发出声音，有触觉、嗅觉与味觉。胃里没有奶块，如是凌晨出生的小仔，胃里奶块较小。</a:t>
            </a:r>
            <a:r>
              <a:rPr lang="zh-CN" sz="2100">
                <a:sym typeface="+mn-ea"/>
              </a:rPr>
              <a:t> </a:t>
            </a:r>
            <a:r>
              <a:rPr lang="zh-CN" sz="2100" b="1">
                <a:sym typeface="+mn-ea"/>
              </a:rPr>
              <a:t> </a:t>
            </a:r>
            <a:endParaRPr lang="zh-CN" sz="2100" b="1"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6"/>
              </p:custDataLst>
            </p:nvPr>
          </p:nvSpPr>
          <p:spPr>
            <a:xfrm>
              <a:off x="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的生长周期</a:t>
              </a:r>
              <a:r>
                <a:rPr lang="en-US" altLang="zh-CN" sz="2800" b="1"/>
                <a:t> </a:t>
              </a:r>
              <a:r>
                <a:rPr lang="zh-CN" altLang="en-US" sz="2800" b="1">
                  <a:sym typeface="+mn-ea"/>
                </a:rPr>
                <a:t>—</a:t>
              </a:r>
              <a:r>
                <a:rPr lang="en-US" altLang="zh-CN" sz="2800" b="1">
                  <a:sym typeface="+mn-ea"/>
                </a:rPr>
                <a:t> </a:t>
              </a:r>
              <a:r>
                <a:rPr lang="en-US" altLang="zh-CN" sz="2800">
                  <a:sym typeface="+mn-ea"/>
                </a:rPr>
                <a:t>出生后早期及哺乳期</a:t>
              </a:r>
              <a:endParaRPr lang="en-US" altLang="zh-CN" sz="2800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7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8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2400" y="1143000"/>
            <a:ext cx="8989060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>
                <a:sym typeface="+mn-ea"/>
              </a:rPr>
              <a:t>2日龄：白色品系小仔颜色变成粉红，黑色品系小仔皮肤颜色发暗，白色奶块明显。</a:t>
            </a:r>
            <a:endParaRPr lang="zh-CN" sz="2000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的生长周期</a:t>
              </a:r>
              <a:r>
                <a:rPr lang="en-US" altLang="zh-CN" sz="2800" b="1"/>
                <a:t> </a:t>
              </a:r>
              <a:r>
                <a:rPr lang="zh-CN" altLang="en-US" sz="2800" b="1">
                  <a:sym typeface="+mn-ea"/>
                </a:rPr>
                <a:t>—</a:t>
              </a:r>
              <a:r>
                <a:rPr lang="en-US" altLang="zh-CN" sz="2800" b="1">
                  <a:sym typeface="+mn-ea"/>
                </a:rPr>
                <a:t> </a:t>
              </a:r>
              <a:r>
                <a:rPr lang="en-US" altLang="zh-CN" sz="2800">
                  <a:sym typeface="+mn-ea"/>
                </a:rPr>
                <a:t>出生后早期及哺乳期</a:t>
              </a:r>
              <a:endParaRPr lang="en-US" altLang="zh-CN" sz="2800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1200" y="2362200"/>
            <a:ext cx="5295900" cy="3933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2400" y="1143000"/>
            <a:ext cx="8989060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>
                <a:sym typeface="+mn-ea"/>
              </a:rPr>
              <a:t>3日龄：小仔脐带脱落，头部单侧或双侧开始长出耳廓。</a:t>
            </a:r>
            <a:endParaRPr lang="zh-CN" sz="2100">
              <a:sym typeface="+mn-ea"/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</a:pPr>
            <a:endParaRPr lang="zh-CN" sz="2100" b="1"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的生长周期</a:t>
              </a:r>
              <a:r>
                <a:rPr lang="en-US" altLang="zh-CN" sz="2800" b="1"/>
                <a:t> </a:t>
              </a:r>
              <a:r>
                <a:rPr lang="zh-CN" altLang="en-US" sz="2800" b="1">
                  <a:sym typeface="+mn-ea"/>
                </a:rPr>
                <a:t>—</a:t>
              </a:r>
              <a:r>
                <a:rPr lang="en-US" altLang="zh-CN" sz="2800" b="1">
                  <a:sym typeface="+mn-ea"/>
                </a:rPr>
                <a:t> </a:t>
              </a:r>
              <a:r>
                <a:rPr lang="en-US" altLang="zh-CN" sz="2800">
                  <a:sym typeface="+mn-ea"/>
                </a:rPr>
                <a:t>出生后早期及哺乳期</a:t>
              </a:r>
              <a:endParaRPr lang="en-US" altLang="zh-CN" sz="2800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4000" y="2133600"/>
            <a:ext cx="6313805" cy="4091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2400" y="1143000"/>
            <a:ext cx="8788400" cy="154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just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4~</a:t>
            </a:r>
            <a:r>
              <a:rPr lang="en-US" altLang="zh-CN" sz="21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</a:t>
            </a:r>
            <a:r>
              <a:rPr lang="zh-CN" sz="21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日龄：4日龄小仔耳朵发育成熟，完全脱离头皮，小仔的脚趾还未完全张开，不宜剪趾标号，以防辨别不清。5日龄小仔耳朵完全靠后，有毛色小鼠毛色更加明显，脚趾逐渐分开。</a:t>
            </a:r>
            <a:r>
              <a:rPr lang="en-US" altLang="zh-CN" sz="21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</a:t>
            </a:r>
            <a:r>
              <a:rPr lang="zh-CN" sz="21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日龄小仔</a:t>
            </a:r>
            <a:r>
              <a:rPr lang="zh-CN" sz="21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双耳张开耸立。</a:t>
            </a:r>
            <a:endParaRPr lang="zh-CN" sz="21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的生长周期</a:t>
              </a:r>
              <a:r>
                <a:rPr lang="en-US" altLang="zh-CN" sz="2800" b="1"/>
                <a:t> </a:t>
              </a:r>
              <a:r>
                <a:rPr lang="zh-CN" altLang="en-US" sz="2800" b="1">
                  <a:sym typeface="+mn-ea"/>
                </a:rPr>
                <a:t>—</a:t>
              </a:r>
              <a:r>
                <a:rPr lang="en-US" altLang="zh-CN" sz="2800" b="1">
                  <a:sym typeface="+mn-ea"/>
                </a:rPr>
                <a:t> </a:t>
              </a:r>
              <a:r>
                <a:rPr lang="en-US" altLang="zh-CN" sz="2800">
                  <a:sym typeface="+mn-ea"/>
                </a:rPr>
                <a:t>出生后早期及哺乳期</a:t>
              </a:r>
              <a:endParaRPr lang="en-US" altLang="zh-CN" sz="2800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7000" y="2688590"/>
            <a:ext cx="3651250" cy="4007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19" name="直接连接符 18"/>
            <p:cNvCxnSpPr/>
            <p:nvPr>
              <p:custDataLst>
                <p:tags r:id="rId5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6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0" y="2590800"/>
            <a:ext cx="4623435" cy="42144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6200" y="1137920"/>
            <a:ext cx="864616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6-8天的小鼠可以准备剪脚趾，进行基因型鉴定。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剪脚趾需要编号，下肢从右到左依次编号为1，2，3，4，5，6，7，8，9，10。上肢从右到左依次编号为20，30，40，50，60，70，80，90。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7" name="文本框 6"/>
            <p:cNvSpPr txBox="1"/>
            <p:nvPr>
              <p:custDataLst>
                <p:tags r:id="rId8"/>
              </p:custDataLst>
            </p:nvPr>
          </p:nvSpPr>
          <p:spPr>
            <a:xfrm>
              <a:off x="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的生长周期</a:t>
              </a:r>
              <a:r>
                <a:rPr lang="en-US" altLang="zh-CN" sz="2800" b="1"/>
                <a:t> </a:t>
              </a:r>
              <a:r>
                <a:rPr lang="zh-CN" altLang="en-US" sz="2800" b="1">
                  <a:sym typeface="+mn-ea"/>
                </a:rPr>
                <a:t>—</a:t>
              </a:r>
              <a:r>
                <a:rPr lang="en-US" altLang="zh-CN" sz="2800" b="1">
                  <a:sym typeface="+mn-ea"/>
                </a:rPr>
                <a:t> </a:t>
              </a:r>
              <a:r>
                <a:rPr lang="zh-CN" altLang="en-US" sz="2800">
                  <a:sym typeface="+mn-ea"/>
                </a:rPr>
                <a:t>小鼠编号</a:t>
              </a:r>
              <a:endParaRPr lang="zh-CN" altLang="en-US" sz="2800">
                <a:sym typeface="+mn-ea"/>
              </a:endParaRPr>
            </a:p>
          </p:txBody>
        </p:sp>
        <p:cxnSp>
          <p:nvCxnSpPr>
            <p:cNvPr id="10" name="直接连接符 9"/>
            <p:cNvCxnSpPr/>
            <p:nvPr>
              <p:custDataLst>
                <p:tags r:id="rId9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>
              <p:custDataLst>
                <p:tags r:id="rId10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2400" y="1295400"/>
            <a:ext cx="898906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>
                <a:sym typeface="+mn-ea"/>
              </a:rPr>
              <a:t>7-8日龄四肢发育并开始爬动游走，被毛逐渐浓密，下门齿长出。</a:t>
            </a:r>
            <a:endParaRPr lang="zh-CN" sz="2100"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的生长周期</a:t>
              </a:r>
              <a:r>
                <a:rPr lang="en-US" altLang="zh-CN" sz="2800" b="1"/>
                <a:t> </a:t>
              </a:r>
              <a:r>
                <a:rPr lang="zh-CN" altLang="en-US" sz="2800" b="1">
                  <a:sym typeface="+mn-ea"/>
                </a:rPr>
                <a:t>—</a:t>
              </a:r>
              <a:r>
                <a:rPr lang="en-US" altLang="zh-CN" sz="2800" b="1">
                  <a:sym typeface="+mn-ea"/>
                </a:rPr>
                <a:t> </a:t>
              </a:r>
              <a:r>
                <a:rPr lang="en-US" altLang="zh-CN" sz="2800">
                  <a:sym typeface="+mn-ea"/>
                </a:rPr>
                <a:t>出生后早期及哺乳期</a:t>
              </a:r>
              <a:endParaRPr lang="en-US" altLang="zh-CN" sz="2800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4000" y="2014220"/>
            <a:ext cx="5867400" cy="45002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2400" y="1295400"/>
            <a:ext cx="898906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>
                <a:sym typeface="+mn-ea"/>
              </a:rPr>
              <a:t>10日龄：小仔毛发发育完全。</a:t>
            </a:r>
            <a:endParaRPr lang="zh-CN" sz="2100"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的生长周期</a:t>
              </a:r>
              <a:r>
                <a:rPr lang="en-US" altLang="zh-CN" sz="2800" b="1"/>
                <a:t> </a:t>
              </a:r>
              <a:r>
                <a:rPr lang="zh-CN" altLang="en-US" sz="2800" b="1">
                  <a:sym typeface="+mn-ea"/>
                </a:rPr>
                <a:t>—</a:t>
              </a:r>
              <a:r>
                <a:rPr lang="en-US" altLang="zh-CN" sz="2800" b="1">
                  <a:sym typeface="+mn-ea"/>
                </a:rPr>
                <a:t> </a:t>
              </a:r>
              <a:r>
                <a:rPr lang="en-US" altLang="zh-CN" sz="2800">
                  <a:sym typeface="+mn-ea"/>
                </a:rPr>
                <a:t>出生后早期及哺乳期</a:t>
              </a:r>
              <a:endParaRPr lang="en-US" altLang="zh-CN" sz="2800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1000" y="1929130"/>
            <a:ext cx="5991225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2400" y="1295400"/>
            <a:ext cx="898906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>
                <a:sym typeface="+mn-ea"/>
              </a:rPr>
              <a:t>12-14日龄：眼睛完全睁开，啄食固体食物，开始采食及饮水 。</a:t>
            </a:r>
            <a:endParaRPr lang="zh-CN" sz="2100"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的生长周期</a:t>
              </a:r>
              <a:r>
                <a:rPr lang="en-US" altLang="zh-CN" sz="2800" b="1"/>
                <a:t> </a:t>
              </a:r>
              <a:r>
                <a:rPr lang="zh-CN" altLang="en-US" sz="2800" b="1">
                  <a:sym typeface="+mn-ea"/>
                </a:rPr>
                <a:t>—</a:t>
              </a:r>
              <a:r>
                <a:rPr lang="en-US" altLang="zh-CN" sz="2800" b="1">
                  <a:sym typeface="+mn-ea"/>
                </a:rPr>
                <a:t> </a:t>
              </a:r>
              <a:r>
                <a:rPr lang="en-US" altLang="zh-CN" sz="2800">
                  <a:sym typeface="+mn-ea"/>
                </a:rPr>
                <a:t>出生后早期及哺乳期</a:t>
              </a:r>
              <a:endParaRPr lang="en-US" altLang="zh-CN" sz="2800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" y="2057400"/>
            <a:ext cx="7526655" cy="4048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33070" y="1600200"/>
            <a:ext cx="8167370" cy="4269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000">
                <a:sym typeface="+mn-ea"/>
              </a:rPr>
              <a:t>断奶</a:t>
            </a: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期：出生后3周龄可离乳独立生活。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青春早期及生长期：4周龄，雌鼠阴腔张开；雄鼠睾丸降落至阴囊，开始生成精子。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青春后期：出生后5-8周。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性成熟期：出生后45-60日龄性发育成熟；性周期4-5天。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体成熟期：出生后60-90天，此为成年期。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中老年期：出生后120天，逐渐进入中年期，至出生后180天随后进入老年期。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健康小鼠寿命可达18-24个月，最长可达3年。</a:t>
            </a:r>
            <a:r>
              <a:rPr lang="zh-CN" sz="21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zh-CN" sz="21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的生长周期</a:t>
              </a:r>
              <a:r>
                <a:rPr lang="en-US" altLang="zh-CN" sz="2800" b="1"/>
                <a:t> </a:t>
              </a:r>
              <a:endParaRPr lang="en-US" altLang="zh-CN" sz="2800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04800" y="1447800"/>
            <a:ext cx="8658225" cy="4477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1900" b="1">
                <a:solidFill>
                  <a:srgbClr val="FF0000"/>
                </a:solidFill>
                <a:sym typeface="+mn-ea"/>
              </a:rPr>
              <a:t>小鼠成年后的年龄很难根据外表判断，幼年时可以大致根据体重及外观鉴定。</a:t>
            </a:r>
            <a:endParaRPr lang="zh-CN" sz="1900" b="1">
              <a:solidFill>
                <a:srgbClr val="FF0000"/>
              </a:solidFill>
              <a:sym typeface="+mn-ea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1900">
                <a:sym typeface="+mn-ea"/>
              </a:rPr>
              <a:t>1日龄时，小鼠裸体，呈鲜红色,体重约1.8g。</a:t>
            </a:r>
            <a:endParaRPr lang="zh-CN" sz="1900">
              <a:sym typeface="+mn-ea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1900">
                <a:sym typeface="+mn-ea"/>
              </a:rPr>
              <a:t>3日龄时，可见小鼠可见耳壳露出皮肤,体重约2.6g。</a:t>
            </a:r>
            <a:endParaRPr lang="zh-CN" sz="1900">
              <a:sym typeface="+mn-ea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1900">
                <a:sym typeface="+mn-ea"/>
              </a:rPr>
              <a:t>4日龄时，小鼠脐带疤痕脱落,体重约3.4g。</a:t>
            </a:r>
            <a:endParaRPr lang="zh-CN" sz="1900">
              <a:sym typeface="+mn-ea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1900">
                <a:sym typeface="+mn-ea"/>
              </a:rPr>
              <a:t>5日龄时，小鼠能自主翻身,体重约4.0g。</a:t>
            </a:r>
            <a:endParaRPr lang="zh-CN" sz="1900">
              <a:sym typeface="+mn-ea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1900">
                <a:sym typeface="+mn-ea"/>
              </a:rPr>
              <a:t>8日龄时，小鼠能爬行,体重约5.2g。</a:t>
            </a:r>
            <a:endParaRPr lang="zh-CN" sz="1900">
              <a:sym typeface="+mn-ea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1900">
                <a:sym typeface="+mn-ea"/>
              </a:rPr>
              <a:t>10日龄时，小鼠能听到声音,体重约6.0g。</a:t>
            </a:r>
            <a:endParaRPr lang="zh-CN" sz="1900">
              <a:sym typeface="+mn-ea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1900">
                <a:sym typeface="+mn-ea"/>
              </a:rPr>
              <a:t>9-11日龄时，小鼠全身被毛初萌，门齿长出。</a:t>
            </a:r>
            <a:endParaRPr lang="zh-CN" sz="1900">
              <a:sym typeface="+mn-ea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1900">
                <a:sym typeface="+mn-ea"/>
              </a:rPr>
              <a:t>13-15日龄时，小鼠眼皮张开，能跳跃，能抓取东西,体重约11.0g。</a:t>
            </a:r>
            <a:endParaRPr lang="zh-CN" sz="1900">
              <a:sym typeface="+mn-ea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1900">
                <a:sym typeface="+mn-ea"/>
              </a:rPr>
              <a:t>18日龄以后，能自行采食，独立生活,体重约15.0g。</a:t>
            </a:r>
            <a:endParaRPr lang="zh-CN" sz="1900"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的生长周期</a:t>
              </a:r>
              <a:r>
                <a:rPr lang="en-US" altLang="zh-CN" sz="2800" b="1"/>
                <a:t> </a:t>
              </a:r>
              <a:endParaRPr lang="en-US" altLang="zh-CN" sz="2800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的生长周期</a:t>
              </a:r>
              <a:r>
                <a:rPr lang="en-US" altLang="zh-CN" sz="2800" b="1"/>
                <a:t> </a:t>
              </a:r>
              <a:endParaRPr lang="en-US" altLang="zh-CN" sz="2800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400" y="2438400"/>
            <a:ext cx="7616190" cy="2799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的生长周期</a:t>
              </a:r>
              <a:r>
                <a:rPr lang="en-US" altLang="zh-CN" sz="2800" b="1"/>
                <a:t> </a:t>
              </a:r>
              <a:endParaRPr lang="en-US" altLang="zh-CN" sz="2800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rcRect b="44027"/>
          <a:stretch>
            <a:fillRect/>
          </a:stretch>
        </p:blipFill>
        <p:spPr>
          <a:xfrm>
            <a:off x="1236345" y="1752600"/>
            <a:ext cx="6671310" cy="3671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</a:t>
              </a:r>
              <a:r>
                <a:rPr lang="zh-CN" sz="2800" b="1"/>
                <a:t>的生长周期</a:t>
              </a:r>
              <a:r>
                <a:rPr lang="en-US" altLang="zh-CN" sz="2800" b="1"/>
                <a:t> </a:t>
              </a:r>
              <a:endParaRPr lang="en-US" altLang="zh-CN" sz="2800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307975" y="1219200"/>
            <a:ext cx="838898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just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不同于人类，小鼠的寿命只有短短的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2-3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年，对应到人类的全球平均寿命大约为80岁。也就是说，我们可以通过以下这样的换算求得小鼠的“年龄”：（80岁×365天）÷（2岁×365天）= 40 human days=1 mice day；也就是小鼠生活1天，相当于人类的40天，人类的1年 = 小鼠的9.125天</a:t>
            </a:r>
            <a:r>
              <a:rPr lang="zh-CN" altLang="en-US"/>
              <a:t>。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438400" y="3165475"/>
            <a:ext cx="4345305" cy="21272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07975" y="5410200"/>
            <a:ext cx="8572500" cy="1614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just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不过，有研究表明，小鼠的成熟率和人类并不呈线性关系，因为鼠的成熟和衰老速率与人并不相同。因此，我们无法将人类的年龄与鼠的直接换算，只能简单地得出两者大致的对应关系。</a:t>
            </a:r>
            <a:endParaRPr lang="zh-CN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endParaRPr lang="zh-CN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小鼠生理指标</a:t>
              </a:r>
              <a:endParaRPr lang="en-US" sz="2800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/>
          <p:cNvSpPr txBox="1"/>
          <p:nvPr/>
        </p:nvSpPr>
        <p:spPr>
          <a:xfrm>
            <a:off x="228600" y="1219200"/>
            <a:ext cx="8069580" cy="53232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70000"/>
              </a:lnSpc>
              <a:buFont typeface="+mj-lt"/>
              <a:buAutoNum type="arabicPeriod"/>
            </a:pPr>
            <a:r>
              <a:rPr lang="zh-CN" altLang="en-US" sz="2000"/>
              <a:t>体重：近交系成年小鼠24～35g；昆明成年小鼠 35～55g。</a:t>
            </a:r>
            <a:endParaRPr lang="zh-CN" altLang="en-US" sz="2000"/>
          </a:p>
          <a:p>
            <a:pPr marL="342900" indent="-342900">
              <a:lnSpc>
                <a:spcPct val="170000"/>
              </a:lnSpc>
              <a:buFont typeface="+mj-lt"/>
              <a:buAutoNum type="arabicPeriod"/>
            </a:pPr>
            <a:r>
              <a:rPr lang="zh-CN" altLang="en-US" sz="2000"/>
              <a:t>寿命：2～3年。</a:t>
            </a:r>
            <a:endParaRPr lang="zh-CN" altLang="en-US" sz="2000"/>
          </a:p>
          <a:p>
            <a:pPr marL="342900" indent="-342900">
              <a:lnSpc>
                <a:spcPct val="170000"/>
              </a:lnSpc>
              <a:buFont typeface="+mj-lt"/>
              <a:buAutoNum type="arabicPeriod"/>
            </a:pPr>
            <a:r>
              <a:rPr lang="zh-CN" altLang="en-US" sz="2000"/>
              <a:t>体温：37.5～38.8℃</a:t>
            </a:r>
            <a:endParaRPr lang="zh-CN" altLang="en-US" sz="2000"/>
          </a:p>
          <a:p>
            <a:pPr marL="342900" indent="-342900">
              <a:lnSpc>
                <a:spcPct val="170000"/>
              </a:lnSpc>
              <a:buFont typeface="+mj-lt"/>
              <a:buAutoNum type="arabicPeriod"/>
            </a:pPr>
            <a:r>
              <a:rPr lang="zh-CN" altLang="en-US" sz="2000"/>
              <a:t>妊娠期：19～21天。</a:t>
            </a:r>
            <a:endParaRPr lang="zh-CN" altLang="en-US" sz="2000"/>
          </a:p>
          <a:p>
            <a:pPr marL="342900" indent="-342900">
              <a:lnSpc>
                <a:spcPct val="170000"/>
              </a:lnSpc>
              <a:buFont typeface="+mj-lt"/>
              <a:buAutoNum type="arabicPeriod"/>
            </a:pPr>
            <a:r>
              <a:rPr lang="zh-CN" altLang="en-US" sz="2000"/>
              <a:t>哺乳期：18～23天。</a:t>
            </a:r>
            <a:endParaRPr lang="zh-CN" altLang="en-US" sz="2000"/>
          </a:p>
          <a:p>
            <a:pPr marL="342900" indent="-342900">
              <a:lnSpc>
                <a:spcPct val="170000"/>
              </a:lnSpc>
              <a:buFont typeface="+mj-lt"/>
              <a:buAutoNum type="arabicPeriod"/>
            </a:pPr>
            <a:r>
              <a:rPr lang="zh-CN" altLang="en-US" sz="2000"/>
              <a:t>体成熟：60～90天。</a:t>
            </a:r>
            <a:endParaRPr lang="zh-CN" altLang="en-US" sz="2000"/>
          </a:p>
          <a:p>
            <a:pPr marL="342900" indent="-342900">
              <a:lnSpc>
                <a:spcPct val="170000"/>
              </a:lnSpc>
              <a:buFont typeface="+mj-lt"/>
              <a:buAutoNum type="arabicPeriod"/>
            </a:pPr>
            <a:r>
              <a:rPr lang="zh-CN" altLang="en-US" sz="2000"/>
              <a:t>饮水要求量：4～7ml／只／天。</a:t>
            </a:r>
            <a:endParaRPr lang="zh-CN" altLang="en-US" sz="2000"/>
          </a:p>
          <a:p>
            <a:pPr marL="342900" indent="-342900">
              <a:lnSpc>
                <a:spcPct val="170000"/>
              </a:lnSpc>
              <a:buFont typeface="+mj-lt"/>
              <a:buAutoNum type="arabicPeriod"/>
            </a:pPr>
            <a:r>
              <a:rPr lang="zh-CN" altLang="en-US" sz="2000"/>
              <a:t>饲料要求量：3～7g／只／天。</a:t>
            </a:r>
            <a:endParaRPr lang="zh-CN" altLang="en-US" sz="2000"/>
          </a:p>
          <a:p>
            <a:pPr marL="342900" indent="-342900">
              <a:lnSpc>
                <a:spcPct val="170000"/>
              </a:lnSpc>
              <a:buFont typeface="+mj-lt"/>
              <a:buAutoNum type="arabicPeriod"/>
            </a:pPr>
            <a:r>
              <a:rPr lang="zh-CN" altLang="en-US" sz="2000"/>
              <a:t>排尿量：1～3ml／天。</a:t>
            </a:r>
            <a:endParaRPr lang="zh-CN" altLang="en-US" sz="2000"/>
          </a:p>
          <a:p>
            <a:pPr marL="342900" indent="-342900">
              <a:lnSpc>
                <a:spcPct val="170000"/>
              </a:lnSpc>
              <a:buFont typeface="+mj-lt"/>
              <a:buAutoNum type="arabicPeriod"/>
            </a:pPr>
            <a:r>
              <a:rPr lang="zh-CN" altLang="en-US" sz="2000"/>
              <a:t>排便量：1.4～2.8g／天。</a:t>
            </a:r>
            <a:endParaRPr lang="zh-CN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304800" y="1600200"/>
            <a:ext cx="8435340" cy="575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en-US" altLang="zh-CN" sz="2100" b="1"/>
              <a:t>       </a:t>
            </a:r>
            <a:endParaRPr lang="zh-CN" altLang="en-US" sz="2400" b="1"/>
          </a:p>
        </p:txBody>
      </p:sp>
      <p:grpSp>
        <p:nvGrpSpPr>
          <p:cNvPr id="14" name="组合 13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4" name="文本框 3"/>
            <p:cNvSpPr txBox="1"/>
            <p:nvPr>
              <p:custDataLst>
                <p:tags r:id="rId4"/>
              </p:custDataLst>
            </p:nvPr>
          </p:nvSpPr>
          <p:spPr>
            <a:xfrm>
              <a:off x="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小鼠周龄如何选择？—</a:t>
              </a:r>
              <a:r>
                <a:rPr lang="en-US" altLang="zh-CN" sz="3200" b="1"/>
                <a:t> </a:t>
              </a:r>
              <a:r>
                <a:rPr lang="zh-CN" altLang="en-US" sz="3200" b="1"/>
                <a:t>通用原则</a:t>
              </a:r>
              <a:endParaRPr lang="zh-CN" altLang="en-US" sz="3200" b="1"/>
            </a:p>
          </p:txBody>
        </p:sp>
        <p:cxnSp>
          <p:nvCxnSpPr>
            <p:cNvPr id="8" name="直接连接符 7"/>
            <p:cNvCxnSpPr/>
            <p:nvPr>
              <p:custDataLst>
                <p:tags r:id="rId5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6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/>
        </p:nvSpPr>
        <p:spPr>
          <a:xfrm>
            <a:off x="228600" y="1371600"/>
            <a:ext cx="8439785" cy="5102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 algn="just">
              <a:lnSpc>
                <a:spcPct val="180000"/>
              </a:lnSpc>
              <a:buClr>
                <a:srgbClr val="FF0000"/>
              </a:buClr>
              <a:buFont typeface="Wingdings" panose="05000000000000000000" charset="0"/>
              <a:buChar char="p"/>
            </a:pPr>
            <a:r>
              <a:rPr lang="zh-CN" altLang="en-US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小鼠生长发育很快，当小鼠在4-6周时，身体各个器官已逐渐成熟；6-8周就可到达性成熟（1.5-2月）。</a:t>
            </a:r>
            <a:endParaRPr lang="zh-CN" altLang="en-US" sz="2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80000"/>
              </a:lnSpc>
              <a:buClr>
                <a:srgbClr val="FF0000"/>
              </a:buClr>
              <a:buFont typeface="Wingdings" panose="05000000000000000000" charset="0"/>
              <a:buChar char="p"/>
            </a:pPr>
            <a:r>
              <a:rPr lang="zh-CN" altLang="en-US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一般的实验研究，我们会选择正值青壮年的6-8周小鼠，此时身体各个器官发育成熟，生命健康指数良好，并且在之后的2-3个月的实验周期中，小鼠各个方面都处于很健康的状态。</a:t>
            </a:r>
            <a:endParaRPr lang="zh-CN" altLang="en-US" sz="2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80000"/>
              </a:lnSpc>
              <a:buClr>
                <a:srgbClr val="FF0000"/>
              </a:buClr>
              <a:buFont typeface="Wingdings" panose="05000000000000000000" charset="0"/>
              <a:buChar char="p"/>
            </a:pPr>
            <a:r>
              <a:rPr lang="zh-CN" altLang="en-US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6个月后就会进入中老年期，老年鼠身体常会免疫能力变弱、体弱毛稀、反应迟钝、机能降低，肝脏和肾脏功能逐渐衰竭；并且年老的鼠常多发各种疾病，尤以肿瘤为多。</a:t>
            </a:r>
            <a:endParaRPr lang="zh-CN" altLang="en-US" sz="2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p"/>
            </a:pPr>
            <a:endParaRPr lang="zh-CN" altLang="en-US" sz="1800"/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endParaRPr lang="zh-CN" altLang="en-US" sz="2000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153400" y="0"/>
            <a:ext cx="1066800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228600" y="1752600"/>
            <a:ext cx="2840355" cy="3683000"/>
            <a:chOff x="9596" y="2160"/>
            <a:chExt cx="4433" cy="5275"/>
          </a:xfrm>
        </p:grpSpPr>
        <p:sp>
          <p:nvSpPr>
            <p:cNvPr id="7" name="文本框 6"/>
            <p:cNvSpPr txBox="1"/>
            <p:nvPr/>
          </p:nvSpPr>
          <p:spPr>
            <a:xfrm>
              <a:off x="9734" y="2160"/>
              <a:ext cx="4076" cy="5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285750" indent="-285750">
                <a:lnSpc>
                  <a:spcPct val="140000"/>
                </a:lnSpc>
                <a:buFont typeface="Wingdings" panose="05000000000000000000" charset="0"/>
                <a:buChar char="Ø"/>
              </a:pPr>
              <a:r>
                <a:rPr lang="zh-CN" altLang="en-US" sz="1800" b="1">
                  <a:solidFill>
                    <a:srgbClr val="FF0000"/>
                  </a:solidFill>
                  <a:sym typeface="+mn-ea"/>
                </a:rPr>
                <a:t>免疫系统相关：</a:t>
              </a:r>
              <a:endParaRPr lang="zh-CN" altLang="en-US" sz="1800" b="1">
                <a:solidFill>
                  <a:srgbClr val="FF0000"/>
                </a:solidFill>
                <a:sym typeface="+mn-ea"/>
              </a:endParaRPr>
            </a:p>
            <a:p>
              <a:pPr algn="just">
                <a:lnSpc>
                  <a:spcPct val="140000"/>
                </a:lnSpc>
                <a:buFont typeface="Wingdings" panose="05000000000000000000" charset="0"/>
              </a:pPr>
              <a:r>
                <a:rPr lang="en-US" altLang="zh-CN" sz="1800">
                  <a:sym typeface="+mn-ea"/>
                </a:rPr>
                <a:t>       </a:t>
              </a:r>
              <a:r>
                <a:rPr lang="zh-CN" altLang="en-US" sz="1800">
                  <a:sym typeface="+mn-ea"/>
                </a:rPr>
                <a:t>如在做荷瘤小鼠模型时，一般也选择6-8周，但是如果人源细胞系难以成瘤，可以适当降低周龄，如4-6周，此时小鼠的免疫系统还不太完善，更易于成瘤，实验成功率也会更高。</a:t>
              </a:r>
              <a:endParaRPr lang="zh-CN" altLang="en-US" sz="1800"/>
            </a:p>
          </p:txBody>
        </p:sp>
        <p:sp>
          <p:nvSpPr>
            <p:cNvPr id="10" name="圆角矩形 9"/>
            <p:cNvSpPr/>
            <p:nvPr>
              <p:custDataLst>
                <p:tags r:id="rId5"/>
              </p:custDataLst>
            </p:nvPr>
          </p:nvSpPr>
          <p:spPr>
            <a:xfrm>
              <a:off x="9596" y="2160"/>
              <a:ext cx="4433" cy="5275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225800" y="1773555"/>
            <a:ext cx="2801620" cy="3683000"/>
            <a:chOff x="9596" y="2160"/>
            <a:chExt cx="4994" cy="5275"/>
          </a:xfrm>
        </p:grpSpPr>
        <p:sp>
          <p:nvSpPr>
            <p:cNvPr id="5" name="文本框 4"/>
            <p:cNvSpPr txBox="1"/>
            <p:nvPr/>
          </p:nvSpPr>
          <p:spPr>
            <a:xfrm>
              <a:off x="9734" y="2160"/>
              <a:ext cx="4734" cy="5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285750" indent="-285750">
                <a:lnSpc>
                  <a:spcPct val="140000"/>
                </a:lnSpc>
                <a:buFont typeface="Wingdings" panose="05000000000000000000" charset="0"/>
                <a:buChar char="Ø"/>
              </a:pPr>
              <a:r>
                <a:rPr lang="zh-CN" altLang="en-US" sz="1800" b="1">
                  <a:solidFill>
                    <a:srgbClr val="FF0000"/>
                  </a:solidFill>
                  <a:sym typeface="+mn-ea"/>
                </a:rPr>
                <a:t>繁殖相关：</a:t>
              </a:r>
              <a:endParaRPr lang="zh-CN" altLang="en-US" sz="1800" b="1">
                <a:solidFill>
                  <a:srgbClr val="FF0000"/>
                </a:solidFill>
                <a:sym typeface="+mn-ea"/>
              </a:endParaRPr>
            </a:p>
            <a:p>
              <a:pPr algn="just">
                <a:lnSpc>
                  <a:spcPct val="140000"/>
                </a:lnSpc>
                <a:buFont typeface="Wingdings" panose="05000000000000000000" charset="0"/>
              </a:pPr>
              <a:r>
                <a:rPr lang="en-US" altLang="zh-CN" sz="1800">
                  <a:sym typeface="+mn-ea"/>
                </a:rPr>
                <a:t>       </a:t>
              </a:r>
              <a:r>
                <a:rPr lang="zh-CN" altLang="en-US" sz="1800">
                  <a:sym typeface="+mn-ea"/>
                </a:rPr>
                <a:t>在繁殖时最好选择周龄大一点的小鼠：按小鼠发育特点，小鼠6-8周就已经性成熟，便可进行交配，但是实践中，一般选择周龄更大一点的小鼠。</a:t>
              </a:r>
              <a:endParaRPr lang="zh-CN" altLang="en-US" sz="1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40000"/>
                </a:lnSpc>
                <a:buFont typeface="Wingdings" panose="05000000000000000000" charset="0"/>
              </a:pPr>
              <a:endParaRPr lang="zh-CN" altLang="en-US" sz="1800"/>
            </a:p>
          </p:txBody>
        </p:sp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9596" y="2160"/>
              <a:ext cx="4994" cy="5275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172200" y="1773555"/>
            <a:ext cx="2801620" cy="3683000"/>
            <a:chOff x="9596" y="2160"/>
            <a:chExt cx="4994" cy="5275"/>
          </a:xfrm>
        </p:grpSpPr>
        <p:sp>
          <p:nvSpPr>
            <p:cNvPr id="19" name="文本框 18"/>
            <p:cNvSpPr txBox="1"/>
            <p:nvPr/>
          </p:nvSpPr>
          <p:spPr>
            <a:xfrm>
              <a:off x="9734" y="2160"/>
              <a:ext cx="4734" cy="2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285750" indent="-285750">
                <a:lnSpc>
                  <a:spcPct val="140000"/>
                </a:lnSpc>
                <a:buFont typeface="Wingdings" panose="05000000000000000000" charset="0"/>
                <a:buChar char="Ø"/>
              </a:pPr>
              <a:r>
                <a:rPr lang="zh-CN" altLang="en-US" sz="1800" b="1">
                  <a:solidFill>
                    <a:srgbClr val="FF0000"/>
                  </a:solidFill>
                  <a:sym typeface="+mn-ea"/>
                </a:rPr>
                <a:t>老年病相关</a:t>
              </a:r>
              <a:r>
                <a:rPr lang="zh-CN" altLang="en-US" sz="1800" b="1">
                  <a:solidFill>
                    <a:srgbClr val="FF0000"/>
                  </a:solidFill>
                  <a:sym typeface="+mn-ea"/>
                </a:rPr>
                <a:t>：</a:t>
              </a:r>
              <a:endParaRPr lang="zh-CN" altLang="en-US" sz="1800" b="1">
                <a:solidFill>
                  <a:srgbClr val="FF0000"/>
                </a:solidFill>
                <a:sym typeface="+mn-ea"/>
              </a:endParaRPr>
            </a:p>
            <a:p>
              <a:pPr algn="just">
                <a:lnSpc>
                  <a:spcPct val="140000"/>
                </a:lnSpc>
                <a:buFont typeface="Wingdings" panose="05000000000000000000" charset="0"/>
              </a:pPr>
              <a:r>
                <a:rPr lang="en-US" altLang="zh-CN" sz="1800">
                  <a:sym typeface="+mn-ea"/>
                </a:rPr>
                <a:t>      </a:t>
              </a:r>
              <a:r>
                <a:rPr lang="zh-CN" altLang="en-US" sz="1800">
                  <a:sym typeface="+mn-ea"/>
                </a:rPr>
                <a:t> </a:t>
              </a:r>
              <a:r>
                <a:rPr lang="zh-CN" altLang="en-US" sz="1800">
                  <a:sym typeface="+mn-ea"/>
                </a:rPr>
                <a:t>当研究老年疾病或者老年阶段机体性能等，选择年纪大的小鼠。</a:t>
              </a:r>
              <a:endParaRPr lang="zh-CN" altLang="en-US" sz="1800">
                <a:solidFill>
                  <a:schemeClr val="tx1"/>
                </a:solidFill>
              </a:endParaRPr>
            </a:p>
            <a:p>
              <a:pPr algn="just">
                <a:lnSpc>
                  <a:spcPct val="140000"/>
                </a:lnSpc>
                <a:buFont typeface="Wingdings" panose="05000000000000000000" charset="0"/>
              </a:pPr>
              <a:endParaRPr lang="zh-CN" altLang="en-US" sz="1800"/>
            </a:p>
          </p:txBody>
        </p:sp>
        <p:sp>
          <p:nvSpPr>
            <p:cNvPr id="20" name="圆角矩形 19"/>
            <p:cNvSpPr/>
            <p:nvPr>
              <p:custDataLst>
                <p:tags r:id="rId7"/>
              </p:custDataLst>
            </p:nvPr>
          </p:nvSpPr>
          <p:spPr>
            <a:xfrm>
              <a:off x="9596" y="2160"/>
              <a:ext cx="4994" cy="5275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22" name="文本框 21"/>
            <p:cNvSpPr txBox="1"/>
            <p:nvPr>
              <p:custDataLst>
                <p:tags r:id="rId8"/>
              </p:custDataLst>
            </p:nvPr>
          </p:nvSpPr>
          <p:spPr>
            <a:xfrm>
              <a:off x="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小鼠周龄如何选择？—</a:t>
              </a:r>
              <a:r>
                <a:rPr lang="en-US" altLang="zh-CN" sz="3200" b="1"/>
                <a:t> 其他原则</a:t>
              </a:r>
              <a:endParaRPr lang="en-US" altLang="zh-CN" sz="3200" b="1"/>
            </a:p>
          </p:txBody>
        </p:sp>
        <p:cxnSp>
          <p:nvCxnSpPr>
            <p:cNvPr id="23" name="直接连接符 22"/>
            <p:cNvCxnSpPr/>
            <p:nvPr>
              <p:custDataLst>
                <p:tags r:id="rId9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>
              <p:custDataLst>
                <p:tags r:id="rId10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158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18920" y="2331085"/>
            <a:ext cx="6106160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80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 You  !</a:t>
            </a:r>
            <a:endParaRPr lang="en-US" altLang="zh-CN" sz="8000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5286375" cy="1190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10800,&quot;width&quot;:14400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UNIT_PLACING_PICTURE_USER_VIEWPORT" val="{&quot;height&quot;:10800,&quot;width&quot;:14400}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  <p:tag name="KSO_WM_UNIT_PLACING_PICTURE_USER_VIEWPORT" val="{&quot;height&quot;:10800,&quot;width&quot;:14400}"/>
</p:tagLst>
</file>

<file path=ppt/tags/tag145.xml><?xml version="1.0" encoding="utf-8"?>
<p:tagLst xmlns:p="http://schemas.openxmlformats.org/presentationml/2006/main">
  <p:tag name="KSO_WM_BEAUTIFY_FLAG" val=""/>
  <p:tag name="KSO_WM_UNIT_PLACING_PICTURE_USER_VIEWPORT" val="{&quot;height&quot;:1560,&quot;width&quot;:1680}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UNIT_PLACING_PICTURE_USER_VIEWPORT" val="{&quot;height&quot;:3150,&quot;width&quot;:6435}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  <p:tag name="KSO_WM_UNIT_PLACING_PICTURE_USER_VIEWPORT" val="{&quot;height&quot;:1560,&quot;width&quot;:1680}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UNIT_PLACING_PICTURE_USER_VIEWPORT" val="{&quot;height&quot;:907,&quot;width&quot;:13284}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COMMONDATA" val="eyJoZGlkIjoiY2ZmMDA4YjM4Y2Y1ODA0YzBjZWU5MDJlM2ExZGRiOTkifQ=="/>
  <p:tag name="KSO_WPP_MARK_KEY" val="9d95fddc-ee96-4680-aa17-4aeac1a80d1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4531</Words>
  <Application>WPS 演示</Application>
  <PresentationFormat>全屏显示(4:3)</PresentationFormat>
  <Paragraphs>308</Paragraphs>
  <Slides>35</Slides>
  <Notes>25</Notes>
  <HiddenSlides>0</HiddenSlides>
  <MMClips>6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6" baseType="lpstr">
      <vt:lpstr>Arial</vt:lpstr>
      <vt:lpstr>宋体</vt:lpstr>
      <vt:lpstr>Wingdings</vt:lpstr>
      <vt:lpstr>Calibri</vt:lpstr>
      <vt:lpstr>Segoe UI</vt:lpstr>
      <vt:lpstr>Wingdings</vt:lpstr>
      <vt:lpstr>Times New Roman</vt:lpstr>
      <vt:lpstr>Arial Unicode MS</vt:lpstr>
      <vt:lpstr>仿宋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497</cp:revision>
  <dcterms:created xsi:type="dcterms:W3CDTF">2021-08-30T00:29:00Z</dcterms:created>
  <dcterms:modified xsi:type="dcterms:W3CDTF">2024-04-11T01:14:01Z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7BC67468C74C489993A07C7F79696DC4_13</vt:lpwstr>
  </property>
  <property fmtid="{D5CDD505-2E9C-101B-9397-08002B2CF9AE}" pid="4" name="KSOProductBuildVer">
    <vt:lpwstr>2052-12.1.0.16388</vt:lpwstr>
  </property>
</Properties>
</file>