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327" r:id="rId6"/>
    <p:sldId id="385" r:id="rId7"/>
    <p:sldId id="386" r:id="rId8"/>
    <p:sldId id="384" r:id="rId9"/>
    <p:sldId id="419" r:id="rId10"/>
    <p:sldId id="378" r:id="rId11"/>
    <p:sldId id="440" r:id="rId12"/>
    <p:sldId id="404" r:id="rId13"/>
    <p:sldId id="379" r:id="rId14"/>
    <p:sldId id="382" r:id="rId15"/>
    <p:sldId id="383" r:id="rId16"/>
    <p:sldId id="429" r:id="rId17"/>
    <p:sldId id="430" r:id="rId18"/>
    <p:sldId id="432" r:id="rId19"/>
    <p:sldId id="431" r:id="rId20"/>
    <p:sldId id="433" r:id="rId21"/>
    <p:sldId id="434" r:id="rId22"/>
    <p:sldId id="435" r:id="rId23"/>
    <p:sldId id="331" r:id="rId24"/>
    <p:sldId id="332" r:id="rId25"/>
  </p:sldIdLst>
  <p:sldSz cx="9144000" cy="6858000" type="screen4x3"/>
  <p:notesSz cx="6858000" cy="9144000"/>
  <p:custDataLst>
    <p:tags r:id="rId30"/>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879"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3879"/>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70.xml"/><Relationship Id="rId3" Type="http://schemas.openxmlformats.org/officeDocument/2006/relationships/slide" Target="slides/slide1.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2-16T10:03:33.945" idx="2">
    <p:pos x="577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r>
              <a:rPr lang="en-US" altLang="zh-CN" dirty="0">
                <a:ea typeface="宋体" panose="02010600030101010101" pitchFamily="2" charset="-122"/>
              </a:rPr>
              <a:t>13</a:t>
            </a:r>
            <a:r>
              <a:rPr lang="zh-CN" altLang="en-US" dirty="0">
                <a:ea typeface="宋体" panose="02010600030101010101" pitchFamily="2" charset="-122"/>
              </a:rPr>
              <a:t>种</a:t>
            </a:r>
            <a:r>
              <a:rPr lang="en-US" altLang="zh-CN" dirty="0">
                <a:ea typeface="宋体" panose="02010600030101010101" pitchFamily="2" charset="-122"/>
              </a:rPr>
              <a:t> </a:t>
            </a:r>
            <a:r>
              <a:rPr lang="zh-CN" altLang="en-US" dirty="0">
                <a:ea typeface="宋体" panose="02010600030101010101" pitchFamily="2" charset="-122"/>
              </a:rPr>
              <a:t>应激</a:t>
            </a:r>
            <a:r>
              <a:rPr lang="zh-CN" altLang="en-US" dirty="0">
                <a:ea typeface="宋体" panose="02010600030101010101" pitchFamily="2" charset="-122"/>
              </a:rPr>
              <a:t>刺激</a:t>
            </a:r>
            <a:endParaRPr lang="zh-CN" altLang="en-US"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pPr lvl="0">
              <a:lnSpc>
                <a:spcPct val="150000"/>
              </a:lnSpc>
            </a:pPr>
            <a:r>
              <a:rPr lang="en-US" altLang="zh-CN" b="1" spc="300" dirty="0" smtClean="0">
                <a:latin typeface="+mj-ea"/>
                <a:sym typeface="+mn-ea"/>
              </a:rPr>
              <a:t>28</a:t>
            </a:r>
            <a:r>
              <a:rPr lang="zh-CN" altLang="en-US" b="1" spc="300" dirty="0" smtClean="0">
                <a:latin typeface="+mj-ea"/>
                <a:sym typeface="+mn-ea"/>
              </a:rPr>
              <a:t>天的造模过程</a:t>
            </a:r>
            <a:endParaRPr lang="zh-CN" altLang="en-US" b="1" spc="300" dirty="0" smtClean="0">
              <a:latin typeface="+mj-ea"/>
              <a:sym typeface="+mn-ea"/>
            </a:endParaRPr>
          </a:p>
          <a:p>
            <a:pPr lvl="0">
              <a:lnSpc>
                <a:spcPct val="150000"/>
              </a:lnSpc>
            </a:pPr>
            <a:r>
              <a:rPr lang="zh-CN" altLang="en-US" b="1" spc="300" dirty="0" smtClean="0">
                <a:latin typeface="+mj-ea"/>
                <a:sym typeface="+mn-ea"/>
              </a:rPr>
              <a:t>禁水</a:t>
            </a:r>
            <a:r>
              <a:rPr lang="en-US" altLang="zh-CN" b="1" spc="300" dirty="0" smtClean="0">
                <a:latin typeface="+mj-ea"/>
                <a:sym typeface="+mn-ea"/>
              </a:rPr>
              <a:t>(24h)-</a:t>
            </a:r>
            <a:r>
              <a:rPr lang="en-US" altLang="zh-CN" b="1" spc="300" dirty="0" smtClean="0">
                <a:solidFill>
                  <a:srgbClr val="FF0000"/>
                </a:solidFill>
                <a:latin typeface="+mj-ea"/>
                <a:sym typeface="+mn-ea"/>
              </a:rPr>
              <a:t>WD</a:t>
            </a:r>
            <a:r>
              <a:rPr lang="en-US" altLang="zh-CN" b="1" spc="300" dirty="0" smtClean="0">
                <a:latin typeface="+mj-ea"/>
                <a:sym typeface="+mn-ea"/>
              </a:rPr>
              <a:t>   </a:t>
            </a:r>
            <a:r>
              <a:rPr lang="zh-CN" altLang="en-US" b="1" spc="300" dirty="0" smtClean="0">
                <a:latin typeface="+mj-ea"/>
                <a:sym typeface="+mn-ea"/>
              </a:rPr>
              <a:t>禁食</a:t>
            </a:r>
            <a:r>
              <a:rPr lang="en-US" altLang="zh-CN" b="1" spc="300" dirty="0" smtClean="0">
                <a:latin typeface="+mj-ea"/>
                <a:sym typeface="+mn-ea"/>
              </a:rPr>
              <a:t>(24h)-</a:t>
            </a:r>
            <a:r>
              <a:rPr lang="en-US" altLang="zh-CN" b="1" spc="300" dirty="0" smtClean="0">
                <a:solidFill>
                  <a:srgbClr val="FF0000"/>
                </a:solidFill>
                <a:latin typeface="+mj-ea"/>
                <a:sym typeface="+mn-ea"/>
              </a:rPr>
              <a:t>FD</a:t>
            </a:r>
            <a:r>
              <a:rPr lang="en-US" altLang="zh-CN" b="1" spc="300" dirty="0" smtClean="0">
                <a:latin typeface="+mj-ea"/>
                <a:sym typeface="+mn-ea"/>
              </a:rPr>
              <a:t>   </a:t>
            </a:r>
            <a:r>
              <a:rPr lang="zh-CN" altLang="en-US" b="1" spc="300" dirty="0" smtClean="0">
                <a:latin typeface="+mj-ea"/>
                <a:sym typeface="+mn-ea"/>
              </a:rPr>
              <a:t>白天黑暗</a:t>
            </a:r>
            <a:r>
              <a:rPr lang="en-US" altLang="zh-CN" b="1" spc="300" dirty="0" smtClean="0">
                <a:latin typeface="+mj-ea"/>
                <a:sym typeface="+mn-ea"/>
              </a:rPr>
              <a:t>(12h)-</a:t>
            </a:r>
            <a:r>
              <a:rPr lang="en-US" altLang="zh-CN" b="1" spc="300" dirty="0" smtClean="0">
                <a:solidFill>
                  <a:srgbClr val="FF0000"/>
                </a:solidFill>
                <a:latin typeface="+mj-ea"/>
                <a:sym typeface="+mn-ea"/>
              </a:rPr>
              <a:t>DD  </a:t>
            </a:r>
            <a:r>
              <a:rPr lang="zh-CN" altLang="en-US" b="1" spc="300" dirty="0" smtClean="0">
                <a:latin typeface="+mj-ea"/>
                <a:sym typeface="+mn-ea"/>
              </a:rPr>
              <a:t>夜间亮灯</a:t>
            </a:r>
            <a:r>
              <a:rPr lang="en-US" altLang="zh-CN" b="1" spc="300" dirty="0" smtClean="0">
                <a:latin typeface="+mj-ea"/>
                <a:sym typeface="+mn-ea"/>
              </a:rPr>
              <a:t>(12h)-</a:t>
            </a:r>
            <a:r>
              <a:rPr lang="en-US" altLang="zh-CN" b="1" spc="300" dirty="0" smtClean="0">
                <a:solidFill>
                  <a:srgbClr val="FF0000"/>
                </a:solidFill>
                <a:latin typeface="+mj-ea"/>
                <a:sym typeface="+mn-ea"/>
              </a:rPr>
              <a:t>LN    </a:t>
            </a:r>
            <a:r>
              <a:rPr lang="zh-CN" altLang="en-US" b="1" spc="300" dirty="0" smtClean="0">
                <a:latin typeface="+mj-ea"/>
                <a:sym typeface="+mn-ea"/>
              </a:rPr>
              <a:t>鼠笼</a:t>
            </a:r>
            <a:r>
              <a:rPr lang="en-US" altLang="zh-CN" b="1" spc="300" dirty="0" smtClean="0">
                <a:latin typeface="+mj-ea"/>
                <a:sym typeface="+mn-ea"/>
              </a:rPr>
              <a:t>倾斜（24h,45°)-</a:t>
            </a:r>
            <a:r>
              <a:rPr lang="en-US" altLang="zh-CN" b="1" spc="300" dirty="0" smtClean="0">
                <a:solidFill>
                  <a:srgbClr val="FF0000"/>
                </a:solidFill>
                <a:latin typeface="+mj-ea"/>
                <a:sym typeface="+mn-ea"/>
              </a:rPr>
              <a:t>CT</a:t>
            </a:r>
            <a:endParaRPr lang="en-US" altLang="zh-CN" b="1" spc="300" dirty="0" smtClean="0">
              <a:solidFill>
                <a:srgbClr val="FF0000"/>
              </a:solidFill>
              <a:latin typeface="+mj-ea"/>
              <a:sym typeface="+mn-ea"/>
            </a:endParaRPr>
          </a:p>
          <a:p>
            <a:pPr lvl="0">
              <a:lnSpc>
                <a:spcPct val="150000"/>
              </a:lnSpc>
            </a:pPr>
            <a:r>
              <a:rPr lang="zh-CN" altLang="en-US" b="1" spc="300" dirty="0" smtClean="0">
                <a:latin typeface="+mj-ea"/>
                <a:sym typeface="+mn-ea"/>
              </a:rPr>
              <a:t>潮湿垫层（</a:t>
            </a:r>
            <a:r>
              <a:rPr lang="en-US" altLang="zh-CN" b="1" spc="300" dirty="0" smtClean="0">
                <a:latin typeface="+mj-ea"/>
                <a:sym typeface="+mn-ea"/>
              </a:rPr>
              <a:t>24h)-</a:t>
            </a:r>
            <a:r>
              <a:rPr lang="en-US" altLang="zh-CN" b="1" spc="300" dirty="0" smtClean="0">
                <a:solidFill>
                  <a:srgbClr val="FF0000"/>
                </a:solidFill>
                <a:latin typeface="+mj-ea"/>
                <a:sym typeface="+mn-ea"/>
              </a:rPr>
              <a:t>dB   </a:t>
            </a:r>
            <a:r>
              <a:rPr lang="zh-CN" altLang="en-US" b="1" spc="300" dirty="0" smtClean="0">
                <a:latin typeface="+mj-ea"/>
                <a:sym typeface="+mn-ea"/>
              </a:rPr>
              <a:t>电击足底</a:t>
            </a:r>
            <a:r>
              <a:rPr lang="en-US" altLang="zh-CN" b="1" spc="300" dirty="0" smtClean="0">
                <a:latin typeface="+mj-ea"/>
                <a:sym typeface="+mn-ea"/>
              </a:rPr>
              <a:t>(3min)-</a:t>
            </a:r>
            <a:r>
              <a:rPr lang="en-US" altLang="zh-CN" b="1" spc="300" dirty="0" smtClean="0">
                <a:solidFill>
                  <a:srgbClr val="FF0000"/>
                </a:solidFill>
                <a:latin typeface="+mj-ea"/>
                <a:sym typeface="+mn-ea"/>
              </a:rPr>
              <a:t>ES    </a:t>
            </a:r>
            <a:r>
              <a:rPr lang="zh-CN" altLang="en-US" b="1" spc="300" dirty="0" smtClean="0">
                <a:latin typeface="+mj-ea"/>
                <a:sym typeface="+mn-ea"/>
              </a:rPr>
              <a:t>噪声刺激</a:t>
            </a:r>
            <a:r>
              <a:rPr lang="en-US" altLang="zh-CN" b="1" spc="300" dirty="0" smtClean="0">
                <a:latin typeface="+mj-ea"/>
                <a:sym typeface="+mn-ea"/>
              </a:rPr>
              <a:t>(1h,100</a:t>
            </a:r>
            <a:r>
              <a:rPr lang="zh-CN" altLang="en-US" b="1" spc="300" dirty="0" smtClean="0">
                <a:latin typeface="+mj-ea"/>
                <a:sym typeface="+mn-ea"/>
              </a:rPr>
              <a:t>分贝</a:t>
            </a:r>
            <a:r>
              <a:rPr lang="en-US" altLang="zh-CN" b="1" spc="300" dirty="0" smtClean="0">
                <a:latin typeface="+mj-ea"/>
                <a:sym typeface="+mn-ea"/>
              </a:rPr>
              <a:t>)-</a:t>
            </a:r>
            <a:r>
              <a:rPr lang="en-US" altLang="zh-CN" b="1" spc="300" dirty="0" smtClean="0">
                <a:solidFill>
                  <a:srgbClr val="FF0000"/>
                </a:solidFill>
                <a:latin typeface="+mj-ea"/>
                <a:sym typeface="+mn-ea"/>
              </a:rPr>
              <a:t>NS</a:t>
            </a:r>
            <a:r>
              <a:rPr lang="en-US" altLang="zh-CN" b="1" spc="300" dirty="0" smtClean="0">
                <a:latin typeface="+mj-ea"/>
                <a:sym typeface="+mn-ea"/>
              </a:rPr>
              <a:t>       </a:t>
            </a:r>
            <a:r>
              <a:rPr lang="zh-CN" altLang="en-US" b="1" spc="300" dirty="0" smtClean="0">
                <a:latin typeface="+mj-ea"/>
                <a:sym typeface="+mn-ea"/>
              </a:rPr>
              <a:t>夹尾(5min)</a:t>
            </a:r>
            <a:r>
              <a:rPr lang="en-US" altLang="zh-CN" b="1" spc="300" dirty="0" smtClean="0">
                <a:latin typeface="+mj-ea"/>
                <a:sym typeface="+mn-ea"/>
              </a:rPr>
              <a:t>-</a:t>
            </a:r>
            <a:r>
              <a:rPr lang="en-US" altLang="zh-CN" b="1" spc="300" dirty="0" smtClean="0">
                <a:solidFill>
                  <a:srgbClr val="FF0000"/>
                </a:solidFill>
                <a:latin typeface="+mj-ea"/>
                <a:sym typeface="+mn-ea"/>
              </a:rPr>
              <a:t>TP</a:t>
            </a:r>
            <a:endParaRPr lang="en-US" altLang="zh-CN" b="1" spc="300" dirty="0" smtClean="0">
              <a:latin typeface="+mj-ea"/>
              <a:sym typeface="+mn-ea"/>
            </a:endParaRPr>
          </a:p>
          <a:p>
            <a:pPr lvl="0">
              <a:lnSpc>
                <a:spcPct val="150000"/>
              </a:lnSpc>
            </a:pPr>
            <a:r>
              <a:rPr lang="zh-CN" altLang="en-US" b="1" spc="300" dirty="0" smtClean="0">
                <a:latin typeface="+mj-ea"/>
                <a:sym typeface="+mn-ea"/>
              </a:rPr>
              <a:t>吊尾（</a:t>
            </a:r>
            <a:r>
              <a:rPr lang="en-US" altLang="zh-CN" b="1" spc="300" dirty="0" smtClean="0">
                <a:latin typeface="+mj-ea"/>
                <a:sym typeface="+mn-ea"/>
              </a:rPr>
              <a:t>30min</a:t>
            </a:r>
            <a:r>
              <a:rPr lang="zh-CN" altLang="en-US" b="1" spc="300" dirty="0" smtClean="0">
                <a:latin typeface="+mj-ea"/>
                <a:sym typeface="+mn-ea"/>
              </a:rPr>
              <a:t>）</a:t>
            </a:r>
            <a:r>
              <a:rPr lang="en-US" altLang="zh-CN" b="1" spc="300" dirty="0" smtClean="0">
                <a:latin typeface="+mj-ea"/>
                <a:sym typeface="+mn-ea"/>
              </a:rPr>
              <a:t>-</a:t>
            </a:r>
            <a:r>
              <a:rPr lang="en-US" altLang="zh-CN" b="1" spc="300" dirty="0" smtClean="0">
                <a:solidFill>
                  <a:srgbClr val="FF0000"/>
                </a:solidFill>
                <a:latin typeface="+mj-ea"/>
                <a:sym typeface="+mn-ea"/>
              </a:rPr>
              <a:t>TS   </a:t>
            </a:r>
            <a:r>
              <a:rPr lang="zh-CN" altLang="en-US" b="1" spc="300" dirty="0" smtClean="0">
                <a:latin typeface="+mj-ea"/>
                <a:sym typeface="+mn-ea"/>
              </a:rPr>
              <a:t>摇晃鼠笼(1h，220r/min)</a:t>
            </a:r>
            <a:r>
              <a:rPr lang="en-US" altLang="zh-CN" b="1" spc="300" dirty="0" smtClean="0">
                <a:latin typeface="+mj-ea"/>
                <a:sym typeface="+mn-ea"/>
              </a:rPr>
              <a:t>-</a:t>
            </a:r>
            <a:r>
              <a:rPr lang="en-US" altLang="zh-CN" b="1" spc="300" dirty="0" smtClean="0">
                <a:solidFill>
                  <a:srgbClr val="FF0000"/>
                </a:solidFill>
                <a:latin typeface="+mj-ea"/>
                <a:sym typeface="+mn-ea"/>
              </a:rPr>
              <a:t>CS</a:t>
            </a:r>
            <a:r>
              <a:rPr lang="zh-CN" altLang="en-US" b="1" spc="300" dirty="0" smtClean="0">
                <a:latin typeface="+mj-ea"/>
                <a:sym typeface="+mn-ea"/>
              </a:rPr>
              <a:t> </a:t>
            </a:r>
            <a:r>
              <a:rPr lang="en-US" altLang="zh-CN" b="1" spc="300" dirty="0" smtClean="0">
                <a:latin typeface="+mj-ea"/>
                <a:sym typeface="+mn-ea"/>
              </a:rPr>
              <a:t>   </a:t>
            </a:r>
            <a:r>
              <a:rPr lang="zh-CN" altLang="en-US" b="1" spc="300" dirty="0" smtClean="0">
                <a:latin typeface="+mj-ea"/>
                <a:sym typeface="+mn-ea"/>
              </a:rPr>
              <a:t>冷水游泳（6分钟</a:t>
            </a:r>
            <a:r>
              <a:rPr lang="en-US" altLang="zh-CN" b="1" spc="300" dirty="0" smtClean="0">
                <a:latin typeface="+mj-ea"/>
                <a:sym typeface="+mn-ea"/>
              </a:rPr>
              <a:t>,</a:t>
            </a:r>
            <a:r>
              <a:rPr lang="zh-CN" altLang="en-US" b="1" spc="300" dirty="0" smtClean="0">
                <a:latin typeface="+mj-ea"/>
                <a:sym typeface="+mn-ea"/>
              </a:rPr>
              <a:t>10℃）</a:t>
            </a:r>
            <a:r>
              <a:rPr lang="en-US" altLang="zh-CN" b="1" spc="300" dirty="0" smtClean="0">
                <a:latin typeface="+mj-ea"/>
                <a:sym typeface="+mn-ea"/>
              </a:rPr>
              <a:t>-</a:t>
            </a:r>
            <a:r>
              <a:rPr lang="en-US" altLang="zh-CN" b="1" spc="300" dirty="0" smtClean="0">
                <a:solidFill>
                  <a:srgbClr val="FF0000"/>
                </a:solidFill>
                <a:latin typeface="+mj-ea"/>
                <a:sym typeface="+mn-ea"/>
              </a:rPr>
              <a:t>CW</a:t>
            </a:r>
            <a:endParaRPr lang="zh-CN" altLang="en-US" b="1" spc="300" dirty="0" smtClean="0">
              <a:latin typeface="+mj-ea"/>
            </a:endParaRPr>
          </a:p>
          <a:p>
            <a:pPr>
              <a:lnSpc>
                <a:spcPct val="150000"/>
              </a:lnSpc>
            </a:pPr>
            <a:r>
              <a:rPr lang="zh-CN" altLang="en-US" b="1" spc="300" dirty="0" smtClean="0">
                <a:latin typeface="+mj-ea"/>
                <a:sym typeface="+mn-ea"/>
              </a:rPr>
              <a:t>管内约束（</a:t>
            </a:r>
            <a:r>
              <a:rPr lang="en-US" altLang="zh-CN" b="1" spc="300" dirty="0" smtClean="0">
                <a:latin typeface="+mj-ea"/>
                <a:sym typeface="+mn-ea"/>
              </a:rPr>
              <a:t>2h</a:t>
            </a:r>
            <a:r>
              <a:rPr lang="zh-CN" altLang="en-US" b="1" spc="300" dirty="0" smtClean="0">
                <a:latin typeface="+mj-ea"/>
                <a:sym typeface="+mn-ea"/>
              </a:rPr>
              <a:t>）</a:t>
            </a:r>
            <a:r>
              <a:rPr lang="en-US" altLang="zh-CN" b="1" spc="300" dirty="0" smtClean="0">
                <a:latin typeface="+mj-ea"/>
                <a:sym typeface="+mn-ea"/>
              </a:rPr>
              <a:t>-</a:t>
            </a:r>
            <a:r>
              <a:rPr lang="en-US" altLang="zh-CN" b="1" spc="300" dirty="0" smtClean="0">
                <a:solidFill>
                  <a:srgbClr val="FF0000"/>
                </a:solidFill>
                <a:latin typeface="+mj-ea"/>
                <a:sym typeface="+mn-ea"/>
              </a:rPr>
              <a:t>RS</a:t>
            </a:r>
            <a:endParaRPr lang="en-US" altLang="zh-CN" b="1" spc="300" dirty="0" smtClean="0">
              <a:solidFill>
                <a:srgbClr val="FF0000"/>
              </a:solidFill>
              <a:latin typeface="+mj-ea"/>
            </a:endParaRPr>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第一部分是钩藤碱对皮</a:t>
            </a:r>
            <a:r>
              <a:rPr lang="en-US" altLang="zh-CN" b="1">
                <a:latin typeface="Times New Roman" panose="02020603050405020304" pitchFamily="18" charset="0"/>
                <a:cs typeface="Times New Roman" panose="02020603050405020304" pitchFamily="18" charset="0"/>
                <a:sym typeface="+mn-ea"/>
              </a:rPr>
              <a:t>质酮诱导的（LTP）损伤</a:t>
            </a:r>
            <a:r>
              <a:rPr lang="zh-CN" altLang="en-US" b="1">
                <a:latin typeface="Times New Roman" panose="02020603050405020304" pitchFamily="18" charset="0"/>
                <a:cs typeface="Times New Roman" panose="02020603050405020304" pitchFamily="18" charset="0"/>
                <a:sym typeface="+mn-ea"/>
              </a:rPr>
              <a:t>的影响</a:t>
            </a:r>
            <a:r>
              <a:rPr lang="en-US" altLang="zh-CN" b="1">
                <a:latin typeface="Times New Roman" panose="02020603050405020304" pitchFamily="18" charset="0"/>
                <a:cs typeface="Times New Roman" panose="02020603050405020304" pitchFamily="18" charset="0"/>
                <a:sym typeface="+mn-ea"/>
              </a:rPr>
              <a:t> </a:t>
            </a:r>
            <a:r>
              <a:rPr lang="zh-CN" altLang="en-US" b="1">
                <a:latin typeface="Times New Roman" panose="02020603050405020304" pitchFamily="18" charset="0"/>
                <a:cs typeface="Times New Roman" panose="02020603050405020304" pitchFamily="18" charset="0"/>
                <a:sym typeface="+mn-ea"/>
              </a:rPr>
              <a:t>在高频刺激</a:t>
            </a:r>
            <a:r>
              <a:rPr lang="en-US" altLang="zh-CN" b="1">
                <a:latin typeface="Times New Roman" panose="02020603050405020304" pitchFamily="18" charset="0"/>
                <a:cs typeface="Times New Roman" panose="02020603050405020304" pitchFamily="18" charset="0"/>
                <a:sym typeface="+mn-ea"/>
              </a:rPr>
              <a:t>60min</a:t>
            </a:r>
            <a:r>
              <a:rPr lang="zh-CN" altLang="en-US" b="1">
                <a:latin typeface="Times New Roman" panose="02020603050405020304" pitchFamily="18" charset="0"/>
                <a:cs typeface="Times New Roman" panose="02020603050405020304" pitchFamily="18" charset="0"/>
                <a:sym typeface="+mn-ea"/>
              </a:rPr>
              <a:t>前</a:t>
            </a:r>
            <a:r>
              <a:rPr lang="en-US" altLang="zh-CN" b="1">
                <a:latin typeface="Times New Roman" panose="02020603050405020304" pitchFamily="18" charset="0"/>
                <a:cs typeface="Times New Roman" panose="02020603050405020304" pitchFamily="18" charset="0"/>
                <a:sym typeface="+mn-ea"/>
              </a:rPr>
              <a:t> </a:t>
            </a:r>
            <a:r>
              <a:rPr lang="zh-CN" altLang="en-US" b="1">
                <a:latin typeface="Times New Roman" panose="02020603050405020304" pitchFamily="18" charset="0"/>
                <a:cs typeface="Times New Roman" panose="02020603050405020304" pitchFamily="18" charset="0"/>
                <a:sym typeface="+mn-ea"/>
              </a:rPr>
              <a:t>给与小鼠</a:t>
            </a:r>
            <a:r>
              <a:rPr lang="en-US" altLang="zh-CN" b="1">
                <a:latin typeface="Times New Roman" panose="02020603050405020304" pitchFamily="18" charset="0"/>
                <a:cs typeface="Times New Roman" panose="02020603050405020304" pitchFamily="18" charset="0"/>
                <a:sym typeface="+mn-ea"/>
              </a:rPr>
              <a:t>50 mg/kg皮质酮</a:t>
            </a:r>
            <a:r>
              <a:rPr lang="zh-CN" altLang="en-US" b="1">
                <a:latin typeface="Times New Roman" panose="02020603050405020304" pitchFamily="18" charset="0"/>
                <a:cs typeface="Times New Roman" panose="02020603050405020304" pitchFamily="18" charset="0"/>
                <a:sym typeface="+mn-ea"/>
              </a:rPr>
              <a:t>来</a:t>
            </a:r>
            <a:r>
              <a:rPr lang="en-US" altLang="zh-CN" b="1">
                <a:latin typeface="Times New Roman" panose="02020603050405020304" pitchFamily="18" charset="0"/>
                <a:cs typeface="Times New Roman" panose="02020603050405020304" pitchFamily="18" charset="0"/>
                <a:sym typeface="+mn-ea"/>
              </a:rPr>
              <a:t>模拟应激</a:t>
            </a:r>
            <a:endParaRPr lang="en-US" altLang="zh-CN" b="1">
              <a:latin typeface="Times New Roman" panose="02020603050405020304" pitchFamily="18" charset="0"/>
              <a:cs typeface="Times New Roman" panose="02020603050405020304" pitchFamily="18" charset="0"/>
              <a:sym typeface="+mn-ea"/>
            </a:endParaRPr>
          </a:p>
          <a:p>
            <a:r>
              <a:rPr lang="zh-CN" altLang="en-US" b="1">
                <a:latin typeface="Times New Roman" panose="02020603050405020304" pitchFamily="18" charset="0"/>
                <a:cs typeface="Times New Roman" panose="02020603050405020304" pitchFamily="18" charset="0"/>
                <a:sym typeface="+mn-ea"/>
              </a:rPr>
              <a:t>第二部分是</a:t>
            </a:r>
            <a:r>
              <a:rPr lang="zh-CN" altLang="en-US">
                <a:sym typeface="+mn-ea"/>
              </a:rPr>
              <a:t>钩藤碱对</a:t>
            </a:r>
            <a:r>
              <a:rPr lang="en-US" altLang="zh-CN">
                <a:sym typeface="+mn-ea"/>
              </a:rPr>
              <a:t>CUMS</a:t>
            </a:r>
            <a:r>
              <a:rPr lang="zh-CN" altLang="en-US">
                <a:sym typeface="+mn-ea"/>
              </a:rPr>
              <a:t>模型的影响，能否缓解情绪障碍和认知障碍</a:t>
            </a:r>
            <a:endParaRPr lang="en-US" altLang="zh-CN">
              <a:sym typeface="+mn-ea"/>
            </a:endParaRPr>
          </a:p>
          <a:p>
            <a:r>
              <a:rPr lang="en-US" altLang="zh-CN">
                <a:sym typeface="+mn-ea"/>
              </a:rPr>
              <a:t>LTP</a:t>
            </a:r>
            <a:r>
              <a:rPr lang="zh-CN" altLang="en-US">
                <a:sym typeface="+mn-ea"/>
              </a:rPr>
              <a:t>长时程增强</a:t>
            </a:r>
            <a:endParaRPr lang="zh-CN" altLang="en-US"/>
          </a:p>
          <a:p>
            <a:r>
              <a:rPr lang="en-US" altLang="zh-CN">
                <a:sym typeface="+mn-ea"/>
              </a:rPr>
              <a:t>LTP</a:t>
            </a:r>
            <a:r>
              <a:rPr lang="zh-CN" altLang="en-US">
                <a:sym typeface="+mn-ea"/>
              </a:rPr>
              <a:t>与学习和记忆形成有重要关系，</a:t>
            </a:r>
            <a:r>
              <a:rPr lang="en-US" altLang="zh-CN">
                <a:sym typeface="+mn-ea"/>
              </a:rPr>
              <a:t>NMDA</a:t>
            </a:r>
            <a:r>
              <a:rPr lang="zh-CN" altLang="en-US">
                <a:sym typeface="+mn-ea"/>
              </a:rPr>
              <a:t>受体活性的增强也能产生增强的</a:t>
            </a:r>
            <a:r>
              <a:rPr lang="en-US" altLang="zh-CN">
                <a:sym typeface="+mn-ea"/>
              </a:rPr>
              <a:t>LTP</a:t>
            </a:r>
            <a:r>
              <a:rPr lang="zh-CN" altLang="en-US">
                <a:sym typeface="+mn-ea"/>
              </a:rPr>
              <a:t>和空间学习的整体提高。</a:t>
            </a:r>
            <a:endParaRPr lang="zh-CN" altLang="en-US"/>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验证了</a:t>
            </a:r>
            <a:r>
              <a:rPr lang="en-US" altLang="zh-CN">
                <a:sym typeface="+mn-ea"/>
              </a:rPr>
              <a:t>3</a:t>
            </a:r>
            <a:r>
              <a:rPr lang="zh-CN" altLang="en-US">
                <a:sym typeface="+mn-ea"/>
              </a:rPr>
              <a:t>种给药方式</a:t>
            </a:r>
            <a:endParaRPr lang="en-US" altLang="zh-CN">
              <a:sym typeface="+mn-ea"/>
            </a:endParaRPr>
          </a:p>
          <a:p>
            <a:r>
              <a:rPr lang="en-US" altLang="zh-CN">
                <a:sym typeface="+mn-ea"/>
              </a:rPr>
              <a:t>LTP</a:t>
            </a:r>
            <a:r>
              <a:rPr lang="zh-CN" altLang="en-US">
                <a:sym typeface="+mn-ea"/>
              </a:rPr>
              <a:t>长时程增强</a:t>
            </a:r>
            <a:endParaRPr lang="zh-CN" altLang="en-US"/>
          </a:p>
          <a:p>
            <a:r>
              <a:rPr lang="en-US" altLang="zh-CN">
                <a:sym typeface="+mn-ea"/>
              </a:rPr>
              <a:t>LTP</a:t>
            </a:r>
            <a:r>
              <a:rPr lang="zh-CN" altLang="en-US">
                <a:sym typeface="+mn-ea"/>
              </a:rPr>
              <a:t>与学习和记忆形成有重要关系，</a:t>
            </a:r>
            <a:r>
              <a:rPr lang="en-US" altLang="zh-CN">
                <a:sym typeface="+mn-ea"/>
              </a:rPr>
              <a:t>NMDA</a:t>
            </a:r>
            <a:r>
              <a:rPr lang="zh-CN" altLang="en-US">
                <a:sym typeface="+mn-ea"/>
              </a:rPr>
              <a:t>受体活性的增强也能产生增强的</a:t>
            </a:r>
            <a:r>
              <a:rPr lang="en-US" altLang="zh-CN">
                <a:sym typeface="+mn-ea"/>
              </a:rPr>
              <a:t>LTP</a:t>
            </a:r>
            <a:r>
              <a:rPr lang="zh-CN" altLang="en-US">
                <a:sym typeface="+mn-ea"/>
              </a:rPr>
              <a:t>和空间学习的整体提高。</a:t>
            </a:r>
            <a:endParaRPr lang="zh-CN" altLang="en-US"/>
          </a:p>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 </a:t>
            </a:r>
            <a:r>
              <a:rPr lang="en-US" altLang="zh-CN"/>
              <a:t>AB </a:t>
            </a:r>
            <a:r>
              <a:rPr lang="zh-CN" altLang="en-US"/>
              <a:t>图</a:t>
            </a:r>
            <a:r>
              <a:rPr lang="en-US" altLang="zh-CN"/>
              <a:t> CORT</a:t>
            </a:r>
            <a:r>
              <a:rPr lang="zh-CN" altLang="en-US"/>
              <a:t>（皮质酮）侧脑室注射</a:t>
            </a:r>
            <a:r>
              <a:rPr lang="zh-CN" altLang="en-US">
                <a:sym typeface="+mn-ea"/>
              </a:rPr>
              <a:t>2μg</a:t>
            </a:r>
            <a:r>
              <a:rPr lang="zh-CN" altLang="en-US"/>
              <a:t>钩藤碱，</a:t>
            </a:r>
            <a:r>
              <a:rPr lang="en-US" altLang="zh-CN"/>
              <a:t>HFS</a:t>
            </a:r>
            <a:r>
              <a:rPr lang="zh-CN" altLang="en-US"/>
              <a:t>（高频刺激）后，</a:t>
            </a:r>
            <a:r>
              <a:rPr lang="zh-CN" altLang="en-US">
                <a:sym typeface="+mn-ea"/>
              </a:rPr>
              <a:t>钩藤碱</a:t>
            </a:r>
            <a:r>
              <a:rPr lang="zh-CN" altLang="en-US"/>
              <a:t>(2μg，I.C.V)可明显改善皮质酮诱导的LTP损伤。</a:t>
            </a:r>
            <a:endParaRPr lang="zh-CN" altLang="en-US"/>
          </a:p>
          <a:p>
            <a:r>
              <a:rPr lang="zh-CN" altLang="en-US">
                <a:sym typeface="+mn-ea"/>
              </a:rPr>
              <a:t>随后，我们观察了单次给药钩</a:t>
            </a:r>
            <a:r>
              <a:rPr lang="zh-CN" altLang="en-US">
                <a:sym typeface="+mn-ea"/>
              </a:rPr>
              <a:t>藤</a:t>
            </a:r>
            <a:r>
              <a:rPr lang="zh-CN" altLang="en-US">
                <a:sym typeface="+mn-ea"/>
              </a:rPr>
              <a:t>碱(20/40/80 mg/kg, ig)对皮质酮诱导的LTP损伤的影响。结果表明，</a:t>
            </a:r>
            <a:r>
              <a:rPr lang="zh-CN" altLang="en-US">
                <a:sym typeface="+mn-ea"/>
              </a:rPr>
              <a:t>40/80 mg/kg钩</a:t>
            </a:r>
            <a:r>
              <a:rPr lang="zh-CN" altLang="en-US">
                <a:sym typeface="+mn-ea"/>
              </a:rPr>
              <a:t>藤碱逆转了皮质酮诱导的LTP群峰电位（population spike -PS）幅度的降低。</a:t>
            </a:r>
            <a:endParaRPr lang="zh-CN" altLang="en-US">
              <a:sym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然后，我们观察了连续7天给予</a:t>
            </a:r>
            <a:r>
              <a:rPr lang="zh-CN" altLang="en-US">
                <a:sym typeface="+mn-ea"/>
              </a:rPr>
              <a:t>钩藤碱</a:t>
            </a:r>
            <a:r>
              <a:rPr lang="zh-CN" altLang="en-US"/>
              <a:t>(20/40/80 mg/kg, i.g)对皮质酮诱导LTP损伤的影响。结果表明，20、40和80 kg/mg钩草碱能显著逆转皮质酮PS振幅的下降</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b="1">
                <a:latin typeface="Times New Roman" panose="02020603050405020304" pitchFamily="18" charset="0"/>
                <a:cs typeface="Times New Roman" panose="02020603050405020304" pitchFamily="18" charset="0"/>
                <a:sym typeface="+mn-ea"/>
              </a:rPr>
              <a:t>第二部分是</a:t>
            </a:r>
            <a:r>
              <a:rPr lang="zh-CN" altLang="en-US">
                <a:sym typeface="+mn-ea"/>
              </a:rPr>
              <a:t>钩藤碱对</a:t>
            </a:r>
            <a:r>
              <a:rPr lang="en-US" altLang="zh-CN">
                <a:sym typeface="+mn-ea"/>
              </a:rPr>
              <a:t>CUMS</a:t>
            </a:r>
            <a:r>
              <a:rPr lang="zh-CN" altLang="en-US">
                <a:sym typeface="+mn-ea"/>
              </a:rPr>
              <a:t>模型的影响，能否缓解情绪障碍和认知障碍</a:t>
            </a:r>
            <a:endParaRPr lang="en-US" altLang="zh-CN">
              <a:sym typeface="+mn-ea"/>
            </a:endParaRPr>
          </a:p>
          <a:p>
            <a:r>
              <a:rPr lang="zh-CN" altLang="en-US"/>
              <a:t>首先通过</a:t>
            </a:r>
            <a:r>
              <a:rPr lang="zh-CN" altLang="en-US">
                <a:sym typeface="+mn-ea"/>
              </a:rPr>
              <a:t>检测</a:t>
            </a:r>
            <a:r>
              <a:rPr lang="zh-CN" altLang="en-US">
                <a:sym typeface="+mn-ea"/>
              </a:rPr>
              <a:t>了小鼠体重、蔗糖偏好、空旷场试验和水迷宫等，观察</a:t>
            </a:r>
            <a:r>
              <a:rPr lang="zh-CN" altLang="en-US"/>
              <a:t>钩藤碱对CUMS小鼠情绪障碍的影响</a:t>
            </a:r>
            <a:endParaRPr lang="zh-CN" altLang="en-US"/>
          </a:p>
          <a:p>
            <a:r>
              <a:rPr lang="zh-CN" altLang="en-US">
                <a:sym typeface="+mn-ea"/>
              </a:rPr>
              <a:t>***与CON组相比</a:t>
            </a:r>
            <a:r>
              <a:rPr lang="en-US" altLang="zh-CN">
                <a:sym typeface="+mn-ea"/>
              </a:rPr>
              <a:t>  # 与CUMS组比较</a:t>
            </a:r>
            <a:endParaRPr lang="zh-CN" altLang="en-US"/>
          </a:p>
          <a:p>
            <a:r>
              <a:rPr lang="zh-CN" altLang="en-US"/>
              <a:t>(A钩藤碱显著减轻CUMS所致的体重下降。第7、14、21、28天CUMS组的体重明显低于对照组，第28天钩藤碱改善了体重，提示</a:t>
            </a:r>
            <a:r>
              <a:rPr lang="zh-CN" altLang="en-US">
                <a:sym typeface="+mn-ea"/>
              </a:rPr>
              <a:t>钩藤碱显著减轻CUMS所致的体重下降。</a:t>
            </a:r>
            <a:r>
              <a:rPr lang="zh-CN" altLang="en-US"/>
              <a:t> </a:t>
            </a:r>
            <a:endParaRPr lang="zh-CN" altLang="en-US"/>
          </a:p>
          <a:p>
            <a:r>
              <a:rPr lang="zh-CN" altLang="en-US"/>
              <a:t>(B)钩藤碱显著增加CUMS小鼠的蔗糖偏好指数。CUMS组小鼠的蔗糖偏好指数明显低于对照组，给了</a:t>
            </a:r>
            <a:r>
              <a:rPr lang="zh-CN" altLang="en-US">
                <a:sym typeface="+mn-ea"/>
              </a:rPr>
              <a:t>钩藤碱后增加CUMS小鼠的蔗糖偏好指数。</a:t>
            </a:r>
            <a:endParaRPr lang="zh-CN" altLang="en-US">
              <a:sym typeface="+mn-ea"/>
            </a:endParaRPr>
          </a:p>
          <a:p>
            <a:r>
              <a:rPr lang="en-US" altLang="zh-CN">
                <a:sym typeface="+mn-ea"/>
              </a:rPr>
              <a:t>CD</a:t>
            </a:r>
            <a:r>
              <a:rPr lang="zh-CN" altLang="en-US">
                <a:sym typeface="+mn-ea"/>
              </a:rPr>
              <a:t>图进行的是旷场实验，相比较，CUMS组总距离明显增加，而中间区域滞留时间</a:t>
            </a:r>
            <a:r>
              <a:rPr lang="zh-CN" altLang="en-US">
                <a:sym typeface="+mn-ea"/>
              </a:rPr>
              <a:t>异钩藤碱组</a:t>
            </a:r>
            <a:r>
              <a:rPr lang="zh-CN" altLang="en-US">
                <a:sym typeface="+mn-ea"/>
              </a:rPr>
              <a:t>明显高于CUMS组，异钩藤碱改善了OFT的这些变化</a:t>
            </a:r>
            <a:endParaRPr lang="zh-CN" altLang="en-US">
              <a:sym typeface="+mn-ea"/>
            </a:endParaRPr>
          </a:p>
          <a:p>
            <a:r>
              <a:rPr lang="zh-CN" altLang="en-US"/>
              <a:t>(c)钩藤碱显著降低CUMS小鼠总距离。</a:t>
            </a:r>
            <a:endParaRPr lang="zh-CN" altLang="en-US"/>
          </a:p>
          <a:p>
            <a:r>
              <a:rPr lang="zh-CN" altLang="en-US"/>
              <a:t>(D)钩藤碱显著增加CUMS小鼠中枢滞留时间。 (E)钩藤碱显著增加CUMS小鼠的开臂次数。 (F)钩藤碱能显著打开CUMS小鼠的手臂入口。</a:t>
            </a:r>
            <a:endParaRPr lang="zh-CN" altLang="en-US"/>
          </a:p>
          <a:p>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(E)高架十字迷宫实验</a:t>
            </a:r>
            <a:endParaRPr lang="zh-CN" altLang="en-US">
              <a:sym typeface="+mn-ea"/>
            </a:endParaRPr>
          </a:p>
          <a:p>
            <a:r>
              <a:rPr lang="zh-CN" altLang="en-US">
                <a:sym typeface="+mn-ea"/>
              </a:rPr>
              <a:t>钩藤碱显著增加CUMS小鼠进入开放臂中停留的时间和进入的次数。 </a:t>
            </a:r>
            <a:r>
              <a:rPr lang="en-US" altLang="zh-CN">
                <a:sym typeface="+mn-ea"/>
              </a:rPr>
              <a:t>  </a:t>
            </a:r>
            <a:r>
              <a:rPr lang="zh-CN" altLang="en-US">
                <a:sym typeface="+mn-ea"/>
              </a:rPr>
              <a:t>***与CON组相比</a:t>
            </a:r>
            <a:r>
              <a:rPr lang="en-US" altLang="zh-CN">
                <a:sym typeface="+mn-ea"/>
              </a:rPr>
              <a:t>  # 与CUMS组比较</a:t>
            </a:r>
            <a:endParaRPr lang="en-US" altLang="zh-CN"/>
          </a:p>
          <a:p>
            <a:endParaRPr lang="en-US" altLang="zh-CN">
              <a:sym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钩藤碱对CUMS小鼠空间记忆的影响</a:t>
            </a:r>
            <a:endParaRPr lang="zh-CN" altLang="en-US"/>
          </a:p>
          <a:p>
            <a:r>
              <a:rPr lang="en-US" altLang="zh-CN"/>
              <a:t>A 各组小鼠的逃避潜伏期均呈下降趋势且组间无统计学差异 D</a:t>
            </a:r>
            <a:r>
              <a:rPr lang="zh-CN" altLang="en-US"/>
              <a:t>是游泳的速度</a:t>
            </a:r>
            <a:r>
              <a:rPr lang="en-US" altLang="zh-CN"/>
              <a:t> </a:t>
            </a:r>
            <a:r>
              <a:rPr lang="zh-CN" altLang="en-US"/>
              <a:t>给与钩藤碱后</a:t>
            </a:r>
            <a:r>
              <a:rPr lang="en-US" altLang="zh-CN"/>
              <a:t> </a:t>
            </a:r>
            <a:r>
              <a:rPr lang="zh-CN" altLang="en-US"/>
              <a:t>与</a:t>
            </a:r>
            <a:r>
              <a:rPr lang="en-US" altLang="zh-CN"/>
              <a:t>Conrol</a:t>
            </a:r>
            <a:r>
              <a:rPr lang="zh-CN" altLang="en-US"/>
              <a:t>以及</a:t>
            </a:r>
            <a:r>
              <a:rPr lang="en-US" altLang="zh-CN"/>
              <a:t>CUMS</a:t>
            </a:r>
            <a:r>
              <a:rPr lang="zh-CN" altLang="en-US"/>
              <a:t>模型小鼠均无影响</a:t>
            </a:r>
            <a:endParaRPr lang="zh-CN" altLang="en-US"/>
          </a:p>
          <a:p>
            <a:r>
              <a:rPr lang="en-US" altLang="zh-CN"/>
              <a:t>B</a:t>
            </a:r>
            <a:r>
              <a:rPr lang="zh-CN" altLang="en-US"/>
              <a:t>是逃避时间</a:t>
            </a:r>
            <a:r>
              <a:rPr lang="en-US" altLang="zh-CN"/>
              <a:t> C在目标象限中停留时间     </a:t>
            </a:r>
            <a:r>
              <a:rPr lang="en-US" altLang="zh-CN">
                <a:sym typeface="+mn-ea"/>
              </a:rPr>
              <a:t>钩藤碱慢性给药逆转了CUMS鼠在水迷宫的逃离时间的异常增加及其在目标象限中停留时间的异常减少</a:t>
            </a:r>
            <a:endParaRPr lang="en-US" altLang="zh-CN"/>
          </a:p>
          <a:p>
            <a:r>
              <a:rPr lang="en-US" altLang="zh-CN"/>
              <a:t>缓解了其空间记忆认知障碍。</a:t>
            </a:r>
            <a:r>
              <a:rPr lang="en-US" altLang="zh-CN">
                <a:sym typeface="+mn-ea"/>
              </a:rPr>
              <a:t>D</a:t>
            </a:r>
            <a:r>
              <a:rPr lang="zh-CN" altLang="en-US">
                <a:sym typeface="+mn-ea"/>
              </a:rPr>
              <a:t>是游泳的速度</a:t>
            </a:r>
            <a:r>
              <a:rPr lang="en-US" altLang="zh-CN">
                <a:sym typeface="+mn-ea"/>
              </a:rPr>
              <a:t> </a:t>
            </a:r>
            <a:r>
              <a:rPr lang="zh-CN" altLang="en-US">
                <a:sym typeface="+mn-ea"/>
              </a:rPr>
              <a:t>给与钩藤碱后</a:t>
            </a:r>
            <a:r>
              <a:rPr lang="en-US" altLang="zh-CN">
                <a:sym typeface="+mn-ea"/>
              </a:rPr>
              <a:t> </a:t>
            </a:r>
            <a:r>
              <a:rPr lang="zh-CN" altLang="en-US">
                <a:sym typeface="+mn-ea"/>
              </a:rPr>
              <a:t>与</a:t>
            </a:r>
            <a:r>
              <a:rPr lang="en-US" altLang="zh-CN">
                <a:sym typeface="+mn-ea"/>
              </a:rPr>
              <a:t>Conrol</a:t>
            </a:r>
            <a:r>
              <a:rPr lang="zh-CN" altLang="en-US">
                <a:sym typeface="+mn-ea"/>
              </a:rPr>
              <a:t>以及</a:t>
            </a:r>
            <a:r>
              <a:rPr lang="en-US" altLang="zh-CN">
                <a:sym typeface="+mn-ea"/>
              </a:rPr>
              <a:t>CUMS</a:t>
            </a:r>
            <a:r>
              <a:rPr lang="zh-CN" altLang="en-US">
                <a:sym typeface="+mn-ea"/>
              </a:rPr>
              <a:t>模型小鼠均无影响</a:t>
            </a:r>
            <a:endParaRPr lang="zh-CN" altLang="en-US"/>
          </a:p>
          <a:p>
            <a:endParaRPr lang="en-US" altLang="zh-CN"/>
          </a:p>
          <a:p>
            <a:endParaRPr lang="en-US" altLang="zh-CN"/>
          </a:p>
          <a:p>
            <a:r>
              <a:rPr lang="zh-CN" altLang="en-US"/>
              <a:t>既然行为学结果提示：</a:t>
            </a:r>
            <a:r>
              <a:rPr b="1" dirty="0" smtClean="0">
                <a:sym typeface="+mn-ea"/>
              </a:rPr>
              <a:t>钩藤碱慢性给药治疗了CUMS小鼠的焦虑和抑郁</a:t>
            </a:r>
            <a:r>
              <a:rPr lang="zh-CN" b="1" dirty="0" smtClean="0">
                <a:sym typeface="+mn-ea"/>
              </a:rPr>
              <a:t>以及</a:t>
            </a:r>
            <a:r>
              <a:rPr lang="en-US" altLang="zh-CN">
                <a:sym typeface="+mn-ea"/>
              </a:rPr>
              <a:t>缓解了其空间记忆认知障碍</a:t>
            </a:r>
            <a:r>
              <a:rPr lang="zh-CN" altLang="en-US">
                <a:sym typeface="+mn-ea"/>
              </a:rPr>
              <a:t>。作者接下来进一步探究与学习记忆有关的结构影响。</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t>高效液相色谱分析</a:t>
            </a:r>
            <a:endParaRPr lang="en-US" altLang="zh-CN"/>
          </a:p>
          <a:p>
            <a:r>
              <a:rPr lang="en-US" altLang="zh-CN"/>
              <a:t>A </a:t>
            </a:r>
            <a:r>
              <a:rPr lang="zh-CN" altLang="en-US"/>
              <a:t>皮质酮，</a:t>
            </a:r>
            <a:r>
              <a:rPr lang="en-US" altLang="zh-CN">
                <a:sym typeface="+mn-ea"/>
              </a:rPr>
              <a:t>B </a:t>
            </a:r>
            <a:r>
              <a:rPr lang="zh-CN" altLang="en-US">
                <a:sym typeface="+mn-ea"/>
              </a:rPr>
              <a:t>谷氨酸水平</a:t>
            </a:r>
            <a:r>
              <a:rPr lang="en-US" altLang="zh-CN">
                <a:sym typeface="+mn-ea"/>
              </a:rPr>
              <a:t> </a:t>
            </a:r>
            <a:r>
              <a:rPr lang="zh-CN" altLang="en-US">
                <a:sym typeface="+mn-ea"/>
              </a:rPr>
              <a:t>结果提示；</a:t>
            </a:r>
            <a:r>
              <a:rPr lang="zh-CN" altLang="en-US"/>
              <a:t>钩藤碱显著逆转了CUMS组皮质酮和谷氨酸的升高</a:t>
            </a:r>
            <a:r>
              <a:rPr lang="en-US" altLang="zh-CN"/>
              <a:t> </a:t>
            </a:r>
            <a:endParaRPr lang="en-US" altLang="zh-CN"/>
          </a:p>
          <a:p>
            <a:r>
              <a:rPr lang="en-US" altLang="zh-CN"/>
              <a:t>C</a:t>
            </a:r>
            <a:r>
              <a:rPr lang="zh-CN" altLang="en-US"/>
              <a:t>是</a:t>
            </a:r>
            <a:r>
              <a:rPr lang="en-US" altLang="zh-CN"/>
              <a:t>D</a:t>
            </a:r>
            <a:r>
              <a:rPr lang="zh-CN" altLang="en-US"/>
              <a:t>丝氨酸</a:t>
            </a:r>
            <a:r>
              <a:rPr lang="en-US" altLang="zh-CN"/>
              <a:t>  </a:t>
            </a:r>
            <a:r>
              <a:rPr lang="zh-CN" altLang="en-US"/>
              <a:t>刚才我们介绍了</a:t>
            </a:r>
            <a:r>
              <a:rPr b="1" dirty="0" smtClean="0">
                <a:sym typeface="+mn-ea"/>
              </a:rPr>
              <a:t>正常的突触传递需要突触前谷氨酸和D-丝氨酸与NMDA受体结合</a:t>
            </a:r>
            <a:r>
              <a:rPr lang="zh-CN" altLang="en-US"/>
              <a:t>，也有研究发现</a:t>
            </a:r>
            <a:r>
              <a:rPr lang="en-US" altLang="zh-CN"/>
              <a:t>D-丝氨酸作为NMDA受体的协同激动剂，已成为多种神经系统疾病如神经病理性疼痛、癫痫、抑郁、双相障碍、精神分裂症的重要研究对象  </a:t>
            </a:r>
            <a:endParaRPr lang="en-US" altLang="zh-CN"/>
          </a:p>
          <a:p>
            <a:r>
              <a:rPr lang="zh-CN" altLang="en-US"/>
              <a:t>研究发现</a:t>
            </a:r>
            <a:r>
              <a:rPr lang="en-US" altLang="zh-CN"/>
              <a:t> </a:t>
            </a:r>
            <a:r>
              <a:t>与对照组相比，钩藤碱显著逆转了CUMS组D-丝氨酸的异常降低。</a:t>
            </a:r>
          </a:p>
          <a:p>
            <a:r>
              <a:rPr lang="zh-CN" altLang="en-US"/>
              <a:t>接下来作者又做了</a:t>
            </a:r>
            <a:r>
              <a:rPr lang="en-US" altLang="zh-CN"/>
              <a:t>WB</a:t>
            </a:r>
            <a:r>
              <a:rPr lang="zh-CN" altLang="en-US"/>
              <a:t>实验</a:t>
            </a:r>
            <a:endParaRPr lang="zh-CN" altLang="en-US"/>
          </a:p>
          <a:p>
            <a:r>
              <a:rPr lang="zh-CN"/>
              <a:t>检测了</a:t>
            </a:r>
            <a:r>
              <a:rPr lang="en-US" altLang="zh-CN"/>
              <a:t>D</a:t>
            </a:r>
            <a:r>
              <a:rPr lang="zh-CN"/>
              <a:t>-丝氨酸关键合成酶</a:t>
            </a:r>
            <a:r>
              <a:rPr lang="en-US" altLang="zh-CN"/>
              <a:t>SR</a:t>
            </a:r>
            <a:r>
              <a:rPr lang="zh-CN" altLang="en-US"/>
              <a:t>的表达情况NMDAR两种亚基（GluN2A和GluN2B）的表达情况</a:t>
            </a:r>
            <a:r>
              <a:rPr lang="en-US" altLang="zh-CN"/>
              <a:t> </a:t>
            </a:r>
            <a:r>
              <a:rPr lang="zh-CN" altLang="en-US"/>
              <a:t>研究发现钩藤碱显著逆转了CUMS组海马D-丝氨酸关键合成酶SR的表达的异常降低和NMDAR亚基（GluN2A和GluN2B）的异常升高</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sym typeface="+mn-ea"/>
              </a:rPr>
              <a:t>检测了</a:t>
            </a:r>
            <a:r>
              <a:rPr lang="en-US" altLang="zh-CN">
                <a:sym typeface="+mn-ea"/>
              </a:rPr>
              <a:t>D</a:t>
            </a:r>
            <a:r>
              <a:rPr lang="zh-CN">
                <a:sym typeface="+mn-ea"/>
              </a:rPr>
              <a:t>-丝氨酸关键合成酶</a:t>
            </a:r>
            <a:r>
              <a:rPr lang="en-US" altLang="zh-CN">
                <a:sym typeface="+mn-ea"/>
              </a:rPr>
              <a:t>SR</a:t>
            </a:r>
            <a:r>
              <a:rPr lang="zh-CN" altLang="en-US">
                <a:sym typeface="+mn-ea"/>
              </a:rPr>
              <a:t>的表达情况NMDAR两种亚基（GluN2A和GluN2B）的表达情况</a:t>
            </a:r>
            <a:r>
              <a:rPr lang="en-US" altLang="zh-CN">
                <a:sym typeface="+mn-ea"/>
              </a:rPr>
              <a:t> </a:t>
            </a:r>
            <a:r>
              <a:rPr lang="zh-CN" altLang="en-US">
                <a:sym typeface="+mn-ea"/>
              </a:rPr>
              <a:t>研究发现钩藤碱显著逆转了CUMS组D-丝氨酸关键合成酶SR的表达的异常降低和NMDAR亚基（GluN2A和GluN2B）的异常升高</a:t>
            </a:r>
            <a:endParaRPr lang="zh-CN" altLang="en-US"/>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image" Target="../media/image1.jpe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5.xml"/><Relationship Id="rId2" Type="http://schemas.openxmlformats.org/officeDocument/2006/relationships/image" Target="../media/image1.jpeg"/><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1.jpeg"/><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1.jpeg"/><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tags" Target="../tags/tag14.xml"/><Relationship Id="rId5" Type="http://schemas.openxmlformats.org/officeDocument/2006/relationships/image" Target="../media/image5.jpeg"/><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image" Target="../media/image1.jpeg"/><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image" Target="../media/image1.jpeg"/><Relationship Id="rId1" Type="http://schemas.openxmlformats.org/officeDocument/2006/relationships/tags" Target="../tags/tag15.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6.png"/><Relationship Id="rId3" Type="http://schemas.openxmlformats.org/officeDocument/2006/relationships/tags" Target="../tags/tag19.xml"/><Relationship Id="rId2" Type="http://schemas.openxmlformats.org/officeDocument/2006/relationships/image" Target="../media/image1.jpeg"/><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1.jpeg"/><Relationship Id="rId11" Type="http://schemas.openxmlformats.org/officeDocument/2006/relationships/notesSlide" Target="../notesSlides/notesSlide9.xml"/><Relationship Id="rId10" Type="http://schemas.openxmlformats.org/officeDocument/2006/relationships/slideLayout" Target="../slideLayouts/slideLayout1.xml"/><Relationship Id="rId1" Type="http://schemas.openxmlformats.org/officeDocument/2006/relationships/tags" Target="../tags/tag22.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image" Target="../media/image1.jpeg"/><Relationship Id="rId1" Type="http://schemas.openxmlformats.org/officeDocument/2006/relationships/tags" Target="../tags/tag30.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1.jpeg"/><Relationship Id="rId10" Type="http://schemas.openxmlformats.org/officeDocument/2006/relationships/comments" Target="../comments/comment1.xml"/><Relationship Id="rId1" Type="http://schemas.openxmlformats.org/officeDocument/2006/relationships/tags" Target="../tags/tag34.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41.xml"/><Relationship Id="rId2" Type="http://schemas.openxmlformats.org/officeDocument/2006/relationships/image" Target="../media/image1.jpeg"/><Relationship Id="rId1" Type="http://schemas.openxmlformats.org/officeDocument/2006/relationships/tags" Target="../tags/tag40.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image" Target="../media/image8.png"/><Relationship Id="rId3" Type="http://schemas.openxmlformats.org/officeDocument/2006/relationships/tags" Target="../tags/tag43.xml"/><Relationship Id="rId2" Type="http://schemas.openxmlformats.org/officeDocument/2006/relationships/image" Target="../media/image1.jpeg"/><Relationship Id="rId1" Type="http://schemas.openxmlformats.org/officeDocument/2006/relationships/tags" Target="../tags/tag42.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image" Target="../media/image1.jpeg"/><Relationship Id="rId1" Type="http://schemas.openxmlformats.org/officeDocument/2006/relationships/tags" Target="../tags/tag46.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tags" Target="../tags/tag52.xml"/><Relationship Id="rId4" Type="http://schemas.openxmlformats.org/officeDocument/2006/relationships/image" Target="../media/image10.png"/><Relationship Id="rId3" Type="http://schemas.openxmlformats.org/officeDocument/2006/relationships/tags" Target="../tags/tag51.xml"/><Relationship Id="rId2" Type="http://schemas.openxmlformats.org/officeDocument/2006/relationships/image" Target="../media/image1.jpeg"/><Relationship Id="rId1" Type="http://schemas.openxmlformats.org/officeDocument/2006/relationships/tags" Target="../tags/tag50.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tags" Target="../tags/tag54.xml"/><Relationship Id="rId2" Type="http://schemas.openxmlformats.org/officeDocument/2006/relationships/image" Target="../media/image1.jpeg"/><Relationship Id="rId1" Type="http://schemas.openxmlformats.org/officeDocument/2006/relationships/tags" Target="../tags/tag53.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image" Target="../media/image11.png"/><Relationship Id="rId3" Type="http://schemas.openxmlformats.org/officeDocument/2006/relationships/tags" Target="../tags/tag56.xml"/><Relationship Id="rId2" Type="http://schemas.openxmlformats.org/officeDocument/2006/relationships/image" Target="../media/image1.jpeg"/><Relationship Id="rId1" Type="http://schemas.openxmlformats.org/officeDocument/2006/relationships/tags" Target="../tags/tag55.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tags" Target="../tags/tag61.xml"/><Relationship Id="rId2" Type="http://schemas.openxmlformats.org/officeDocument/2006/relationships/image" Target="../media/image1.jpeg"/><Relationship Id="rId1" Type="http://schemas.openxmlformats.org/officeDocument/2006/relationships/tags" Target="../tags/tag60.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image" Target="../media/image1.jpeg"/><Relationship Id="rId1" Type="http://schemas.openxmlformats.org/officeDocument/2006/relationships/tags" Target="../tags/tag6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image" Target="../media/image13.png"/><Relationship Id="rId3" Type="http://schemas.openxmlformats.org/officeDocument/2006/relationships/tags" Target="../tags/tag67.xml"/><Relationship Id="rId2" Type="http://schemas.openxmlformats.org/officeDocument/2006/relationships/image" Target="../media/image1.jpeg"/><Relationship Id="rId1" Type="http://schemas.openxmlformats.org/officeDocument/2006/relationships/tags" Target="../tags/tag6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5" name="文本框 4"/>
          <p:cNvSpPr txBox="1"/>
          <p:nvPr/>
        </p:nvSpPr>
        <p:spPr>
          <a:xfrm>
            <a:off x="457200" y="1447800"/>
            <a:ext cx="7951470" cy="2306955"/>
          </a:xfrm>
          <a:prstGeom prst="rect">
            <a:avLst/>
          </a:prstGeom>
          <a:noFill/>
        </p:spPr>
        <p:txBody>
          <a:bodyPr wrap="square" rtlCol="0">
            <a:spAutoFit/>
          </a:bodyPr>
          <a:lstStyle/>
          <a:p>
            <a:pPr algn="ctr">
              <a:lnSpc>
                <a:spcPct val="200000"/>
              </a:lnSpc>
            </a:pPr>
            <a:r>
              <a:rPr lang="zh-CN" altLang="en-US" sz="3600" b="1">
                <a:latin typeface="Times New Roman" panose="02020603050405020304" pitchFamily="18" charset="0"/>
                <a:cs typeface="Times New Roman" panose="02020603050405020304" pitchFamily="18" charset="0"/>
                <a:sym typeface="+mn-ea"/>
              </a:rPr>
              <a:t>钩藤碱通过调控NMDA受体改善应激引起的情绪障碍和认知障碍</a:t>
            </a:r>
            <a:endParaRPr lang="zh-CN" altLang="en-US" sz="3600" b="1">
              <a:latin typeface="Times New Roman" panose="02020603050405020304" pitchFamily="18" charset="0"/>
              <a:cs typeface="Times New Roman" panose="02020603050405020304" pitchFamily="18" charset="0"/>
              <a:sym typeface="+mn-ea"/>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2023.02.18</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685800" y="685800"/>
            <a:ext cx="7904480" cy="460375"/>
          </a:xfrm>
          <a:prstGeom prst="rect">
            <a:avLst/>
          </a:prstGeom>
          <a:noFill/>
        </p:spPr>
        <p:txBody>
          <a:bodyPr wrap="square" rtlCol="0">
            <a:spAutoFit/>
          </a:bodyPr>
          <a:p>
            <a:r>
              <a:rPr lang="zh-CN" altLang="en-US" sz="2400" b="1">
                <a:latin typeface="Times New Roman" panose="02020603050405020304" pitchFamily="18" charset="0"/>
                <a:cs typeface="Times New Roman" panose="02020603050405020304" pitchFamily="18" charset="0"/>
              </a:rPr>
              <a:t>2022年</a:t>
            </a:r>
            <a:r>
              <a:rPr lang="en-US" altLang="zh-CN" sz="2400" b="1">
                <a:latin typeface="Times New Roman" panose="02020603050405020304" pitchFamily="18" charset="0"/>
                <a:cs typeface="Times New Roman" panose="02020603050405020304" pitchFamily="18" charset="0"/>
              </a:rPr>
              <a:t>12</a:t>
            </a:r>
            <a:r>
              <a:rPr lang="zh-CN" altLang="en-US" sz="2400" b="1">
                <a:latin typeface="Times New Roman" panose="02020603050405020304" pitchFamily="18" charset="0"/>
                <a:cs typeface="Times New Roman" panose="02020603050405020304" pitchFamily="18" charset="0"/>
              </a:rPr>
              <a:t>月</a:t>
            </a:r>
            <a:r>
              <a:rPr lang="en-US" altLang="zh-CN" sz="2400" b="1">
                <a:latin typeface="Times New Roman" panose="02020603050405020304" pitchFamily="18" charset="0"/>
                <a:cs typeface="Times New Roman" panose="02020603050405020304" pitchFamily="18" charset="0"/>
              </a:rPr>
              <a:t>15</a:t>
            </a:r>
            <a:r>
              <a:rPr lang="zh-CN" altLang="en-US" sz="2400" b="1">
                <a:latin typeface="Times New Roman" panose="02020603050405020304" pitchFamily="18" charset="0"/>
                <a:cs typeface="Times New Roman" panose="02020603050405020304" pitchFamily="18" charset="0"/>
              </a:rPr>
              <a:t>日</a:t>
            </a:r>
            <a:r>
              <a:rPr lang="en-US" altLang="zh-CN" sz="2400" b="1">
                <a:latin typeface="Times New Roman" panose="02020603050405020304" pitchFamily="18" charset="0"/>
                <a:cs typeface="Times New Roman" panose="02020603050405020304" pitchFamily="18" charset="0"/>
              </a:rPr>
              <a:t>      IF=3.6480      Frontiers in Neuroscience</a:t>
            </a:r>
            <a:endParaRPr lang="en-US" altLang="zh-CN" sz="2400" b="1">
              <a:latin typeface="Times New Roman" panose="02020603050405020304" pitchFamily="18" charset="0"/>
              <a:cs typeface="Times New Roman" panose="02020603050405020304" pitchFamily="18" charset="0"/>
            </a:endParaRPr>
          </a:p>
        </p:txBody>
      </p:sp>
      <p:sp>
        <p:nvSpPr>
          <p:cNvPr id="4" name="文本框 3"/>
          <p:cNvSpPr txBox="1"/>
          <p:nvPr/>
        </p:nvSpPr>
        <p:spPr>
          <a:xfrm>
            <a:off x="-635" y="6019800"/>
            <a:ext cx="9144635" cy="398780"/>
          </a:xfrm>
          <a:prstGeom prst="rect">
            <a:avLst/>
          </a:prstGeom>
          <a:noFill/>
        </p:spPr>
        <p:txBody>
          <a:bodyPr wrap="square" rtlCol="0">
            <a:spAutoFit/>
          </a:bodyPr>
          <a:p>
            <a:pPr algn="ctr"/>
            <a:r>
              <a:rPr lang="zh-CN" altLang="en-US" sz="2000" b="1">
                <a:latin typeface="Times New Roman" panose="02020603050405020304" pitchFamily="18" charset="0"/>
                <a:cs typeface="Times New Roman" panose="02020603050405020304" pitchFamily="18" charset="0"/>
              </a:rPr>
              <a:t>钩藤碱通过调控NMDA受体改善应激引起的情绪障碍和认知障碍</a:t>
            </a:r>
            <a:endParaRPr lang="zh-CN" altLang="en-US" sz="2000" b="1">
              <a:latin typeface="Times New Roman" panose="02020603050405020304" pitchFamily="18" charset="0"/>
              <a:cs typeface="Times New Roman" panose="02020603050405020304" pitchFamily="18" charset="0"/>
            </a:endParaRPr>
          </a:p>
        </p:txBody>
      </p:sp>
      <p:sp>
        <p:nvSpPr>
          <p:cNvPr id="7" name="文本框 6"/>
          <p:cNvSpPr txBox="1"/>
          <p:nvPr/>
        </p:nvSpPr>
        <p:spPr>
          <a:xfrm>
            <a:off x="-26035" y="1371600"/>
            <a:ext cx="9305290" cy="398780"/>
          </a:xfrm>
          <a:prstGeom prst="rect">
            <a:avLst/>
          </a:prstGeom>
          <a:noFill/>
        </p:spPr>
        <p:txBody>
          <a:bodyPr wrap="square" rtlCol="0">
            <a:spAutoFit/>
          </a:bodyPr>
          <a:p>
            <a:pPr algn="ctr"/>
            <a:r>
              <a:rPr lang="zh-CN" altLang="en-US" sz="2000" b="1">
                <a:latin typeface="Times New Roman" panose="02020603050405020304" pitchFamily="18" charset="0"/>
                <a:cs typeface="Times New Roman" panose="02020603050405020304" pitchFamily="18" charset="0"/>
              </a:rPr>
              <a:t>军事医学科学院毒物药物研究所周文霞和黄晏课题组 </a:t>
            </a:r>
            <a:endParaRPr lang="zh-CN" altLang="en-US" sz="2000" b="1">
              <a:latin typeface="Times New Roman" panose="02020603050405020304" pitchFamily="18" charset="0"/>
              <a:cs typeface="Times New Roman" panose="02020603050405020304" pitchFamily="18" charset="0"/>
            </a:endParaRPr>
          </a:p>
        </p:txBody>
      </p:sp>
      <p:pic>
        <p:nvPicPr>
          <p:cNvPr id="5" name="图片 4"/>
          <p:cNvPicPr>
            <a:picLocks noChangeAspect="1"/>
          </p:cNvPicPr>
          <p:nvPr>
            <p:custDataLst>
              <p:tags r:id="rId3"/>
            </p:custDataLst>
          </p:nvPr>
        </p:nvPicPr>
        <p:blipFill>
          <a:blip r:embed="rId4"/>
          <a:stretch>
            <a:fillRect/>
          </a:stretch>
        </p:blipFill>
        <p:spPr>
          <a:xfrm>
            <a:off x="1524000" y="1981200"/>
            <a:ext cx="6336030" cy="380492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381000" y="990600"/>
            <a:ext cx="8096885" cy="2856230"/>
          </a:xfrm>
          <a:prstGeom prst="rect">
            <a:avLst/>
          </a:prstGeom>
          <a:noFill/>
        </p:spPr>
        <p:txBody>
          <a:bodyPr wrap="square" rtlCol="0">
            <a:noAutofit/>
          </a:bodyPr>
          <a:p>
            <a:pPr>
              <a:lnSpc>
                <a:spcPct val="200000"/>
              </a:lnSpc>
            </a:pPr>
            <a:r>
              <a:rPr lang="en-US" altLang="zh-CN" b="1"/>
              <a:t>       </a:t>
            </a:r>
            <a:r>
              <a:rPr lang="zh-CN" altLang="en-US" b="1"/>
              <a:t>高强度应激不仅会导致焦虑和抑郁症状，而且还会增加各种神经系统疾病的风险。临床缓解焦虑和抑郁等症状的常用药物是5-羟色胺再摄取抑制剂或N-甲基-D-天冬氨酸（NMDA）受体拮抗剂。然而，目前的药物只能缓解焦虑、抑郁等应激引起的情绪障碍，而对应激引起的认知障碍改善甚微，这些药物在长期使用中甚至可能导致认知障碍。</a:t>
            </a:r>
            <a:endParaRPr lang="zh-CN" altLang="en-US" b="1"/>
          </a:p>
        </p:txBody>
      </p:sp>
      <p:sp>
        <p:nvSpPr>
          <p:cNvPr id="15" name="圆角矩形 14"/>
          <p:cNvSpPr/>
          <p:nvPr>
            <p:custDataLst>
              <p:tags r:id="rId3"/>
            </p:custDataLst>
          </p:nvPr>
        </p:nvSpPr>
        <p:spPr>
          <a:xfrm>
            <a:off x="316865" y="1066800"/>
            <a:ext cx="8446770" cy="2915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111111.webp"/>
          <p:cNvPicPr>
            <a:picLocks noChangeAspect="1"/>
          </p:cNvPicPr>
          <p:nvPr/>
        </p:nvPicPr>
        <p:blipFill>
          <a:blip r:embed="rId4"/>
          <a:stretch>
            <a:fillRect/>
          </a:stretch>
        </p:blipFill>
        <p:spPr>
          <a:xfrm>
            <a:off x="1981200" y="4114800"/>
            <a:ext cx="5195570" cy="265811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228600" y="1524000"/>
            <a:ext cx="8788400" cy="3170555"/>
            <a:chOff x="2104" y="918"/>
            <a:chExt cx="11571" cy="7542"/>
          </a:xfrm>
        </p:grpSpPr>
        <p:sp>
          <p:nvSpPr>
            <p:cNvPr id="15" name="圆角矩形 14"/>
            <p:cNvSpPr/>
            <p:nvPr>
              <p:custDataLst>
                <p:tags r:id="rId3"/>
              </p:custDataLst>
            </p:nvPr>
          </p:nvSpPr>
          <p:spPr>
            <a:xfrm>
              <a:off x="2104" y="918"/>
              <a:ext cx="11571" cy="754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204" y="1164"/>
              <a:ext cx="11134" cy="7030"/>
            </a:xfrm>
            <a:prstGeom prst="rect">
              <a:avLst/>
            </a:prstGeom>
            <a:noFill/>
          </p:spPr>
          <p:txBody>
            <a:bodyPr wrap="square" rtlCol="0">
              <a:noAutofit/>
            </a:bodyPr>
            <a:p>
              <a:pPr algn="just">
                <a:lnSpc>
                  <a:spcPct val="200000"/>
                </a:lnSpc>
              </a:pPr>
              <a:r>
                <a:rPr lang="en-US" altLang="zh-CN" b="1"/>
                <a:t>        </a:t>
              </a:r>
              <a:r>
                <a:rPr lang="zh-CN" altLang="en-US" sz="1800" b="1"/>
                <a:t>钩藤碱（Isorhynchophylline）是钩藤的主要活性成分之一，而钩藤是一种中药，主要用于治疗心血管和中枢神经系统疾病。现代药理研究表明，钩藤碱具有多种神经保护作用，比如改善阿尔茨海默病动物模型的认知障碍。最近有报道称，NMDA受体是钩藤碱的潜在靶点，且钩藤碱具有类似抗抑郁药物的作用。这些结果表明，钩藤碱对应激诱导的情绪障碍和认知障碍有潜在的影响。</a:t>
              </a:r>
              <a:endParaRPr lang="zh-CN" altLang="en-US" sz="1800" b="1"/>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3598952" y="717550"/>
            <a:ext cx="5361940" cy="5850890"/>
            <a:chOff x="1902" y="2040"/>
            <a:chExt cx="11571" cy="9663"/>
          </a:xfrm>
        </p:grpSpPr>
        <p:sp>
          <p:nvSpPr>
            <p:cNvPr id="15" name="圆角矩形 14"/>
            <p:cNvSpPr/>
            <p:nvPr>
              <p:custDataLst>
                <p:tags r:id="rId3"/>
              </p:custDataLst>
            </p:nvPr>
          </p:nvSpPr>
          <p:spPr>
            <a:xfrm>
              <a:off x="1902" y="2040"/>
              <a:ext cx="11571" cy="966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233" y="2395"/>
              <a:ext cx="11134" cy="8755"/>
            </a:xfrm>
            <a:prstGeom prst="rect">
              <a:avLst/>
            </a:prstGeom>
            <a:noFill/>
          </p:spPr>
          <p:txBody>
            <a:bodyPr wrap="square" rtlCol="0">
              <a:noAutofit/>
            </a:bodyPr>
            <a:p>
              <a:pPr algn="just">
                <a:lnSpc>
                  <a:spcPct val="150000"/>
                </a:lnSpc>
              </a:pPr>
              <a:r>
                <a:rPr lang="en-US" altLang="zh-CN" b="1"/>
                <a:t>        </a:t>
              </a:r>
              <a:endParaRPr lang="zh-CN" altLang="en-US" sz="1800"/>
            </a:p>
          </p:txBody>
        </p:sp>
      </p:grpSp>
      <p:sp>
        <p:nvSpPr>
          <p:cNvPr id="3" name="文本框 2"/>
          <p:cNvSpPr txBox="1"/>
          <p:nvPr/>
        </p:nvSpPr>
        <p:spPr>
          <a:xfrm>
            <a:off x="3733800" y="1044575"/>
            <a:ext cx="5102225" cy="5077460"/>
          </a:xfrm>
          <a:prstGeom prst="rect">
            <a:avLst/>
          </a:prstGeom>
          <a:noFill/>
        </p:spPr>
        <p:txBody>
          <a:bodyPr wrap="square" rtlCol="0">
            <a:spAutoFit/>
          </a:bodyPr>
          <a:p>
            <a:pPr algn="just">
              <a:lnSpc>
                <a:spcPct val="200000"/>
              </a:lnSpc>
            </a:pPr>
            <a:r>
              <a:rPr lang="en-US" altLang="zh-CN"/>
              <a:t>    </a:t>
            </a:r>
            <a:r>
              <a:rPr lang="en-US" altLang="zh-CN" b="1"/>
              <a:t>  </a:t>
            </a:r>
            <a:r>
              <a:rPr lang="en-US" altLang="zh-CN" b="1">
                <a:latin typeface="Times New Roman" panose="02020603050405020304" pitchFamily="18" charset="0"/>
                <a:cs typeface="Times New Roman" panose="02020603050405020304" pitchFamily="18" charset="0"/>
              </a:rPr>
              <a:t>  </a:t>
            </a:r>
            <a:r>
              <a:rPr lang="zh-CN" altLang="en-US" b="1">
                <a:latin typeface="Times New Roman" panose="02020603050405020304" pitchFamily="18" charset="0"/>
                <a:cs typeface="Times New Roman" panose="02020603050405020304" pitchFamily="18" charset="0"/>
              </a:rPr>
              <a:t>NMDA受体(N-methyl-D-aspartate receptor)是中枢神经系统内一类重要的兴奋性氨基酸(excitatory aminoacid, EAA)受体。NMDA受体不仅在神经系统发育过程中发挥着重要的生理作用，如可调节神经元的存活，调节神经元树突、轴突结构发育及参与突触可塑性的形成等；在神经元回路的形成中NMDA受体亦起着关键作用，有资料表明NMDA受体是学习与记忆过程中一类至关重要的受体。</a:t>
            </a:r>
            <a:endParaRPr lang="zh-CN" altLang="en-US" b="1">
              <a:latin typeface="Times New Roman" panose="02020603050405020304" pitchFamily="18" charset="0"/>
              <a:cs typeface="Times New Roman" panose="02020603050405020304" pitchFamily="18" charset="0"/>
            </a:endParaRPr>
          </a:p>
        </p:txBody>
      </p:sp>
      <p:pic>
        <p:nvPicPr>
          <p:cNvPr id="7" name="图片 6"/>
          <p:cNvPicPr>
            <a:picLocks noChangeAspect="1"/>
          </p:cNvPicPr>
          <p:nvPr>
            <p:custDataLst>
              <p:tags r:id="rId4"/>
            </p:custDataLst>
          </p:nvPr>
        </p:nvPicPr>
        <p:blipFill>
          <a:blip r:embed="rId5"/>
          <a:stretch>
            <a:fillRect/>
          </a:stretch>
        </p:blipFill>
        <p:spPr>
          <a:xfrm>
            <a:off x="457200" y="2362200"/>
            <a:ext cx="2969260" cy="257873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457200" y="4952365"/>
            <a:ext cx="8301355" cy="553085"/>
          </a:xfrm>
          <a:prstGeom prst="rect">
            <a:avLst/>
          </a:prstGeom>
          <a:noFill/>
        </p:spPr>
        <p:txBody>
          <a:bodyPr wrap="square" rtlCol="0">
            <a:spAutoFit/>
          </a:bodyPr>
          <a:p>
            <a:pPr indent="-457200" algn="just">
              <a:lnSpc>
                <a:spcPct val="150000"/>
              </a:lnSpc>
            </a:pPr>
            <a:r>
              <a:rPr lang="zh-CN" sz="2000" b="1">
                <a:latin typeface="Times New Roman" panose="02020603050405020304" pitchFamily="18" charset="0"/>
                <a:cs typeface="Times New Roman" panose="02020603050405020304" pitchFamily="18" charset="0"/>
              </a:rPr>
              <a:t>动物：</a:t>
            </a:r>
            <a:r>
              <a:rPr sz="2000" b="1">
                <a:latin typeface="Times New Roman" panose="02020603050405020304" pitchFamily="18" charset="0"/>
                <a:cs typeface="Times New Roman" panose="02020603050405020304" pitchFamily="18" charset="0"/>
              </a:rPr>
              <a:t>两月龄雄性C57BL/6J小鼠</a:t>
            </a:r>
            <a:r>
              <a:rPr lang="zh-CN" sz="2000" b="1">
                <a:latin typeface="Times New Roman" panose="02020603050405020304" pitchFamily="18" charset="0"/>
                <a:cs typeface="Times New Roman" panose="02020603050405020304" pitchFamily="18" charset="0"/>
              </a:rPr>
              <a:t>，以12h光/12h暗循环自由获取食物和水。</a:t>
            </a:r>
            <a:endParaRPr lang="zh-CN" sz="2000" b="1">
              <a:latin typeface="Times New Roman" panose="02020603050405020304" pitchFamily="18" charset="0"/>
              <a:cs typeface="Times New Roman" panose="02020603050405020304" pitchFamily="18" charset="0"/>
            </a:endParaRPr>
          </a:p>
        </p:txBody>
      </p:sp>
      <p:sp>
        <p:nvSpPr>
          <p:cNvPr id="4" name="文本框 3"/>
          <p:cNvSpPr txBox="1"/>
          <p:nvPr/>
        </p:nvSpPr>
        <p:spPr>
          <a:xfrm>
            <a:off x="532765" y="1752600"/>
            <a:ext cx="7994650" cy="1322070"/>
          </a:xfrm>
          <a:prstGeom prst="rect">
            <a:avLst/>
          </a:prstGeom>
          <a:noFill/>
        </p:spPr>
        <p:txBody>
          <a:bodyPr wrap="square" rtlCol="0">
            <a:spAutoFit/>
          </a:bodyPr>
          <a:p>
            <a:pPr>
              <a:lnSpc>
                <a:spcPct val="200000"/>
              </a:lnSpc>
            </a:pPr>
            <a:r>
              <a:rPr sz="2000" b="1">
                <a:latin typeface="Times New Roman" panose="02020603050405020304" pitchFamily="18" charset="0"/>
                <a:cs typeface="Times New Roman" panose="02020603050405020304" pitchFamily="18" charset="0"/>
                <a:sym typeface="+mn-ea"/>
              </a:rPr>
              <a:t>C57BL/6J</a:t>
            </a:r>
            <a:r>
              <a:rPr lang="zh-CN" altLang="en-US" sz="2000" b="1">
                <a:latin typeface="Times New Roman" panose="02020603050405020304" pitchFamily="18" charset="0"/>
                <a:cs typeface="Times New Roman" panose="02020603050405020304" pitchFamily="18" charset="0"/>
                <a:sym typeface="+mn-ea"/>
              </a:rPr>
              <a:t>小鼠</a:t>
            </a:r>
            <a:r>
              <a:rPr lang="zh-CN" altLang="en-US" sz="2000">
                <a:latin typeface="Times New Roman" panose="02020603050405020304" pitchFamily="18" charset="0"/>
                <a:cs typeface="Times New Roman" panose="02020603050405020304" pitchFamily="18" charset="0"/>
              </a:rPr>
              <a:t>属于近交系小鼠，是C57小鼠亚系之一，毛黑色。是实验动物小鼠中使用最广泛的品系之一。</a:t>
            </a:r>
            <a:endParaRPr lang="zh-CN" altLang="en-US" sz="200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304800" y="228600"/>
            <a:ext cx="4208780" cy="609600"/>
            <a:chOff x="480" y="771"/>
            <a:chExt cx="6628" cy="960"/>
          </a:xfrm>
        </p:grpSpPr>
        <p:sp>
          <p:nvSpPr>
            <p:cNvPr id="8" name="流程图: 可选过程 7"/>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pic>
        <p:nvPicPr>
          <p:cNvPr id="2" name="图片 1" descr="2222"/>
          <p:cNvPicPr/>
          <p:nvPr/>
        </p:nvPicPr>
        <p:blipFill>
          <a:blip r:embed="rId5">
            <a:clrChange>
              <a:clrFrom>
                <a:srgbClr val="FFFFFF">
                  <a:alpha val="100000"/>
                </a:srgbClr>
              </a:clrFrom>
              <a:clrTo>
                <a:srgbClr val="FFFFFF">
                  <a:alpha val="100000"/>
                  <a:alpha val="0"/>
                </a:srgbClr>
              </a:clrTo>
            </a:clrChange>
          </a:blip>
          <a:srcRect l="11299" r="3323" b="8434"/>
          <a:stretch>
            <a:fillRect/>
          </a:stretch>
        </p:blipFill>
        <p:spPr>
          <a:xfrm>
            <a:off x="3276600" y="3314065"/>
            <a:ext cx="2691765" cy="1447800"/>
          </a:xfrm>
          <a:prstGeom prst="rect">
            <a:avLst/>
          </a:prstGeom>
        </p:spPr>
      </p:pic>
      <p:sp>
        <p:nvSpPr>
          <p:cNvPr id="15" name="圆角矩形 14"/>
          <p:cNvSpPr/>
          <p:nvPr>
            <p:custDataLst>
              <p:tags r:id="rId6"/>
            </p:custDataLst>
          </p:nvPr>
        </p:nvSpPr>
        <p:spPr>
          <a:xfrm>
            <a:off x="457200" y="1752600"/>
            <a:ext cx="8100695" cy="13709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6" name="组合 5"/>
          <p:cNvGrpSpPr/>
          <p:nvPr/>
        </p:nvGrpSpPr>
        <p:grpSpPr>
          <a:xfrm>
            <a:off x="533400" y="2514600"/>
            <a:ext cx="3352800" cy="2286000"/>
            <a:chOff x="533400" y="2362200"/>
            <a:chExt cx="3352800" cy="2286000"/>
          </a:xfrm>
        </p:grpSpPr>
        <p:sp>
          <p:nvSpPr>
            <p:cNvPr id="3" name="矩形 2"/>
            <p:cNvSpPr/>
            <p:nvPr/>
          </p:nvSpPr>
          <p:spPr>
            <a:xfrm>
              <a:off x="533400" y="2895600"/>
              <a:ext cx="3352800" cy="1569660"/>
            </a:xfrm>
            <a:prstGeom prst="rect">
              <a:avLst/>
            </a:prstGeom>
          </p:spPr>
          <p:txBody>
            <a:bodyPr wrap="square">
              <a:spAutoFit/>
            </a:bodyPr>
            <a:lstStyle/>
            <a:p>
              <a:pPr algn="ctr"/>
              <a:r>
                <a:rPr lang="zh-CN" altLang="en-US" sz="2400" b="1" spc="300" dirty="0" smtClean="0">
                  <a:latin typeface="+mj-ea"/>
                  <a:sym typeface="+mn-ea"/>
                </a:rPr>
                <a:t>慢性温和不可</a:t>
              </a:r>
              <a:endParaRPr lang="en-US" altLang="zh-CN" sz="2400" b="1" spc="300" dirty="0" smtClean="0">
                <a:latin typeface="+mj-ea"/>
                <a:sym typeface="+mn-ea"/>
              </a:endParaRPr>
            </a:p>
            <a:p>
              <a:pPr algn="ctr"/>
              <a:r>
                <a:rPr lang="zh-CN" altLang="en-US" sz="2400" b="1" spc="300" dirty="0" smtClean="0">
                  <a:latin typeface="+mj-ea"/>
                  <a:sym typeface="+mn-ea"/>
                </a:rPr>
                <a:t>预知应激小鼠</a:t>
              </a:r>
              <a:endParaRPr lang="en-US" altLang="zh-CN" sz="2400" b="1" spc="300" dirty="0" smtClean="0">
                <a:latin typeface="+mj-ea"/>
                <a:sym typeface="+mn-ea"/>
              </a:endParaRPr>
            </a:p>
            <a:p>
              <a:pPr algn="ctr"/>
              <a:r>
                <a:rPr lang="en-US" altLang="zh-CN" sz="2400" b="1" spc="300" dirty="0" smtClean="0">
                  <a:solidFill>
                    <a:srgbClr val="FF0000"/>
                  </a:solidFill>
                  <a:latin typeface="+mj-ea"/>
                  <a:sym typeface="+mn-ea"/>
                </a:rPr>
                <a:t>(</a:t>
              </a:r>
              <a:r>
                <a:rPr lang="zh-CN" altLang="en-US" sz="2400" b="1" spc="300" dirty="0" smtClean="0">
                  <a:solidFill>
                    <a:srgbClr val="FF0000"/>
                  </a:solidFill>
                  <a:latin typeface="+mj-ea"/>
                  <a:sym typeface="+mn-ea"/>
                </a:rPr>
                <a:t>模型鼠：</a:t>
              </a:r>
              <a:r>
                <a:rPr lang="en-US" altLang="zh-CN" sz="2400" b="1" spc="300" dirty="0" smtClean="0">
                  <a:solidFill>
                    <a:srgbClr val="FF0000"/>
                  </a:solidFill>
                  <a:latin typeface="Times New Roman" panose="02020603050405020304" pitchFamily="18" charset="0"/>
                  <a:cs typeface="Times New Roman" panose="02020603050405020304" pitchFamily="18" charset="0"/>
                  <a:sym typeface="+mn-ea"/>
                </a:rPr>
                <a:t>CUMS</a:t>
              </a:r>
              <a:r>
                <a:rPr lang="en-US" altLang="zh-CN" sz="2400" b="1" spc="300" dirty="0" smtClean="0">
                  <a:solidFill>
                    <a:srgbClr val="FF0000"/>
                  </a:solidFill>
                  <a:latin typeface="+mj-ea"/>
                  <a:sym typeface="+mn-ea"/>
                </a:rPr>
                <a:t>)</a:t>
              </a:r>
              <a:endParaRPr lang="en-US" altLang="zh-CN" sz="2400" b="1" spc="300" dirty="0" smtClean="0">
                <a:solidFill>
                  <a:srgbClr val="FF0000"/>
                </a:solidFill>
                <a:latin typeface="+mj-ea"/>
                <a:sym typeface="+mn-ea"/>
              </a:endParaRPr>
            </a:p>
            <a:p>
              <a:pPr algn="ctr"/>
              <a:endParaRPr lang="zh-CN" altLang="en-US" sz="2400" b="1" dirty="0"/>
            </a:p>
          </p:txBody>
        </p:sp>
        <p:sp>
          <p:nvSpPr>
            <p:cNvPr id="4" name="椭圆 3"/>
            <p:cNvSpPr/>
            <p:nvPr/>
          </p:nvSpPr>
          <p:spPr>
            <a:xfrm>
              <a:off x="609600" y="2362200"/>
              <a:ext cx="3124200" cy="228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4572000" y="565785"/>
            <a:ext cx="5021580" cy="6092825"/>
          </a:xfrm>
          <a:prstGeom prst="rect">
            <a:avLst/>
          </a:prstGeom>
          <a:noFill/>
        </p:spPr>
        <p:txBody>
          <a:bodyPr wrap="square" rtlCol="0">
            <a:spAutoFit/>
          </a:bodyPr>
          <a:lstStyle/>
          <a:p>
            <a:pPr lvl="0">
              <a:lnSpc>
                <a:spcPct val="150000"/>
              </a:lnSpc>
            </a:pPr>
            <a:r>
              <a:rPr lang="zh-CN" altLang="en-US" sz="2000" b="1" spc="300" dirty="0" smtClean="0">
                <a:latin typeface="+mj-ea"/>
                <a:sym typeface="+mn-ea"/>
              </a:rPr>
              <a:t>禁水</a:t>
            </a:r>
            <a:r>
              <a:rPr lang="en-US" altLang="zh-CN" sz="2000" b="1" spc="300" dirty="0" smtClean="0">
                <a:latin typeface="+mj-ea"/>
                <a:sym typeface="+mn-ea"/>
              </a:rPr>
              <a:t>(24h)-</a:t>
            </a:r>
            <a:r>
              <a:rPr lang="en-US" altLang="zh-CN" sz="2000" b="1" spc="300" dirty="0" smtClean="0">
                <a:solidFill>
                  <a:srgbClr val="FF0000"/>
                </a:solidFill>
                <a:latin typeface="+mj-ea"/>
                <a:sym typeface="+mn-ea"/>
              </a:rPr>
              <a:t>WD</a:t>
            </a:r>
            <a:r>
              <a:rPr lang="en-US" altLang="zh-CN" sz="2000" b="1" spc="300" dirty="0" smtClean="0">
                <a:latin typeface="+mj-ea"/>
                <a:sym typeface="+mn-ea"/>
              </a:rPr>
              <a:t> </a:t>
            </a:r>
            <a:endParaRPr lang="en-US" altLang="zh-CN" sz="2000" b="1" spc="300" dirty="0" smtClean="0">
              <a:latin typeface="+mj-ea"/>
              <a:sym typeface="+mn-ea"/>
            </a:endParaRPr>
          </a:p>
          <a:p>
            <a:pPr lvl="0">
              <a:lnSpc>
                <a:spcPct val="150000"/>
              </a:lnSpc>
            </a:pPr>
            <a:r>
              <a:rPr lang="zh-CN" altLang="en-US" sz="2000" b="1" spc="300" dirty="0" smtClean="0">
                <a:latin typeface="+mj-ea"/>
                <a:sym typeface="+mn-ea"/>
              </a:rPr>
              <a:t>禁食</a:t>
            </a:r>
            <a:r>
              <a:rPr lang="en-US" altLang="zh-CN" sz="2000" b="1" spc="300" dirty="0" smtClean="0">
                <a:latin typeface="+mj-ea"/>
                <a:sym typeface="+mn-ea"/>
              </a:rPr>
              <a:t>(24h)-</a:t>
            </a:r>
            <a:r>
              <a:rPr lang="en-US" altLang="zh-CN" sz="2000" b="1" spc="300" dirty="0" smtClean="0">
                <a:solidFill>
                  <a:srgbClr val="FF0000"/>
                </a:solidFill>
                <a:latin typeface="+mj-ea"/>
                <a:sym typeface="+mn-ea"/>
              </a:rPr>
              <a:t>FD</a:t>
            </a:r>
            <a:r>
              <a:rPr lang="en-US" altLang="zh-CN" sz="2000" b="1" spc="300" dirty="0" smtClean="0">
                <a:latin typeface="+mj-ea"/>
                <a:sym typeface="+mn-ea"/>
              </a:rPr>
              <a:t> </a:t>
            </a:r>
            <a:endParaRPr lang="en-US" altLang="zh-CN" sz="2000" b="1" spc="300" dirty="0" smtClean="0">
              <a:latin typeface="+mj-ea"/>
              <a:sym typeface="+mn-ea"/>
            </a:endParaRPr>
          </a:p>
          <a:p>
            <a:pPr lvl="0">
              <a:lnSpc>
                <a:spcPct val="150000"/>
              </a:lnSpc>
            </a:pPr>
            <a:r>
              <a:rPr lang="zh-CN" altLang="en-US" sz="2000" b="1" spc="300" dirty="0" smtClean="0">
                <a:latin typeface="+mj-ea"/>
                <a:sym typeface="+mn-ea"/>
              </a:rPr>
              <a:t>白天黑暗</a:t>
            </a:r>
            <a:r>
              <a:rPr lang="en-US" altLang="zh-CN" sz="2000" b="1" spc="300" dirty="0" smtClean="0">
                <a:latin typeface="+mj-ea"/>
                <a:sym typeface="+mn-ea"/>
              </a:rPr>
              <a:t>(12h)-</a:t>
            </a:r>
            <a:r>
              <a:rPr lang="en-US" altLang="zh-CN" sz="2000" b="1" spc="300" dirty="0" smtClean="0">
                <a:solidFill>
                  <a:srgbClr val="FF0000"/>
                </a:solidFill>
                <a:latin typeface="+mj-ea"/>
                <a:sym typeface="+mn-ea"/>
              </a:rPr>
              <a:t>DD</a:t>
            </a:r>
            <a:endParaRPr lang="en-US" altLang="zh-CN" sz="2000" b="1" spc="300" dirty="0" smtClean="0">
              <a:solidFill>
                <a:srgbClr val="FF0000"/>
              </a:solidFill>
              <a:latin typeface="+mj-ea"/>
              <a:sym typeface="+mn-ea"/>
            </a:endParaRPr>
          </a:p>
          <a:p>
            <a:pPr lvl="0">
              <a:lnSpc>
                <a:spcPct val="150000"/>
              </a:lnSpc>
            </a:pPr>
            <a:r>
              <a:rPr lang="zh-CN" altLang="en-US" sz="2000" b="1" spc="300" dirty="0" smtClean="0">
                <a:latin typeface="+mj-ea"/>
                <a:sym typeface="+mn-ea"/>
              </a:rPr>
              <a:t>夜间亮灯</a:t>
            </a:r>
            <a:r>
              <a:rPr lang="en-US" altLang="zh-CN" sz="2000" b="1" spc="300" dirty="0" smtClean="0">
                <a:latin typeface="+mj-ea"/>
                <a:sym typeface="+mn-ea"/>
              </a:rPr>
              <a:t>(12h)-</a:t>
            </a:r>
            <a:r>
              <a:rPr lang="en-US" altLang="zh-CN" sz="2000" b="1" spc="300" dirty="0" smtClean="0">
                <a:solidFill>
                  <a:srgbClr val="FF0000"/>
                </a:solidFill>
                <a:latin typeface="+mj-ea"/>
                <a:sym typeface="+mn-ea"/>
              </a:rPr>
              <a:t>LN</a:t>
            </a:r>
            <a:endParaRPr lang="en-US" altLang="zh-CN" sz="2000" b="1" spc="300" dirty="0" smtClean="0">
              <a:solidFill>
                <a:srgbClr val="FF0000"/>
              </a:solidFill>
              <a:latin typeface="+mj-ea"/>
              <a:sym typeface="+mn-ea"/>
            </a:endParaRPr>
          </a:p>
          <a:p>
            <a:pPr lvl="0" algn="l">
              <a:lnSpc>
                <a:spcPct val="150000"/>
              </a:lnSpc>
              <a:buClrTx/>
              <a:buSzTx/>
              <a:buFontTx/>
            </a:pPr>
            <a:r>
              <a:rPr lang="zh-CN" altLang="en-US" sz="2000" b="1" spc="300" dirty="0" smtClean="0">
                <a:latin typeface="+mj-ea"/>
                <a:sym typeface="+mn-ea"/>
              </a:rPr>
              <a:t>鼠笼</a:t>
            </a:r>
            <a:r>
              <a:rPr lang="en-US" altLang="zh-CN" sz="2000" b="1" spc="300" dirty="0" smtClean="0">
                <a:latin typeface="+mj-ea"/>
                <a:sym typeface="+mn-ea"/>
              </a:rPr>
              <a:t>倾斜（24h,45°</a:t>
            </a:r>
            <a:r>
              <a:rPr lang="en-US" altLang="zh-CN" sz="2000" b="1" spc="300" dirty="0" smtClean="0">
                <a:latin typeface="+mj-ea"/>
                <a:sym typeface="+mn-ea"/>
              </a:rPr>
              <a:t>)-</a:t>
            </a:r>
            <a:r>
              <a:rPr lang="en-US" altLang="zh-CN" sz="2000" b="1" spc="300" dirty="0" smtClean="0">
                <a:solidFill>
                  <a:srgbClr val="FF0000"/>
                </a:solidFill>
                <a:latin typeface="+mj-ea"/>
                <a:sym typeface="+mn-ea"/>
              </a:rPr>
              <a:t>CT</a:t>
            </a:r>
            <a:endParaRPr lang="en-US" altLang="zh-CN" sz="2000" b="1" spc="300" dirty="0" smtClean="0">
              <a:solidFill>
                <a:srgbClr val="FF0000"/>
              </a:solidFill>
              <a:latin typeface="+mj-ea"/>
              <a:sym typeface="+mn-ea"/>
            </a:endParaRPr>
          </a:p>
          <a:p>
            <a:pPr lvl="0">
              <a:lnSpc>
                <a:spcPct val="150000"/>
              </a:lnSpc>
            </a:pPr>
            <a:r>
              <a:rPr lang="zh-CN" altLang="en-US" sz="2000" b="1" spc="300" dirty="0" smtClean="0">
                <a:latin typeface="+mj-ea"/>
                <a:sym typeface="+mn-ea"/>
              </a:rPr>
              <a:t>潮湿垫层（</a:t>
            </a:r>
            <a:r>
              <a:rPr lang="en-US" altLang="zh-CN" sz="2000" b="1" spc="300" dirty="0" smtClean="0">
                <a:latin typeface="+mj-ea"/>
                <a:sym typeface="+mn-ea"/>
              </a:rPr>
              <a:t>24h)-</a:t>
            </a:r>
            <a:r>
              <a:rPr lang="en-US" altLang="zh-CN" sz="2000" b="1" spc="300" dirty="0" smtClean="0">
                <a:solidFill>
                  <a:srgbClr val="FF0000"/>
                </a:solidFill>
                <a:latin typeface="+mj-ea"/>
                <a:sym typeface="+mn-ea"/>
              </a:rPr>
              <a:t>dB</a:t>
            </a:r>
            <a:endParaRPr lang="en-US" altLang="zh-CN" sz="2000" b="1" spc="300" dirty="0" smtClean="0">
              <a:solidFill>
                <a:srgbClr val="FF0000"/>
              </a:solidFill>
              <a:latin typeface="+mj-ea"/>
              <a:sym typeface="+mn-ea"/>
            </a:endParaRPr>
          </a:p>
          <a:p>
            <a:pPr lvl="0">
              <a:lnSpc>
                <a:spcPct val="150000"/>
              </a:lnSpc>
            </a:pPr>
            <a:r>
              <a:rPr lang="zh-CN" altLang="en-US" sz="2000" b="1" spc="300" dirty="0" smtClean="0">
                <a:latin typeface="+mj-ea"/>
                <a:sym typeface="+mn-ea"/>
              </a:rPr>
              <a:t>电击足底</a:t>
            </a:r>
            <a:r>
              <a:rPr lang="en-US" altLang="zh-CN" sz="2000" b="1" spc="300" dirty="0" smtClean="0">
                <a:latin typeface="+mj-ea"/>
                <a:sym typeface="+mn-ea"/>
              </a:rPr>
              <a:t>(3min)-</a:t>
            </a:r>
            <a:r>
              <a:rPr lang="en-US" altLang="zh-CN" sz="2000" b="1" spc="300" dirty="0" smtClean="0">
                <a:solidFill>
                  <a:srgbClr val="FF0000"/>
                </a:solidFill>
                <a:latin typeface="+mj-ea"/>
                <a:sym typeface="+mn-ea"/>
              </a:rPr>
              <a:t>ES</a:t>
            </a:r>
            <a:endParaRPr lang="en-US" altLang="zh-CN" sz="2000" b="1" spc="300" dirty="0" smtClean="0">
              <a:latin typeface="+mj-ea"/>
              <a:sym typeface="+mn-ea"/>
            </a:endParaRPr>
          </a:p>
          <a:p>
            <a:pPr lvl="0">
              <a:lnSpc>
                <a:spcPct val="150000"/>
              </a:lnSpc>
            </a:pPr>
            <a:r>
              <a:rPr lang="zh-CN" altLang="en-US" sz="2000" b="1" spc="300" dirty="0" smtClean="0">
                <a:latin typeface="+mj-ea"/>
                <a:sym typeface="+mn-ea"/>
              </a:rPr>
              <a:t>噪声刺激</a:t>
            </a:r>
            <a:r>
              <a:rPr lang="en-US" altLang="zh-CN" sz="2000" b="1" spc="300" dirty="0" smtClean="0">
                <a:latin typeface="+mj-ea"/>
                <a:sym typeface="+mn-ea"/>
              </a:rPr>
              <a:t>(1h,100</a:t>
            </a:r>
            <a:r>
              <a:rPr lang="zh-CN" altLang="en-US" sz="2000" b="1" spc="300" dirty="0" smtClean="0">
                <a:latin typeface="+mj-ea"/>
                <a:sym typeface="+mn-ea"/>
              </a:rPr>
              <a:t>分贝</a:t>
            </a:r>
            <a:r>
              <a:rPr lang="en-US" altLang="zh-CN" sz="2000" b="1" spc="300" dirty="0" smtClean="0">
                <a:latin typeface="+mj-ea"/>
                <a:sym typeface="+mn-ea"/>
              </a:rPr>
              <a:t>)-</a:t>
            </a:r>
            <a:r>
              <a:rPr lang="en-US" altLang="zh-CN" sz="2000" b="1" spc="300" dirty="0" smtClean="0">
                <a:solidFill>
                  <a:srgbClr val="FF0000"/>
                </a:solidFill>
                <a:latin typeface="+mj-ea"/>
                <a:sym typeface="+mn-ea"/>
              </a:rPr>
              <a:t>NS</a:t>
            </a:r>
            <a:r>
              <a:rPr lang="en-US" altLang="zh-CN" sz="2000" b="1" spc="300" dirty="0" smtClean="0">
                <a:latin typeface="+mj-ea"/>
                <a:sym typeface="+mn-ea"/>
              </a:rPr>
              <a:t> </a:t>
            </a:r>
            <a:endParaRPr lang="en-US" altLang="zh-CN" sz="2000" b="1" spc="300" dirty="0" smtClean="0">
              <a:latin typeface="+mj-ea"/>
              <a:sym typeface="+mn-ea"/>
            </a:endParaRPr>
          </a:p>
          <a:p>
            <a:pPr lvl="0">
              <a:lnSpc>
                <a:spcPct val="150000"/>
              </a:lnSpc>
            </a:pPr>
            <a:r>
              <a:rPr lang="zh-CN" altLang="en-US" sz="2000" b="1" spc="300" dirty="0" smtClean="0">
                <a:latin typeface="+mj-ea"/>
                <a:sym typeface="+mn-ea"/>
              </a:rPr>
              <a:t>夹尾(5min)</a:t>
            </a:r>
            <a:r>
              <a:rPr lang="en-US" altLang="zh-CN" sz="2000" b="1" spc="300" dirty="0" smtClean="0">
                <a:latin typeface="+mj-ea"/>
                <a:sym typeface="+mn-ea"/>
              </a:rPr>
              <a:t>-</a:t>
            </a:r>
            <a:r>
              <a:rPr lang="en-US" altLang="zh-CN" sz="2000" b="1" spc="300" dirty="0" smtClean="0">
                <a:solidFill>
                  <a:srgbClr val="FF0000"/>
                </a:solidFill>
                <a:latin typeface="+mj-ea"/>
                <a:sym typeface="+mn-ea"/>
              </a:rPr>
              <a:t>TP</a:t>
            </a:r>
            <a:endParaRPr lang="en-US" altLang="zh-CN" sz="2000" b="1" spc="300" dirty="0" smtClean="0">
              <a:latin typeface="+mj-ea"/>
              <a:sym typeface="+mn-ea"/>
            </a:endParaRPr>
          </a:p>
          <a:p>
            <a:pPr lvl="0">
              <a:lnSpc>
                <a:spcPct val="150000"/>
              </a:lnSpc>
            </a:pPr>
            <a:r>
              <a:rPr lang="zh-CN" altLang="en-US" sz="2000" b="1" spc="300" dirty="0" smtClean="0">
                <a:latin typeface="+mj-ea"/>
                <a:sym typeface="+mn-ea"/>
              </a:rPr>
              <a:t>吊尾（</a:t>
            </a:r>
            <a:r>
              <a:rPr lang="en-US" altLang="zh-CN" sz="2000" b="1" spc="300" dirty="0" smtClean="0">
                <a:latin typeface="+mj-ea"/>
                <a:sym typeface="+mn-ea"/>
              </a:rPr>
              <a:t>30min</a:t>
            </a:r>
            <a:r>
              <a:rPr lang="zh-CN" altLang="en-US" sz="2000" b="1" spc="300" dirty="0" smtClean="0">
                <a:latin typeface="+mj-ea"/>
                <a:sym typeface="+mn-ea"/>
              </a:rPr>
              <a:t>）</a:t>
            </a:r>
            <a:r>
              <a:rPr lang="en-US" altLang="zh-CN" sz="2000" b="1" spc="300" dirty="0" smtClean="0">
                <a:latin typeface="+mj-ea"/>
                <a:sym typeface="+mn-ea"/>
              </a:rPr>
              <a:t>-</a:t>
            </a:r>
            <a:r>
              <a:rPr lang="en-US" altLang="zh-CN" sz="2000" b="1" spc="300" dirty="0" smtClean="0">
                <a:solidFill>
                  <a:srgbClr val="FF0000"/>
                </a:solidFill>
                <a:latin typeface="+mj-ea"/>
                <a:sym typeface="+mn-ea"/>
              </a:rPr>
              <a:t>TS</a:t>
            </a:r>
            <a:endParaRPr lang="zh-CN" altLang="en-US" sz="2000" b="1" spc="300" dirty="0" smtClean="0">
              <a:latin typeface="+mj-ea"/>
              <a:sym typeface="+mn-ea"/>
            </a:endParaRPr>
          </a:p>
          <a:p>
            <a:pPr lvl="0">
              <a:lnSpc>
                <a:spcPct val="150000"/>
              </a:lnSpc>
            </a:pPr>
            <a:r>
              <a:rPr lang="zh-CN" altLang="en-US" sz="2000" b="1" spc="300" dirty="0" smtClean="0">
                <a:latin typeface="+mj-ea"/>
                <a:sym typeface="+mn-ea"/>
              </a:rPr>
              <a:t>摇晃鼠笼(1h，220r/min)</a:t>
            </a:r>
            <a:r>
              <a:rPr lang="en-US" altLang="zh-CN" sz="2000" b="1" spc="300" dirty="0" smtClean="0">
                <a:latin typeface="+mj-ea"/>
                <a:sym typeface="+mn-ea"/>
              </a:rPr>
              <a:t>-</a:t>
            </a:r>
            <a:r>
              <a:rPr lang="en-US" altLang="zh-CN" sz="2000" b="1" spc="300" dirty="0" smtClean="0">
                <a:solidFill>
                  <a:srgbClr val="FF0000"/>
                </a:solidFill>
                <a:latin typeface="+mj-ea"/>
                <a:sym typeface="+mn-ea"/>
              </a:rPr>
              <a:t>CS</a:t>
            </a:r>
            <a:r>
              <a:rPr lang="zh-CN" altLang="en-US" sz="2000" b="1" spc="300" dirty="0" smtClean="0">
                <a:latin typeface="+mj-ea"/>
                <a:sym typeface="+mn-ea"/>
              </a:rPr>
              <a:t> </a:t>
            </a:r>
            <a:endParaRPr lang="zh-CN" altLang="en-US" sz="2000" b="1" spc="300" dirty="0" smtClean="0">
              <a:latin typeface="+mj-ea"/>
              <a:sym typeface="+mn-ea"/>
            </a:endParaRPr>
          </a:p>
          <a:p>
            <a:pPr>
              <a:lnSpc>
                <a:spcPct val="150000"/>
              </a:lnSpc>
            </a:pPr>
            <a:r>
              <a:rPr lang="zh-CN" altLang="en-US" sz="2000" b="1" spc="300" dirty="0" smtClean="0">
                <a:latin typeface="+mj-ea"/>
              </a:rPr>
              <a:t>冷水游泳（6分钟</a:t>
            </a:r>
            <a:r>
              <a:rPr lang="en-US" altLang="zh-CN" sz="2000" b="1" spc="300" dirty="0" smtClean="0">
                <a:latin typeface="+mj-ea"/>
              </a:rPr>
              <a:t>,</a:t>
            </a:r>
            <a:r>
              <a:rPr lang="zh-CN" altLang="en-US" sz="2000" b="1" spc="300" dirty="0" smtClean="0">
                <a:latin typeface="+mj-ea"/>
              </a:rPr>
              <a:t>10℃）</a:t>
            </a:r>
            <a:r>
              <a:rPr lang="en-US" altLang="zh-CN" sz="2000" b="1" spc="300" dirty="0" smtClean="0">
                <a:latin typeface="+mj-ea"/>
              </a:rPr>
              <a:t>-</a:t>
            </a:r>
            <a:r>
              <a:rPr lang="en-US" altLang="zh-CN" sz="2000" b="1" spc="300" dirty="0" smtClean="0">
                <a:solidFill>
                  <a:srgbClr val="FF0000"/>
                </a:solidFill>
                <a:latin typeface="+mj-ea"/>
              </a:rPr>
              <a:t>CW</a:t>
            </a:r>
            <a:endParaRPr lang="zh-CN" altLang="en-US" sz="2000" b="1" spc="300" dirty="0" smtClean="0">
              <a:latin typeface="+mj-ea"/>
            </a:endParaRPr>
          </a:p>
          <a:p>
            <a:pPr>
              <a:lnSpc>
                <a:spcPct val="150000"/>
              </a:lnSpc>
            </a:pPr>
            <a:r>
              <a:rPr lang="zh-CN" altLang="en-US" sz="2000" b="1" spc="300" dirty="0" smtClean="0">
                <a:latin typeface="+mj-ea"/>
              </a:rPr>
              <a:t>管内约束（</a:t>
            </a:r>
            <a:r>
              <a:rPr lang="en-US" altLang="zh-CN" sz="2000" b="1" spc="300" dirty="0" smtClean="0">
                <a:latin typeface="+mj-ea"/>
              </a:rPr>
              <a:t>2h</a:t>
            </a:r>
            <a:r>
              <a:rPr lang="zh-CN" altLang="en-US" sz="2000" b="1" spc="300" dirty="0" smtClean="0">
                <a:latin typeface="+mj-ea"/>
              </a:rPr>
              <a:t>）</a:t>
            </a:r>
            <a:r>
              <a:rPr lang="en-US" altLang="zh-CN" sz="2000" b="1" spc="300" dirty="0" smtClean="0">
                <a:latin typeface="+mj-ea"/>
              </a:rPr>
              <a:t>-</a:t>
            </a:r>
            <a:r>
              <a:rPr lang="en-US" altLang="zh-CN" sz="2000" b="1" spc="300" dirty="0" smtClean="0">
                <a:solidFill>
                  <a:srgbClr val="FF0000"/>
                </a:solidFill>
                <a:latin typeface="+mj-ea"/>
              </a:rPr>
              <a:t>RS</a:t>
            </a:r>
            <a:endParaRPr lang="en-US" altLang="zh-CN" sz="2000" b="1" spc="300" dirty="0" smtClean="0">
              <a:solidFill>
                <a:srgbClr val="FF0000"/>
              </a:solidFill>
              <a:latin typeface="+mj-ea"/>
            </a:endParaRPr>
          </a:p>
        </p:txBody>
      </p:sp>
      <p:sp>
        <p:nvSpPr>
          <p:cNvPr id="8" name="左大括号 7"/>
          <p:cNvSpPr/>
          <p:nvPr/>
        </p:nvSpPr>
        <p:spPr>
          <a:xfrm>
            <a:off x="3886200" y="926465"/>
            <a:ext cx="609600" cy="5523865"/>
          </a:xfrm>
          <a:prstGeom prst="leftBrace">
            <a:avLst>
              <a:gd name="adj1" fmla="val 57395"/>
              <a:gd name="adj2" fmla="val 49779"/>
            </a:avLst>
          </a:prstGeom>
          <a:noFill/>
          <a:ln w="25400" cap="rnd" cmpd="sng">
            <a:solidFill>
              <a:srgbClr val="C00000"/>
            </a:solidFill>
            <a:prstDash val="solid"/>
            <a:round/>
            <a:headEnd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 name="组合 4"/>
          <p:cNvGrpSpPr/>
          <p:nvPr/>
        </p:nvGrpSpPr>
        <p:grpSpPr>
          <a:xfrm>
            <a:off x="76200" y="228600"/>
            <a:ext cx="4208780" cy="609600"/>
            <a:chOff x="480" y="771"/>
            <a:chExt cx="6628" cy="960"/>
          </a:xfrm>
        </p:grpSpPr>
        <p:sp>
          <p:nvSpPr>
            <p:cNvPr id="9" name="流程图: 可选过程 8"/>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6" name="图片 5"/>
          <p:cNvPicPr>
            <a:picLocks noChangeAspect="1"/>
          </p:cNvPicPr>
          <p:nvPr>
            <p:custDataLst>
              <p:tags r:id="rId3"/>
            </p:custDataLst>
          </p:nvPr>
        </p:nvPicPr>
        <p:blipFill>
          <a:blip r:embed="rId4"/>
          <a:stretch>
            <a:fillRect/>
          </a:stretch>
        </p:blipFill>
        <p:spPr>
          <a:xfrm>
            <a:off x="914400" y="1570355"/>
            <a:ext cx="7522210" cy="4214495"/>
          </a:xfrm>
          <a:prstGeom prst="rect">
            <a:avLst/>
          </a:prstGeom>
        </p:spPr>
      </p:pic>
      <p:grpSp>
        <p:nvGrpSpPr>
          <p:cNvPr id="7" name="组合 6"/>
          <p:cNvGrpSpPr/>
          <p:nvPr/>
        </p:nvGrpSpPr>
        <p:grpSpPr>
          <a:xfrm>
            <a:off x="76200" y="228600"/>
            <a:ext cx="4208780" cy="609600"/>
            <a:chOff x="480" y="771"/>
            <a:chExt cx="6628" cy="960"/>
          </a:xfrm>
        </p:grpSpPr>
        <p:sp>
          <p:nvSpPr>
            <p:cNvPr id="9" name="流程图: 可选过程 8"/>
            <p:cNvSpPr/>
            <p:nvPr>
              <p:custDataLst>
                <p:tags r:id="rId5"/>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6"/>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2" name="组合 21"/>
          <p:cNvGrpSpPr/>
          <p:nvPr/>
        </p:nvGrpSpPr>
        <p:grpSpPr>
          <a:xfrm rot="0">
            <a:off x="3429000" y="1609725"/>
            <a:ext cx="1520190" cy="728980"/>
            <a:chOff x="1200" y="6876"/>
            <a:chExt cx="2394" cy="1148"/>
          </a:xfrm>
        </p:grpSpPr>
        <p:sp>
          <p:nvSpPr>
            <p:cNvPr id="20" name="圆角矩形 19"/>
            <p:cNvSpPr/>
            <p:nvPr>
              <p:custDataLst>
                <p:tags r:id="rId3"/>
              </p:custDataLst>
            </p:nvPr>
          </p:nvSpPr>
          <p:spPr>
            <a:xfrm>
              <a:off x="1308" y="6876"/>
              <a:ext cx="2287" cy="114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1200" y="6960"/>
              <a:ext cx="2394" cy="1016"/>
            </a:xfrm>
            <a:prstGeom prst="rect">
              <a:avLst/>
            </a:prstGeom>
            <a:noFill/>
          </p:spPr>
          <p:txBody>
            <a:bodyPr wrap="square" rtlCol="0">
              <a:spAutoFit/>
            </a:bodyPr>
            <a:p>
              <a:pPr algn="ctr"/>
              <a:r>
                <a:rPr lang="zh-CN" altLang="en-US" sz="1800" b="1">
                  <a:sym typeface="+mn-ea"/>
                </a:rPr>
                <a:t>对照组</a:t>
              </a:r>
              <a:endParaRPr lang="zh-CN" altLang="en-US" sz="1800" b="1">
                <a:sym typeface="+mn-ea"/>
              </a:endParaRPr>
            </a:p>
            <a:p>
              <a:pPr algn="ctr"/>
              <a:r>
                <a:rPr lang="zh-CN" altLang="en-US" sz="1800" b="1">
                  <a:sym typeface="+mn-ea"/>
                </a:rPr>
                <a:t>（Control）</a:t>
              </a:r>
              <a:endParaRPr lang="zh-CN" altLang="en-US" sz="1800" b="1"/>
            </a:p>
          </p:txBody>
        </p:sp>
      </p:grpSp>
      <p:grpSp>
        <p:nvGrpSpPr>
          <p:cNvPr id="23" name="组合 22"/>
          <p:cNvGrpSpPr/>
          <p:nvPr/>
        </p:nvGrpSpPr>
        <p:grpSpPr>
          <a:xfrm rot="0">
            <a:off x="2668905" y="3048000"/>
            <a:ext cx="3091180" cy="729615"/>
            <a:chOff x="-102" y="6770"/>
            <a:chExt cx="3776" cy="1149"/>
          </a:xfrm>
        </p:grpSpPr>
        <p:sp>
          <p:nvSpPr>
            <p:cNvPr id="24" name="圆角矩形 23"/>
            <p:cNvSpPr/>
            <p:nvPr>
              <p:custDataLst>
                <p:tags r:id="rId4"/>
              </p:custDataLst>
            </p:nvPr>
          </p:nvSpPr>
          <p:spPr>
            <a:xfrm>
              <a:off x="0" y="6770"/>
              <a:ext cx="3595" cy="114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custDataLst>
                <p:tags r:id="rId5"/>
              </p:custDataLst>
            </p:nvPr>
          </p:nvSpPr>
          <p:spPr>
            <a:xfrm>
              <a:off x="-102" y="6903"/>
              <a:ext cx="3776" cy="1016"/>
            </a:xfrm>
            <a:prstGeom prst="rect">
              <a:avLst/>
            </a:prstGeom>
            <a:noFill/>
          </p:spPr>
          <p:txBody>
            <a:bodyPr wrap="square" rtlCol="0">
              <a:spAutoFit/>
            </a:bodyPr>
            <a:p>
              <a:pPr algn="ctr"/>
              <a:r>
                <a:rPr lang="zh-CN" altLang="en-US" sz="1800" b="1">
                  <a:sym typeface="+mn-ea"/>
                </a:rPr>
                <a:t>慢性不可预见性轻度应激组(CUMS)</a:t>
              </a:r>
              <a:endParaRPr lang="zh-CN" altLang="en-US" sz="1800" b="1"/>
            </a:p>
          </p:txBody>
        </p:sp>
      </p:grpSp>
      <p:grpSp>
        <p:nvGrpSpPr>
          <p:cNvPr id="5" name="组合 4"/>
          <p:cNvGrpSpPr/>
          <p:nvPr/>
        </p:nvGrpSpPr>
        <p:grpSpPr>
          <a:xfrm>
            <a:off x="1867443" y="4392295"/>
            <a:ext cx="5906862" cy="1081405"/>
            <a:chOff x="1129" y="7659"/>
            <a:chExt cx="9302" cy="1703"/>
          </a:xfrm>
        </p:grpSpPr>
        <p:grpSp>
          <p:nvGrpSpPr>
            <p:cNvPr id="26" name="组合 25"/>
            <p:cNvGrpSpPr/>
            <p:nvPr/>
          </p:nvGrpSpPr>
          <p:grpSpPr>
            <a:xfrm rot="0">
              <a:off x="1129" y="7659"/>
              <a:ext cx="9302" cy="1703"/>
              <a:chOff x="-23" y="6770"/>
              <a:chExt cx="3618" cy="1149"/>
            </a:xfrm>
          </p:grpSpPr>
          <p:sp>
            <p:nvSpPr>
              <p:cNvPr id="27" name="圆角矩形 26"/>
              <p:cNvSpPr/>
              <p:nvPr>
                <p:custDataLst>
                  <p:tags r:id="rId6"/>
                </p:custDataLst>
              </p:nvPr>
            </p:nvSpPr>
            <p:spPr>
              <a:xfrm>
                <a:off x="0" y="6770"/>
                <a:ext cx="3595" cy="114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custDataLst>
                  <p:tags r:id="rId7"/>
                </p:custDataLst>
              </p:nvPr>
            </p:nvSpPr>
            <p:spPr>
              <a:xfrm>
                <a:off x="-23" y="6903"/>
                <a:ext cx="2931" cy="391"/>
              </a:xfrm>
              <a:prstGeom prst="rect">
                <a:avLst/>
              </a:prstGeom>
              <a:noFill/>
            </p:spPr>
            <p:txBody>
              <a:bodyPr wrap="square" rtlCol="0">
                <a:spAutoFit/>
              </a:bodyPr>
              <a:p>
                <a:pPr algn="l">
                  <a:buClrTx/>
                  <a:buSzTx/>
                  <a:buFontTx/>
                </a:pPr>
                <a:r>
                  <a:rPr lang="zh-CN" altLang="en-US" sz="1800" b="1">
                    <a:sym typeface="+mn-ea"/>
                  </a:rPr>
                  <a:t>慢性不可预见性轻度应激+钩藤碱组</a:t>
                </a:r>
                <a:r>
                  <a:rPr lang="en-US" altLang="zh-CN" sz="1800" b="1">
                    <a:sym typeface="+mn-ea"/>
                  </a:rPr>
                  <a:t> </a:t>
                </a:r>
                <a:r>
                  <a:rPr lang="zh-CN" altLang="en-US" sz="1800" b="1">
                    <a:sym typeface="+mn-ea"/>
                  </a:rPr>
                  <a:t>(ISO)</a:t>
                </a:r>
                <a:endParaRPr lang="zh-CN" altLang="en-US" sz="1800" b="1"/>
              </a:p>
            </p:txBody>
          </p:sp>
        </p:grpSp>
        <p:sp>
          <p:nvSpPr>
            <p:cNvPr id="29" name="文本框 28"/>
            <p:cNvSpPr txBox="1"/>
            <p:nvPr/>
          </p:nvSpPr>
          <p:spPr>
            <a:xfrm>
              <a:off x="1200" y="8400"/>
              <a:ext cx="9210" cy="919"/>
            </a:xfrm>
            <a:prstGeom prst="rect">
              <a:avLst/>
            </a:prstGeom>
            <a:noFill/>
          </p:spPr>
          <p:txBody>
            <a:bodyPr wrap="square" rtlCol="0">
              <a:spAutoFit/>
            </a:bodyPr>
            <a:p>
              <a:pPr algn="l"/>
              <a:r>
                <a:rPr lang="zh-CN" altLang="en-US" sz="1600">
                  <a:sym typeface="+mn-ea"/>
                </a:rPr>
                <a:t>钩藤碱20mg/kg/天灌胃7-28天。对照组CUMS组给予等体积0.5%羧甲基纤维素钠</a:t>
              </a:r>
              <a:endParaRPr lang="zh-CN" altLang="en-US" sz="1600">
                <a:sym typeface="+mn-ea"/>
              </a:endParaRPr>
            </a:p>
          </p:txBody>
        </p:sp>
      </p:grpSp>
      <p:grpSp>
        <p:nvGrpSpPr>
          <p:cNvPr id="2" name="组合 1"/>
          <p:cNvGrpSpPr/>
          <p:nvPr/>
        </p:nvGrpSpPr>
        <p:grpSpPr>
          <a:xfrm>
            <a:off x="76200" y="228600"/>
            <a:ext cx="4208780" cy="609600"/>
            <a:chOff x="480" y="771"/>
            <a:chExt cx="6628" cy="960"/>
          </a:xfrm>
        </p:grpSpPr>
        <p:sp>
          <p:nvSpPr>
            <p:cNvPr id="3" name="流程图: 可选过程 2"/>
            <p:cNvSpPr/>
            <p:nvPr>
              <p:custDataLst>
                <p:tags r:id="rId8"/>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9"/>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 name="组合 1"/>
          <p:cNvGrpSpPr/>
          <p:nvPr/>
        </p:nvGrpSpPr>
        <p:grpSpPr>
          <a:xfrm>
            <a:off x="131445" y="1905000"/>
            <a:ext cx="8881110" cy="2997200"/>
            <a:chOff x="207" y="3720"/>
            <a:chExt cx="13986" cy="4720"/>
          </a:xfrm>
        </p:grpSpPr>
        <p:sp>
          <p:nvSpPr>
            <p:cNvPr id="6" name="文本框 5"/>
            <p:cNvSpPr txBox="1"/>
            <p:nvPr/>
          </p:nvSpPr>
          <p:spPr>
            <a:xfrm>
              <a:off x="556" y="3720"/>
              <a:ext cx="13287" cy="4506"/>
            </a:xfrm>
            <a:prstGeom prst="rect">
              <a:avLst/>
            </a:prstGeom>
            <a:noFill/>
          </p:spPr>
          <p:txBody>
            <a:bodyPr wrap="square" rtlCol="0">
              <a:spAutoFit/>
            </a:bodyPr>
            <a:p>
              <a:pPr algn="just">
                <a:lnSpc>
                  <a:spcPct val="200000"/>
                </a:lnSpc>
              </a:pPr>
              <a:r>
                <a:rPr lang="en-US" altLang="zh-CN">
                  <a:latin typeface="Times New Roman" panose="02020603050405020304" pitchFamily="18" charset="0"/>
                  <a:cs typeface="Times New Roman" panose="02020603050405020304" pitchFamily="18" charset="0"/>
                </a:rPr>
                <a:t>         </a:t>
              </a:r>
              <a:r>
                <a:rPr lang="en-US" altLang="zh-CN" b="1">
                  <a:latin typeface="Times New Roman" panose="02020603050405020304" pitchFamily="18" charset="0"/>
                  <a:cs typeface="Times New Roman" panose="02020603050405020304" pitchFamily="18" charset="0"/>
                </a:rPr>
                <a:t>皮质酮是啮齿类动物应激的生物标志物和效应分子，过量的皮质酮可导致认知和神经可塑性损伤。因此，课题组采用皮质酮诱导的长期增强（LTP）损伤对钩藤碱进行</a:t>
              </a:r>
              <a:r>
                <a:rPr lang="en-US" altLang="zh-CN" b="1" u="sng">
                  <a:latin typeface="Times New Roman" panose="02020603050405020304" pitchFamily="18" charset="0"/>
                  <a:cs typeface="Times New Roman" panose="02020603050405020304" pitchFamily="18" charset="0"/>
                </a:rPr>
                <a:t>初步评价</a:t>
              </a:r>
              <a:r>
                <a:rPr lang="en-US" altLang="zh-CN" b="1">
                  <a:latin typeface="Times New Roman" panose="02020603050405020304" pitchFamily="18" charset="0"/>
                  <a:cs typeface="Times New Roman" panose="02020603050405020304" pitchFamily="18" charset="0"/>
                </a:rPr>
                <a:t>。然后采用28天慢性不可预测轻度应激（CUMS）模型，确定钩藤碱是否能缓解情绪障碍和认知障碍，最后观察钩藤碱对CUMS诱导的NMDA受体功能障碍的影响。</a:t>
              </a:r>
              <a:endParaRPr lang="en-US" altLang="zh-CN" b="1">
                <a:latin typeface="Times New Roman" panose="02020603050405020304" pitchFamily="18" charset="0"/>
                <a:cs typeface="Times New Roman" panose="02020603050405020304" pitchFamily="18" charset="0"/>
              </a:endParaRPr>
            </a:p>
          </p:txBody>
        </p:sp>
        <p:sp>
          <p:nvSpPr>
            <p:cNvPr id="15" name="圆角矩形 14"/>
            <p:cNvSpPr/>
            <p:nvPr>
              <p:custDataLst>
                <p:tags r:id="rId3"/>
              </p:custDataLst>
            </p:nvPr>
          </p:nvSpPr>
          <p:spPr>
            <a:xfrm>
              <a:off x="207" y="3720"/>
              <a:ext cx="13986" cy="47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a:off x="304800" y="260985"/>
            <a:ext cx="3651250" cy="609600"/>
            <a:chOff x="480" y="771"/>
            <a:chExt cx="5750" cy="960"/>
          </a:xfrm>
        </p:grpSpPr>
        <p:sp>
          <p:nvSpPr>
            <p:cNvPr id="9" name="流程图: 可选过程 8"/>
            <p:cNvSpPr/>
            <p:nvPr>
              <p:custDataLst>
                <p:tags r:id="rId4"/>
              </p:custDataLst>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5"/>
              </p:custDataLst>
            </p:nvPr>
          </p:nvSpPr>
          <p:spPr>
            <a:xfrm>
              <a:off x="18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8412404" cy="609600"/>
            <a:chOff x="480" y="771"/>
            <a:chExt cx="6682" cy="960"/>
          </a:xfrm>
        </p:grpSpPr>
        <p:sp>
          <p:nvSpPr>
            <p:cNvPr id="2" name="流程图: 可选过程 1"/>
            <p:cNvSpPr/>
            <p:nvPr/>
          </p:nvSpPr>
          <p:spPr>
            <a:xfrm>
              <a:off x="480" y="771"/>
              <a:ext cx="302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602" y="840"/>
              <a:ext cx="656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 vivo LTP recording</a:t>
              </a:r>
              <a:endParaRPr lang="en-US" altLang="zh-CN" sz="2800" b="1">
                <a:latin typeface="Times New Roman" panose="02020603050405020304" pitchFamily="18" charset="0"/>
                <a:cs typeface="Times New Roman" panose="02020603050405020304" pitchFamily="18" charset="0"/>
              </a:endParaRPr>
            </a:p>
          </p:txBody>
        </p:sp>
      </p:grpSp>
      <p:grpSp>
        <p:nvGrpSpPr>
          <p:cNvPr id="8" name="组合 7"/>
          <p:cNvGrpSpPr/>
          <p:nvPr/>
        </p:nvGrpSpPr>
        <p:grpSpPr>
          <a:xfrm>
            <a:off x="1447800" y="1752600"/>
            <a:ext cx="6801485" cy="509270"/>
            <a:chOff x="1264" y="4294"/>
            <a:chExt cx="3734" cy="802"/>
          </a:xfrm>
        </p:grpSpPr>
        <p:sp>
          <p:nvSpPr>
            <p:cNvPr id="15" name="圆角矩形 14"/>
            <p:cNvSpPr/>
            <p:nvPr>
              <p:custDataLst>
                <p:tags r:id="rId3"/>
              </p:custDataLst>
            </p:nvPr>
          </p:nvSpPr>
          <p:spPr>
            <a:xfrm>
              <a:off x="1264" y="4294"/>
              <a:ext cx="3216" cy="8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20" y="4440"/>
              <a:ext cx="3678" cy="580"/>
            </a:xfrm>
            <a:prstGeom prst="rect">
              <a:avLst/>
            </a:prstGeom>
            <a:noFill/>
          </p:spPr>
          <p:txBody>
            <a:bodyPr wrap="square" rtlCol="0">
              <a:spAutoFit/>
            </a:bodyPr>
            <a:p>
              <a:r>
                <a:rPr lang="zh-CN" altLang="en-US" b="1">
                  <a:sym typeface="+mn-ea"/>
                </a:rPr>
                <a:t>钩藤</a:t>
              </a:r>
              <a:r>
                <a:rPr lang="zh-CN" altLang="en-US" b="1">
                  <a:sym typeface="+mn-ea"/>
                </a:rPr>
                <a:t>碱的</a:t>
              </a:r>
              <a:r>
                <a:rPr lang="zh-CN" altLang="en-US" b="1">
                  <a:sym typeface="+mn-ea"/>
                </a:rPr>
                <a:t>侧脑室注射：每只动物2μg（钩藤碱）</a:t>
              </a:r>
              <a:endParaRPr lang="zh-CN" altLang="en-US" b="1">
                <a:sym typeface="+mn-ea"/>
              </a:endParaRPr>
            </a:p>
          </p:txBody>
        </p:sp>
      </p:grpSp>
      <p:grpSp>
        <p:nvGrpSpPr>
          <p:cNvPr id="9" name="组合 8"/>
          <p:cNvGrpSpPr/>
          <p:nvPr/>
        </p:nvGrpSpPr>
        <p:grpSpPr>
          <a:xfrm>
            <a:off x="1447800" y="3039110"/>
            <a:ext cx="6045200" cy="509270"/>
            <a:chOff x="1080" y="4294"/>
            <a:chExt cx="3773" cy="802"/>
          </a:xfrm>
        </p:grpSpPr>
        <p:sp>
          <p:nvSpPr>
            <p:cNvPr id="10" name="圆角矩形 9"/>
            <p:cNvSpPr/>
            <p:nvPr>
              <p:custDataLst>
                <p:tags r:id="rId4"/>
              </p:custDataLst>
            </p:nvPr>
          </p:nvSpPr>
          <p:spPr>
            <a:xfrm>
              <a:off x="1080" y="4294"/>
              <a:ext cx="3773" cy="8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custDataLst>
                <p:tags r:id="rId5"/>
              </p:custDataLst>
            </p:nvPr>
          </p:nvSpPr>
          <p:spPr>
            <a:xfrm>
              <a:off x="1080" y="4440"/>
              <a:ext cx="3678" cy="580"/>
            </a:xfrm>
            <a:prstGeom prst="rect">
              <a:avLst/>
            </a:prstGeom>
            <a:noFill/>
          </p:spPr>
          <p:txBody>
            <a:bodyPr wrap="square" rtlCol="0">
              <a:spAutoFit/>
            </a:bodyPr>
            <a:p>
              <a:r>
                <a:rPr lang="zh-CN" altLang="en-US" sz="1800" b="1">
                  <a:sym typeface="+mn-ea"/>
                </a:rPr>
                <a:t>钩藤碱</a:t>
              </a:r>
              <a:r>
                <a:rPr lang="zh-CN" altLang="en-US" sz="1800" b="1">
                  <a:sym typeface="+mn-ea"/>
                </a:rPr>
                <a:t>单次胃内给药</a:t>
              </a:r>
              <a:r>
                <a:rPr lang="en-US" altLang="zh-CN" sz="1800" b="1">
                  <a:sym typeface="+mn-ea"/>
                </a:rPr>
                <a:t>:钩草碱(20/40/80 mg/kg)</a:t>
              </a:r>
              <a:endParaRPr lang="en-US" altLang="zh-CN" sz="1800" b="1">
                <a:sym typeface="+mn-ea"/>
              </a:endParaRPr>
            </a:p>
          </p:txBody>
        </p:sp>
      </p:grpSp>
      <p:grpSp>
        <p:nvGrpSpPr>
          <p:cNvPr id="14" name="组合 13"/>
          <p:cNvGrpSpPr/>
          <p:nvPr/>
        </p:nvGrpSpPr>
        <p:grpSpPr>
          <a:xfrm>
            <a:off x="1421765" y="4325620"/>
            <a:ext cx="6312519" cy="737870"/>
            <a:chOff x="1080" y="4294"/>
            <a:chExt cx="3925" cy="1162"/>
          </a:xfrm>
        </p:grpSpPr>
        <p:sp>
          <p:nvSpPr>
            <p:cNvPr id="16" name="圆角矩形 15"/>
            <p:cNvSpPr/>
            <p:nvPr>
              <p:custDataLst>
                <p:tags r:id="rId6"/>
              </p:custDataLst>
            </p:nvPr>
          </p:nvSpPr>
          <p:spPr>
            <a:xfrm>
              <a:off x="1080" y="4294"/>
              <a:ext cx="3925" cy="8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custDataLst>
                <p:tags r:id="rId7"/>
              </p:custDataLst>
            </p:nvPr>
          </p:nvSpPr>
          <p:spPr>
            <a:xfrm>
              <a:off x="1096" y="4440"/>
              <a:ext cx="3909" cy="1016"/>
            </a:xfrm>
            <a:prstGeom prst="rect">
              <a:avLst/>
            </a:prstGeom>
            <a:noFill/>
          </p:spPr>
          <p:txBody>
            <a:bodyPr wrap="square" rtlCol="0">
              <a:spAutoFit/>
            </a:bodyPr>
            <a:p>
              <a:r>
                <a:rPr lang="zh-CN" altLang="en-US" sz="1800" b="1">
                  <a:sym typeface="+mn-ea"/>
                </a:rPr>
                <a:t>钩藤碱多次胃内给药</a:t>
              </a:r>
              <a:r>
                <a:rPr lang="en-US" altLang="zh-CN" sz="1800" b="1">
                  <a:sym typeface="+mn-ea"/>
                </a:rPr>
                <a:t>:</a:t>
              </a:r>
              <a:r>
                <a:rPr lang="zh-CN" altLang="en-US" sz="1800" b="1">
                  <a:sym typeface="+mn-ea"/>
                </a:rPr>
                <a:t>连续</a:t>
              </a:r>
              <a:r>
                <a:rPr lang="en-US" altLang="zh-CN" sz="1800" b="1">
                  <a:sym typeface="+mn-ea"/>
                </a:rPr>
                <a:t>7</a:t>
              </a:r>
              <a:r>
                <a:rPr lang="zh-CN" altLang="en-US" sz="1800" b="1">
                  <a:sym typeface="+mn-ea"/>
                </a:rPr>
                <a:t>天给与</a:t>
              </a:r>
              <a:r>
                <a:rPr lang="en-US" altLang="zh-CN" sz="1800" b="1">
                  <a:sym typeface="+mn-ea"/>
                </a:rPr>
                <a:t>钩草碱(20/40/80 mg/kg)</a:t>
              </a:r>
              <a:endParaRPr lang="en-US" altLang="zh-CN" sz="1800" b="1">
                <a:sym typeface="+mn-ea"/>
              </a:endParaRPr>
            </a:p>
            <a:p>
              <a:endParaRPr lang="en-US" altLang="zh-CN" sz="1800" b="1">
                <a:sym typeface="+mn-ea"/>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04800" y="304800"/>
            <a:ext cx="8425180" cy="829310"/>
            <a:chOff x="480" y="480"/>
            <a:chExt cx="13268" cy="1306"/>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Effects of isorhynchophylline on hippocampal LTP in corticosterone-treated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3"/>
            </p:custDataLst>
          </p:nvPr>
        </p:nvPicPr>
        <p:blipFill>
          <a:blip r:embed="rId4"/>
          <a:srcRect t="1391" r="129" b="4000"/>
          <a:stretch>
            <a:fillRect/>
          </a:stretch>
        </p:blipFill>
        <p:spPr>
          <a:xfrm>
            <a:off x="1037590" y="1317625"/>
            <a:ext cx="7391400" cy="5181600"/>
          </a:xfrm>
          <a:prstGeom prst="rect">
            <a:avLst/>
          </a:prstGeom>
        </p:spPr>
      </p:pic>
      <p:sp>
        <p:nvSpPr>
          <p:cNvPr id="3" name="文本框 2"/>
          <p:cNvSpPr txBox="1"/>
          <p:nvPr/>
        </p:nvSpPr>
        <p:spPr>
          <a:xfrm>
            <a:off x="2362200" y="6520180"/>
            <a:ext cx="5391785" cy="352425"/>
          </a:xfrm>
          <a:prstGeom prst="rect">
            <a:avLst/>
          </a:prstGeom>
          <a:noFill/>
        </p:spPr>
        <p:txBody>
          <a:bodyPr wrap="square" rtlCol="0">
            <a:spAutoFit/>
          </a:bodyPr>
          <a:p>
            <a:r>
              <a:rPr lang="zh-CN" altLang="en-US" sz="1700" b="1"/>
              <a:t>钩</a:t>
            </a:r>
            <a:r>
              <a:rPr lang="zh-CN" altLang="en-US" sz="1700" b="1">
                <a:sym typeface="+mn-ea"/>
              </a:rPr>
              <a:t>藤</a:t>
            </a:r>
            <a:r>
              <a:rPr lang="zh-CN" altLang="en-US" sz="1700" b="1"/>
              <a:t>碱对皮质酮治疗小鼠海马LTP的影响</a:t>
            </a:r>
            <a:endParaRPr lang="zh-CN" altLang="en-US" sz="1700" b="1"/>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838200" y="1676400"/>
            <a:ext cx="7239000" cy="2743200"/>
          </a:xfrm>
          <a:prstGeom prst="rect">
            <a:avLst/>
          </a:prstGeom>
        </p:spPr>
      </p:pic>
      <p:sp>
        <p:nvSpPr>
          <p:cNvPr id="17" name="文本框 16"/>
          <p:cNvSpPr txBox="1"/>
          <p:nvPr>
            <p:custDataLst>
              <p:tags r:id="rId5"/>
            </p:custDataLst>
          </p:nvPr>
        </p:nvSpPr>
        <p:spPr>
          <a:xfrm>
            <a:off x="457200" y="5334000"/>
            <a:ext cx="8355965" cy="922020"/>
          </a:xfrm>
          <a:prstGeom prst="rect">
            <a:avLst/>
          </a:prstGeom>
          <a:noFill/>
        </p:spPr>
        <p:txBody>
          <a:bodyPr wrap="square" rtlCol="0">
            <a:spAutoFit/>
          </a:bodyPr>
          <a:p>
            <a:pPr>
              <a:lnSpc>
                <a:spcPct val="150000"/>
              </a:lnSpc>
            </a:pPr>
            <a:r>
              <a:rPr lang="zh-CN" altLang="en-US" sz="1800" b="1">
                <a:sym typeface="+mn-ea"/>
              </a:rPr>
              <a:t>提示：</a:t>
            </a:r>
            <a:r>
              <a:rPr sz="1800" b="1">
                <a:sym typeface="+mn-ea"/>
              </a:rPr>
              <a:t>中枢和外周给予钩藤碱可显著改善皮质酮诱导的LTP损伤，提示钩藤碱改善了皮质酮引起的NMDA受体功能减退</a:t>
            </a:r>
            <a:r>
              <a:rPr lang="zh-CN" sz="1800" b="1">
                <a:sym typeface="+mn-ea"/>
              </a:rPr>
              <a:t>。</a:t>
            </a:r>
            <a:endParaRPr lang="zh-CN" sz="1800" b="1">
              <a:sym typeface="+mn-ea"/>
            </a:endParaRPr>
          </a:p>
        </p:txBody>
      </p:sp>
      <p:sp>
        <p:nvSpPr>
          <p:cNvPr id="4" name="文本框 3"/>
          <p:cNvSpPr txBox="1"/>
          <p:nvPr/>
        </p:nvSpPr>
        <p:spPr>
          <a:xfrm>
            <a:off x="2286000" y="4600575"/>
            <a:ext cx="4572000" cy="352425"/>
          </a:xfrm>
          <a:prstGeom prst="rect">
            <a:avLst/>
          </a:prstGeom>
          <a:noFill/>
        </p:spPr>
        <p:txBody>
          <a:bodyPr wrap="square" rtlCol="0" anchor="t">
            <a:spAutoFit/>
          </a:bodyPr>
          <a:p>
            <a:r>
              <a:rPr lang="zh-CN" altLang="en-US" sz="1700" b="1">
                <a:sym typeface="+mn-ea"/>
              </a:rPr>
              <a:t>钩</a:t>
            </a:r>
            <a:r>
              <a:rPr lang="zh-CN" altLang="en-US" sz="1700" b="1">
                <a:sym typeface="+mn-ea"/>
              </a:rPr>
              <a:t>藤</a:t>
            </a:r>
            <a:r>
              <a:rPr lang="zh-CN" altLang="en-US" sz="1700" b="1">
                <a:sym typeface="+mn-ea"/>
              </a:rPr>
              <a:t>碱对皮质酮治疗小鼠海马LTP的影响</a:t>
            </a:r>
            <a:endParaRPr lang="zh-CN" altLang="en-US" sz="1700" b="1">
              <a:sym typeface="+mn-ea"/>
            </a:endParaRPr>
          </a:p>
        </p:txBody>
      </p:sp>
      <p:sp>
        <p:nvSpPr>
          <p:cNvPr id="6" name="圆角矩形 5"/>
          <p:cNvSpPr/>
          <p:nvPr>
            <p:custDataLst>
              <p:tags r:id="rId6"/>
            </p:custDataLst>
          </p:nvPr>
        </p:nvSpPr>
        <p:spPr>
          <a:xfrm flipV="1">
            <a:off x="457835" y="5230495"/>
            <a:ext cx="8188960" cy="11639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4" name="组合 3"/>
          <p:cNvGrpSpPr/>
          <p:nvPr/>
        </p:nvGrpSpPr>
        <p:grpSpPr>
          <a:xfrm>
            <a:off x="355600" y="228600"/>
            <a:ext cx="8425815" cy="579120"/>
            <a:chOff x="480" y="480"/>
            <a:chExt cx="13269" cy="1290"/>
          </a:xfrm>
        </p:grpSpPr>
        <p:sp>
          <p:nvSpPr>
            <p:cNvPr id="6" name="流程图: 可选过程 5"/>
            <p:cNvSpPr/>
            <p:nvPr>
              <p:custDataLst>
                <p:tags r:id="rId3"/>
              </p:custDataLst>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4"/>
              </p:custDataLst>
            </p:nvPr>
          </p:nvSpPr>
          <p:spPr>
            <a:xfrm>
              <a:off x="481" y="480"/>
              <a:ext cx="13188" cy="1163"/>
            </a:xfrm>
            <a:prstGeom prst="rect">
              <a:avLst/>
            </a:prstGeom>
            <a:noFill/>
          </p:spPr>
          <p:txBody>
            <a:bodyPr wrap="square" rtlCol="0">
              <a:spAutoFit/>
            </a:bodyPr>
            <a:p>
              <a:pPr algn="just"/>
              <a:r>
                <a:rPr lang="en-US" altLang="zh-CN" sz="2400" b="1">
                  <a:latin typeface="Times New Roman" panose="02020603050405020304" pitchFamily="18" charset="0"/>
                  <a:cs typeface="Times New Roman" panose="02020603050405020304" pitchFamily="18" charset="0"/>
                </a:rPr>
                <a:t>Result </a:t>
              </a:r>
              <a:r>
                <a:rPr lang="en-US" altLang="zh-CN" sz="28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Effects of isorhynchophylline on emotional disorder in CUMS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sp>
        <p:nvSpPr>
          <p:cNvPr id="9" name="文本框 8"/>
          <p:cNvSpPr txBox="1"/>
          <p:nvPr/>
        </p:nvSpPr>
        <p:spPr>
          <a:xfrm>
            <a:off x="2362200" y="6477000"/>
            <a:ext cx="6223000" cy="614045"/>
          </a:xfrm>
          <a:prstGeom prst="rect">
            <a:avLst/>
          </a:prstGeom>
          <a:noFill/>
        </p:spPr>
        <p:txBody>
          <a:bodyPr wrap="square" rtlCol="0">
            <a:spAutoFit/>
          </a:bodyPr>
          <a:p>
            <a:r>
              <a:rPr lang="zh-CN" altLang="en-US" sz="1700" b="1">
                <a:sym typeface="+mn-ea"/>
              </a:rPr>
              <a:t>钩藤碱对CUMS小鼠情绪障碍的影响</a:t>
            </a:r>
            <a:endParaRPr lang="zh-CN" altLang="en-US" sz="1700" b="1"/>
          </a:p>
          <a:p>
            <a:endParaRPr lang="zh-CN" altLang="en-US" sz="1700" b="1"/>
          </a:p>
        </p:txBody>
      </p:sp>
      <p:pic>
        <p:nvPicPr>
          <p:cNvPr id="10" name="图片 9"/>
          <p:cNvPicPr>
            <a:picLocks noChangeAspect="1"/>
          </p:cNvPicPr>
          <p:nvPr>
            <p:custDataLst>
              <p:tags r:id="rId5"/>
            </p:custDataLst>
          </p:nvPr>
        </p:nvPicPr>
        <p:blipFill>
          <a:blip r:embed="rId6"/>
          <a:srcRect t="1730"/>
          <a:stretch>
            <a:fillRect/>
          </a:stretch>
        </p:blipFill>
        <p:spPr>
          <a:xfrm>
            <a:off x="762000" y="916940"/>
            <a:ext cx="7745095" cy="55276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4" name="图片 3"/>
          <p:cNvPicPr>
            <a:picLocks noChangeAspect="1"/>
          </p:cNvPicPr>
          <p:nvPr>
            <p:custDataLst>
              <p:tags r:id="rId3"/>
            </p:custDataLst>
          </p:nvPr>
        </p:nvPicPr>
        <p:blipFill>
          <a:blip r:embed="rId4"/>
          <a:stretch>
            <a:fillRect/>
          </a:stretch>
        </p:blipFill>
        <p:spPr>
          <a:xfrm>
            <a:off x="718820" y="2042795"/>
            <a:ext cx="7705725" cy="2771775"/>
          </a:xfrm>
          <a:prstGeom prst="rect">
            <a:avLst/>
          </a:prstGeom>
        </p:spPr>
      </p:pic>
      <p:sp>
        <p:nvSpPr>
          <p:cNvPr id="9" name="文本框 8"/>
          <p:cNvSpPr txBox="1"/>
          <p:nvPr>
            <p:custDataLst>
              <p:tags r:id="rId5"/>
            </p:custDataLst>
          </p:nvPr>
        </p:nvSpPr>
        <p:spPr>
          <a:xfrm>
            <a:off x="2514600" y="4876800"/>
            <a:ext cx="6223000" cy="614045"/>
          </a:xfrm>
          <a:prstGeom prst="rect">
            <a:avLst/>
          </a:prstGeom>
          <a:noFill/>
        </p:spPr>
        <p:txBody>
          <a:bodyPr wrap="square" rtlCol="0">
            <a:spAutoFit/>
          </a:bodyPr>
          <a:p>
            <a:r>
              <a:rPr lang="zh-CN" altLang="en-US" sz="1700" b="1">
                <a:sym typeface="+mn-ea"/>
              </a:rPr>
              <a:t>钩藤碱对CUMS小鼠情绪障碍的影响</a:t>
            </a:r>
            <a:endParaRPr lang="zh-CN" altLang="en-US" sz="1700" b="1"/>
          </a:p>
          <a:p>
            <a:endParaRPr lang="zh-CN" altLang="en-US" sz="1700" b="1"/>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813435" y="1492250"/>
            <a:ext cx="7459345" cy="553085"/>
          </a:xfrm>
          <a:prstGeom prst="rect">
            <a:avLst/>
          </a:prstGeom>
          <a:noFill/>
        </p:spPr>
        <p:txBody>
          <a:bodyPr wrap="square" rtlCol="0">
            <a:spAutoFit/>
          </a:bodyPr>
          <a:p>
            <a:pPr>
              <a:lnSpc>
                <a:spcPct val="150000"/>
              </a:lnSpc>
            </a:pPr>
            <a:r>
              <a:rPr sz="2000" b="1" dirty="0" smtClean="0">
                <a:solidFill>
                  <a:srgbClr val="FF0000"/>
                </a:solidFill>
                <a:sym typeface="+mn-ea"/>
              </a:rPr>
              <a:t>钩藤碱</a:t>
            </a:r>
            <a:r>
              <a:rPr sz="2000" b="1" dirty="0" smtClean="0">
                <a:solidFill>
                  <a:srgbClr val="FF0000"/>
                </a:solidFill>
              </a:rPr>
              <a:t>对CUMS小鼠的情绪障碍相关行为学测试结果显示</a:t>
            </a:r>
            <a:r>
              <a:rPr lang="zh-CN" sz="2000" b="1" dirty="0" smtClean="0">
                <a:solidFill>
                  <a:srgbClr val="FF0000"/>
                </a:solidFill>
              </a:rPr>
              <a:t>：</a:t>
            </a:r>
            <a:endParaRPr lang="zh-CN" sz="2000" b="1" dirty="0" smtClean="0">
              <a:solidFill>
                <a:srgbClr val="FF0000"/>
              </a:solidFill>
            </a:endParaRPr>
          </a:p>
        </p:txBody>
      </p:sp>
      <p:sp>
        <p:nvSpPr>
          <p:cNvPr id="4" name="文本框 3"/>
          <p:cNvSpPr txBox="1"/>
          <p:nvPr/>
        </p:nvSpPr>
        <p:spPr>
          <a:xfrm>
            <a:off x="813435" y="2590800"/>
            <a:ext cx="7441565" cy="3169285"/>
          </a:xfrm>
          <a:prstGeom prst="rect">
            <a:avLst/>
          </a:prstGeom>
          <a:noFill/>
        </p:spPr>
        <p:txBody>
          <a:bodyPr wrap="square" rtlCol="0">
            <a:spAutoFit/>
          </a:bodyPr>
          <a:p>
            <a:pPr algn="just">
              <a:lnSpc>
                <a:spcPct val="200000"/>
              </a:lnSpc>
            </a:pPr>
            <a:r>
              <a:rPr lang="en-US" b="1" dirty="0" smtClean="0">
                <a:sym typeface="+mn-ea"/>
              </a:rPr>
              <a:t>        </a:t>
            </a:r>
            <a:r>
              <a:rPr sz="2000" b="1" dirty="0" smtClean="0">
                <a:sym typeface="+mn-ea"/>
              </a:rPr>
              <a:t>钩藤碱慢性给药逆转了CUMS鼠蔗糖偏爱度的异常降低、旷场总移动距离的异常增加和旷场中央停留时间的异常减少及其在高架十字迷宫开放臂中停留时间和进入次数的异常降低。这些结果表明钩藤碱慢性给药治疗了CUMS小鼠的焦虑和抑郁。</a:t>
            </a:r>
            <a:endParaRPr sz="2000" b="1" dirty="0" smtClean="0"/>
          </a:p>
          <a:p>
            <a:pPr algn="just">
              <a:lnSpc>
                <a:spcPct val="200000"/>
              </a:lnSpc>
            </a:pPr>
            <a:endParaRPr lang="zh-CN" altLang="en-US" sz="2000" b="1" dirty="0" smtClean="0"/>
          </a:p>
        </p:txBody>
      </p:sp>
      <p:sp>
        <p:nvSpPr>
          <p:cNvPr id="6" name="圆角矩形 5"/>
          <p:cNvSpPr/>
          <p:nvPr>
            <p:custDataLst>
              <p:tags r:id="rId3"/>
            </p:custDataLst>
          </p:nvPr>
        </p:nvSpPr>
        <p:spPr>
          <a:xfrm>
            <a:off x="685800" y="2514600"/>
            <a:ext cx="7732422" cy="27158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3" name="图片 2"/>
          <p:cNvPicPr>
            <a:picLocks noChangeAspect="1"/>
          </p:cNvPicPr>
          <p:nvPr>
            <p:custDataLst>
              <p:tags r:id="rId3"/>
            </p:custDataLst>
          </p:nvPr>
        </p:nvPicPr>
        <p:blipFill>
          <a:blip r:embed="rId4"/>
          <a:stretch>
            <a:fillRect/>
          </a:stretch>
        </p:blipFill>
        <p:spPr>
          <a:xfrm>
            <a:off x="1371600" y="1524000"/>
            <a:ext cx="6648450" cy="4905375"/>
          </a:xfrm>
          <a:prstGeom prst="rect">
            <a:avLst/>
          </a:prstGeom>
        </p:spPr>
      </p:pic>
      <p:grpSp>
        <p:nvGrpSpPr>
          <p:cNvPr id="4" name="组合 3"/>
          <p:cNvGrpSpPr/>
          <p:nvPr/>
        </p:nvGrpSpPr>
        <p:grpSpPr>
          <a:xfrm>
            <a:off x="355600" y="228600"/>
            <a:ext cx="8603615" cy="579120"/>
            <a:chOff x="480" y="480"/>
            <a:chExt cx="13549" cy="1290"/>
          </a:xfrm>
        </p:grpSpPr>
        <p:sp>
          <p:nvSpPr>
            <p:cNvPr id="6" name="流程图: 可选过程 5"/>
            <p:cNvSpPr/>
            <p:nvPr>
              <p:custDataLst>
                <p:tags r:id="rId5"/>
              </p:custDataLst>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543" y="480"/>
              <a:ext cx="13486" cy="1163"/>
            </a:xfrm>
            <a:prstGeom prst="rect">
              <a:avLst/>
            </a:prstGeom>
            <a:noFill/>
          </p:spPr>
          <p:txBody>
            <a:bodyPr wrap="square" rtlCol="0">
              <a:spAutoFit/>
            </a:bodyPr>
            <a:p>
              <a:pPr algn="just"/>
              <a:r>
                <a:rPr lang="en-US" altLang="zh-CN" sz="2400" b="1">
                  <a:latin typeface="Times New Roman" panose="02020603050405020304" pitchFamily="18" charset="0"/>
                  <a:cs typeface="Times New Roman" panose="02020603050405020304" pitchFamily="18" charset="0"/>
                </a:rPr>
                <a:t>Result </a:t>
              </a:r>
              <a:r>
                <a:rPr lang="en-US" altLang="zh-CN" sz="28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Effects of isorhynchophylline on the spatial memory in CUMS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sp>
        <p:nvSpPr>
          <p:cNvPr id="8" name="文本框 7"/>
          <p:cNvSpPr txBox="1"/>
          <p:nvPr/>
        </p:nvSpPr>
        <p:spPr>
          <a:xfrm>
            <a:off x="2514600" y="6464300"/>
            <a:ext cx="4230370" cy="368300"/>
          </a:xfrm>
          <a:prstGeom prst="rect">
            <a:avLst/>
          </a:prstGeom>
          <a:noFill/>
        </p:spPr>
        <p:txBody>
          <a:bodyPr wrap="square" rtlCol="0">
            <a:spAutoFit/>
          </a:bodyPr>
          <a:p>
            <a:r>
              <a:rPr lang="zh-CN" altLang="en-US" b="1"/>
              <a:t>钩藤碱对CUMS小鼠空间记忆的影响</a:t>
            </a:r>
            <a:endParaRPr lang="zh-CN" altLang="en-US" b="1"/>
          </a:p>
        </p:txBody>
      </p:sp>
      <p:grpSp>
        <p:nvGrpSpPr>
          <p:cNvPr id="10" name="组合 9"/>
          <p:cNvGrpSpPr/>
          <p:nvPr/>
        </p:nvGrpSpPr>
        <p:grpSpPr>
          <a:xfrm>
            <a:off x="1371600" y="917575"/>
            <a:ext cx="6682740" cy="546100"/>
            <a:chOff x="1544" y="1445"/>
            <a:chExt cx="10524" cy="860"/>
          </a:xfrm>
        </p:grpSpPr>
        <p:sp>
          <p:nvSpPr>
            <p:cNvPr id="15" name="圆角矩形 14"/>
            <p:cNvSpPr/>
            <p:nvPr>
              <p:custDataLst>
                <p:tags r:id="rId7"/>
              </p:custDataLst>
            </p:nvPr>
          </p:nvSpPr>
          <p:spPr>
            <a:xfrm flipV="1">
              <a:off x="1544" y="1445"/>
              <a:ext cx="10430" cy="8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1800" y="1586"/>
              <a:ext cx="10268" cy="580"/>
            </a:xfrm>
            <a:prstGeom prst="rect">
              <a:avLst/>
            </a:prstGeom>
            <a:noFill/>
          </p:spPr>
          <p:txBody>
            <a:bodyPr wrap="square" rtlCol="0">
              <a:spAutoFit/>
            </a:bodyPr>
            <a:p>
              <a:r>
                <a:rPr lang="zh-CN" altLang="en-US" b="1"/>
                <a:t>结果提示：钩藤碱有效改善CUMS所致小鼠空间记忆障碍。</a:t>
              </a:r>
              <a:endParaRPr lang="zh-CN" altLang="en-US"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8"/>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575050" cy="609600"/>
            <a:chOff x="480" y="771"/>
            <a:chExt cx="563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68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609600" y="1802130"/>
            <a:ext cx="7732395" cy="2529840"/>
            <a:chOff x="960" y="3121"/>
            <a:chExt cx="12177" cy="3984"/>
          </a:xfrm>
        </p:grpSpPr>
        <p:sp>
          <p:nvSpPr>
            <p:cNvPr id="3" name="文本框 2"/>
            <p:cNvSpPr txBox="1"/>
            <p:nvPr/>
          </p:nvSpPr>
          <p:spPr>
            <a:xfrm>
              <a:off x="1266" y="3121"/>
              <a:ext cx="11602" cy="3740"/>
            </a:xfrm>
            <a:prstGeom prst="rect">
              <a:avLst/>
            </a:prstGeom>
            <a:noFill/>
          </p:spPr>
          <p:txBody>
            <a:bodyPr wrap="square" rtlCol="0">
              <a:noAutofit/>
            </a:bodyPr>
            <a:p>
              <a:pPr algn="just">
                <a:lnSpc>
                  <a:spcPct val="200000"/>
                </a:lnSpc>
              </a:pPr>
              <a:r>
                <a:rPr lang="en-US" sz="2000" b="1" dirty="0" smtClean="0"/>
                <a:t>       </a:t>
              </a:r>
              <a:r>
                <a:rPr lang="en-US" sz="1900" b="1" dirty="0" smtClean="0"/>
                <a:t> </a:t>
              </a:r>
              <a:r>
                <a:rPr lang="zh-CN" altLang="en-US" sz="1900" b="1" dirty="0" smtClean="0"/>
                <a:t>研究发现</a:t>
              </a:r>
              <a:r>
                <a:rPr sz="1900" b="1" dirty="0" smtClean="0"/>
                <a:t>突触结构是学习和记忆的生物学基础，正常的突触传递需要突触前谷氨酸和D-丝氨酸与NMDA受体结合，以维持突触的可塑性和认知功能。为了</a:t>
              </a:r>
              <a:r>
                <a:rPr lang="zh-CN" sz="1900" b="1" dirty="0" smtClean="0"/>
                <a:t>进一步</a:t>
              </a:r>
              <a:r>
                <a:rPr sz="1900" b="1" dirty="0" smtClean="0"/>
                <a:t>探究钩藤碱对CUMS小鼠的治疗机制，课题组对其进行了分子学水平的研究。</a:t>
              </a:r>
              <a:endParaRPr sz="1900" b="1" dirty="0" smtClean="0"/>
            </a:p>
            <a:p>
              <a:pPr algn="just">
                <a:lnSpc>
                  <a:spcPct val="200000"/>
                </a:lnSpc>
              </a:pPr>
              <a:endParaRPr lang="zh-CN" altLang="en-US" sz="1900"/>
            </a:p>
            <a:p>
              <a:pPr algn="just"/>
              <a:endParaRPr lang="zh-CN" altLang="en-US" sz="1900"/>
            </a:p>
          </p:txBody>
        </p:sp>
        <p:sp>
          <p:nvSpPr>
            <p:cNvPr id="15" name="圆角矩形 14"/>
            <p:cNvSpPr/>
            <p:nvPr>
              <p:custDataLst>
                <p:tags r:id="rId3"/>
              </p:custDataLst>
            </p:nvPr>
          </p:nvSpPr>
          <p:spPr>
            <a:xfrm>
              <a:off x="960" y="3162"/>
              <a:ext cx="12177" cy="39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55600" y="228600"/>
            <a:ext cx="7339965" cy="579120"/>
            <a:chOff x="480" y="480"/>
            <a:chExt cx="13549" cy="1290"/>
          </a:xfrm>
        </p:grpSpPr>
        <p:sp>
          <p:nvSpPr>
            <p:cNvPr id="6" name="流程图: 可选过程 5"/>
            <p:cNvSpPr/>
            <p:nvPr>
              <p:custDataLst>
                <p:tags r:id="rId3"/>
              </p:custDataLst>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4"/>
              </p:custDataLst>
            </p:nvPr>
          </p:nvSpPr>
          <p:spPr>
            <a:xfrm>
              <a:off x="543" y="480"/>
              <a:ext cx="13486" cy="1163"/>
            </a:xfrm>
            <a:prstGeom prst="rect">
              <a:avLst/>
            </a:prstGeom>
            <a:noFill/>
          </p:spPr>
          <p:txBody>
            <a:bodyPr wrap="square" rtlCol="0">
              <a:spAutoFit/>
            </a:bodyPr>
            <a:p>
              <a:pPr algn="just"/>
              <a:r>
                <a:rPr lang="en-US" altLang="zh-CN" sz="2400" b="1">
                  <a:latin typeface="Times New Roman" panose="02020603050405020304" pitchFamily="18" charset="0"/>
                  <a:cs typeface="Times New Roman" panose="02020603050405020304" pitchFamily="18" charset="0"/>
                </a:rPr>
                <a:t>Result </a:t>
              </a:r>
              <a:r>
                <a:rPr lang="en-US" altLang="zh-CN" sz="28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The mechanisms of isorhynchophylline on CUMS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5"/>
            </p:custDataLst>
          </p:nvPr>
        </p:nvPicPr>
        <p:blipFill>
          <a:blip r:embed="rId6"/>
          <a:stretch>
            <a:fillRect/>
          </a:stretch>
        </p:blipFill>
        <p:spPr>
          <a:xfrm>
            <a:off x="1133475" y="1066800"/>
            <a:ext cx="6410325" cy="5237480"/>
          </a:xfrm>
          <a:prstGeom prst="rect">
            <a:avLst/>
          </a:prstGeom>
        </p:spPr>
      </p:pic>
      <p:sp>
        <p:nvSpPr>
          <p:cNvPr id="8" name="文本框 7"/>
          <p:cNvSpPr txBox="1"/>
          <p:nvPr/>
        </p:nvSpPr>
        <p:spPr>
          <a:xfrm>
            <a:off x="2444750" y="6258560"/>
            <a:ext cx="4254500" cy="368300"/>
          </a:xfrm>
          <a:prstGeom prst="rect">
            <a:avLst/>
          </a:prstGeom>
          <a:noFill/>
        </p:spPr>
        <p:txBody>
          <a:bodyPr wrap="square" rtlCol="0">
            <a:spAutoFit/>
          </a:bodyPr>
          <a:p>
            <a:r>
              <a:rPr lang="zh-CN" altLang="en-US"/>
              <a:t>钩藤碱对NMDA受体相关分子的影响</a:t>
            </a:r>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533400" y="1371600"/>
            <a:ext cx="8010525" cy="3286125"/>
          </a:xfrm>
          <a:prstGeom prst="rect">
            <a:avLst/>
          </a:prstGeom>
        </p:spPr>
      </p:pic>
      <p:grpSp>
        <p:nvGrpSpPr>
          <p:cNvPr id="10" name="组合 9"/>
          <p:cNvGrpSpPr/>
          <p:nvPr/>
        </p:nvGrpSpPr>
        <p:grpSpPr>
          <a:xfrm>
            <a:off x="567055" y="4884420"/>
            <a:ext cx="8025130" cy="1447800"/>
            <a:chOff x="1544" y="1445"/>
            <a:chExt cx="10544" cy="1374"/>
          </a:xfrm>
        </p:grpSpPr>
        <p:sp>
          <p:nvSpPr>
            <p:cNvPr id="15" name="圆角矩形 14"/>
            <p:cNvSpPr/>
            <p:nvPr>
              <p:custDataLst>
                <p:tags r:id="rId5"/>
              </p:custDataLst>
            </p:nvPr>
          </p:nvSpPr>
          <p:spPr>
            <a:xfrm flipV="1">
              <a:off x="1544" y="1445"/>
              <a:ext cx="10430" cy="13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6"/>
              </p:custDataLst>
            </p:nvPr>
          </p:nvSpPr>
          <p:spPr>
            <a:xfrm>
              <a:off x="1600" y="1488"/>
              <a:ext cx="10488" cy="1305"/>
            </a:xfrm>
            <a:prstGeom prst="rect">
              <a:avLst/>
            </a:prstGeom>
            <a:noFill/>
          </p:spPr>
          <p:txBody>
            <a:bodyPr wrap="square" rtlCol="0">
              <a:noAutofit/>
            </a:bodyPr>
            <a:p>
              <a:pPr>
                <a:lnSpc>
                  <a:spcPct val="150000"/>
                </a:lnSpc>
              </a:pPr>
              <a:r>
                <a:rPr lang="zh-CN" altLang="en-US" b="1"/>
                <a:t>高效液相色谱分析和</a:t>
              </a:r>
              <a:r>
                <a:rPr lang="en-US" altLang="zh-CN" b="1"/>
                <a:t>WB</a:t>
              </a:r>
              <a:r>
                <a:rPr lang="zh-CN" altLang="en-US" b="1"/>
                <a:t>结果提示：</a:t>
              </a:r>
              <a:r>
                <a:rPr lang="zh-CN" altLang="en-US"/>
                <a:t>钩藤碱恢复CUMS引起的谷氨酸和D-丝氨酸干扰，并调节丝氨酸合成酶(SR)和NMDA受体的表达。钩藤碱可能通过调控NMDA受体发挥对CUMS小鼠焦虑和抑郁的治疗作用。</a:t>
              </a: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45110" y="641985"/>
            <a:ext cx="2716722" cy="609600"/>
            <a:chOff x="480" y="771"/>
            <a:chExt cx="5674" cy="960"/>
          </a:xfrm>
        </p:grpSpPr>
        <p:sp>
          <p:nvSpPr>
            <p:cNvPr id="4" name="流程图: 可选过程 3"/>
            <p:cNvSpPr/>
            <p:nvPr/>
          </p:nvSpPr>
          <p:spPr>
            <a:xfrm>
              <a:off x="480" y="771"/>
              <a:ext cx="567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Conclution</a:t>
              </a:r>
              <a:endParaRPr lang="en-US" altLang="zh-CN" sz="2800" b="1">
                <a:latin typeface="Times New Roman" panose="02020603050405020304" pitchFamily="18" charset="0"/>
                <a:cs typeface="Times New Roman" panose="02020603050405020304" pitchFamily="18" charset="0"/>
              </a:endParaRPr>
            </a:p>
          </p:txBody>
        </p:sp>
      </p:grpSp>
      <p:grpSp>
        <p:nvGrpSpPr>
          <p:cNvPr id="2" name="组合 1"/>
          <p:cNvGrpSpPr/>
          <p:nvPr/>
        </p:nvGrpSpPr>
        <p:grpSpPr>
          <a:xfrm>
            <a:off x="457200" y="2133600"/>
            <a:ext cx="8213725" cy="2553429"/>
            <a:chOff x="720" y="3600"/>
            <a:chExt cx="12935" cy="5199"/>
          </a:xfrm>
        </p:grpSpPr>
        <p:sp>
          <p:nvSpPr>
            <p:cNvPr id="100" name="文本框 99"/>
            <p:cNvSpPr txBox="1"/>
            <p:nvPr/>
          </p:nvSpPr>
          <p:spPr>
            <a:xfrm>
              <a:off x="960" y="3600"/>
              <a:ext cx="12422" cy="5199"/>
            </a:xfrm>
            <a:prstGeom prst="rect">
              <a:avLst/>
            </a:prstGeom>
            <a:noFill/>
            <a:ln w="9525">
              <a:noFill/>
            </a:ln>
          </p:spPr>
          <p:txBody>
            <a:bodyPr wrap="square">
              <a:spAutoFit/>
            </a:bodyPr>
            <a:p>
              <a:pPr algn="l">
                <a:lnSpc>
                  <a:spcPct val="200000"/>
                </a:lnSpc>
                <a:buClrTx/>
                <a:buSzTx/>
                <a:buFontTx/>
              </a:pPr>
              <a:r>
                <a:rPr lang="en-US" altLang="zh-CN" sz="1800" b="1" dirty="0" smtClean="0">
                  <a:latin typeface="宋体" panose="02010600030101010101" pitchFamily="2" charset="-122"/>
                  <a:cs typeface="宋体" panose="02010600030101010101" pitchFamily="2" charset="-122"/>
                </a:rPr>
                <a:t>    </a:t>
              </a:r>
              <a:r>
                <a:rPr sz="2000" b="1" dirty="0" smtClean="0"/>
                <a:t>综上所述，</a:t>
              </a:r>
              <a:r>
                <a:rPr lang="zh-CN" sz="2000" b="1" dirty="0" smtClean="0"/>
                <a:t>本文</a:t>
              </a:r>
              <a:r>
                <a:rPr sz="2000" b="1" dirty="0" smtClean="0"/>
                <a:t>研究结果表明：钩藤碱可能通过恢复NMDA受体正常功能来治疗应激引起的情绪障碍和空间认知障碍。然而，其潜在机制比上述描述的更为复杂，未来还需要进一步的研究。</a:t>
              </a:r>
              <a:endParaRPr sz="2000" b="1" dirty="0" smtClean="0"/>
            </a:p>
            <a:p>
              <a:pPr algn="l">
                <a:lnSpc>
                  <a:spcPct val="200000"/>
                </a:lnSpc>
                <a:buClrTx/>
                <a:buSzTx/>
                <a:buFontTx/>
              </a:pPr>
              <a:endParaRPr sz="2000" b="1" dirty="0" smtClean="0"/>
            </a:p>
          </p:txBody>
        </p:sp>
        <p:sp>
          <p:nvSpPr>
            <p:cNvPr id="8" name="圆角矩形 7"/>
            <p:cNvSpPr/>
            <p:nvPr/>
          </p:nvSpPr>
          <p:spPr>
            <a:xfrm>
              <a:off x="720" y="3601"/>
              <a:ext cx="12935" cy="43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UNIT_PLACING_PICTURE_USER_VIEWPORT" val="{&quot;height&quot;:10800,&quot;width&quot;:14400}"/>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 name="KSO_WM_UNIT_PLACING_PICTURE_USER_VIEWPORT" val="{&quot;height&quot;:7586,&quot;width&quot;:13540}"/>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2560</Words>
  <Application>WPS 演示</Application>
  <PresentationFormat>全屏显示(4:3)</PresentationFormat>
  <Paragraphs>162</Paragraphs>
  <Slides>22</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vt:lpstr>
      <vt:lpstr>宋体</vt:lpstr>
      <vt:lpstr>Wingdings</vt:lpstr>
      <vt:lpstr>Calibri</vt:lpstr>
      <vt:lpstr>Segoe UI</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391</cp:revision>
  <dcterms:created xsi:type="dcterms:W3CDTF">2021-08-30T00:29:00Z</dcterms:created>
  <dcterms:modified xsi:type="dcterms:W3CDTF">2023-02-18T00:51:31Z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83EF33FD4279414082C5F0E64DD0DDDC</vt:lpwstr>
  </property>
  <property fmtid="{D5CDD505-2E9C-101B-9397-08002B2CF9AE}" pid="4" name="KSOProductBuildVer">
    <vt:lpwstr>2052-11.1.0.12980</vt:lpwstr>
  </property>
</Properties>
</file>