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9" r:id="rId3"/>
    <p:sldId id="324" r:id="rId5"/>
    <p:sldId id="356" r:id="rId6"/>
    <p:sldId id="355" r:id="rId7"/>
    <p:sldId id="294" r:id="rId8"/>
    <p:sldId id="357" r:id="rId9"/>
    <p:sldId id="358" r:id="rId10"/>
    <p:sldId id="359" r:id="rId11"/>
    <p:sldId id="361" r:id="rId12"/>
    <p:sldId id="367" r:id="rId13"/>
    <p:sldId id="366" r:id="rId14"/>
    <p:sldId id="369" r:id="rId15"/>
    <p:sldId id="370" r:id="rId16"/>
    <p:sldId id="371" r:id="rId17"/>
    <p:sldId id="332" r:id="rId18"/>
  </p:sldIdLst>
  <p:sldSz cx="9144000" cy="6858000" type="screen4x3"/>
  <p:notesSz cx="6858000" cy="9144000"/>
  <p:custDataLst>
    <p:tags r:id="rId23"/>
  </p:custDataLst>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4320"/>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3" Type="http://schemas.openxmlformats.org/officeDocument/2006/relationships/tags" Target="tags/tag6.xml"/><Relationship Id="rId22" Type="http://schemas.openxmlformats.org/officeDocument/2006/relationships/commentAuthors" Target="commentAuthors.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tags" Target="../tags/tag3.xml"/><Relationship Id="rId4" Type="http://schemas.microsoft.com/office/2007/relationships/media" Target="../media/media1.mp4"/><Relationship Id="rId3" Type="http://schemas.openxmlformats.org/officeDocument/2006/relationships/video" Target="../media/media1.mp4"/><Relationship Id="rId2" Type="http://schemas.openxmlformats.org/officeDocument/2006/relationships/image" Target="../media/image1.jpeg"/><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4.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317" y="-1270"/>
            <a:ext cx="9144000" cy="6858000"/>
          </a:xfrm>
          <a:prstGeom prst="rect">
            <a:avLst/>
          </a:prstGeom>
          <a:noFill/>
          <a:ln w="9525">
            <a:noFill/>
          </a:ln>
        </p:spPr>
      </p:pic>
      <p:sp>
        <p:nvSpPr>
          <p:cNvPr id="5" name="文本框 4"/>
          <p:cNvSpPr txBox="1"/>
          <p:nvPr/>
        </p:nvSpPr>
        <p:spPr>
          <a:xfrm>
            <a:off x="1085850" y="1295400"/>
            <a:ext cx="6772910" cy="2306955"/>
          </a:xfrm>
          <a:prstGeom prst="rect">
            <a:avLst/>
          </a:prstGeom>
          <a:noFill/>
        </p:spPr>
        <p:txBody>
          <a:bodyPr wrap="square" rtlCol="0">
            <a:spAutoFit/>
          </a:bodyPr>
          <a:lstStyle/>
          <a:p>
            <a:pPr algn="ctr">
              <a:lnSpc>
                <a:spcPct val="200000"/>
              </a:lnSpc>
            </a:pPr>
            <a:r>
              <a:rPr sz="3600" b="1" dirty="0" smtClean="0">
                <a:effectLst>
                  <a:outerShdw blurRad="38100" dist="38100" dir="2700000" algn="tl">
                    <a:srgbClr val="000000">
                      <a:alpha val="43137"/>
                    </a:srgbClr>
                  </a:outerShdw>
                </a:effectLst>
              </a:rPr>
              <a:t>探究急性酒精中毒对大脑神经元变化的影响</a:t>
            </a:r>
            <a:endParaRPr sz="3600" b="1" dirty="0" smtClean="0">
              <a:effectLst>
                <a:outerShdw blurRad="38100" dist="38100" dir="2700000" algn="tl">
                  <a:srgbClr val="000000">
                    <a:alpha val="43137"/>
                  </a:srgbClr>
                </a:outerShdw>
              </a:effectLst>
            </a:endParaRPr>
          </a:p>
        </p:txBody>
      </p:sp>
      <p:sp>
        <p:nvSpPr>
          <p:cNvPr id="4" name="TextBox 3"/>
          <p:cNvSpPr txBox="1"/>
          <p:nvPr/>
        </p:nvSpPr>
        <p:spPr>
          <a:xfrm>
            <a:off x="5257800" y="4343400"/>
            <a:ext cx="2743200" cy="1568450"/>
          </a:xfrm>
          <a:prstGeom prst="rect">
            <a:avLst/>
          </a:prstGeom>
          <a:noFill/>
        </p:spPr>
        <p:txBody>
          <a:bodyPr wrap="square" numCol="1" rtlCol="0">
            <a:spAutoFit/>
          </a:bodyPr>
          <a:lstStyle/>
          <a:p>
            <a:pPr>
              <a:lnSpc>
                <a:spcPct val="200000"/>
              </a:lnSpc>
            </a:pPr>
            <a:r>
              <a:rPr lang="zh-CN" altLang="en-US" sz="2400" b="1" dirty="0" smtClean="0"/>
              <a:t>汇报人：杨贺旻</a:t>
            </a:r>
            <a:endParaRPr lang="en-US" altLang="zh-CN" sz="2400" b="1" dirty="0" smtClean="0"/>
          </a:p>
          <a:p>
            <a:pPr>
              <a:lnSpc>
                <a:spcPct val="200000"/>
              </a:lnSpc>
            </a:pPr>
            <a:r>
              <a:rPr lang="en-US" altLang="zh-CN" sz="2400" dirty="0" smtClean="0"/>
              <a:t>2022.09.09</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grpSp>
        <p:nvGrpSpPr>
          <p:cNvPr id="11" name="组合 10"/>
          <p:cNvGrpSpPr/>
          <p:nvPr/>
        </p:nvGrpSpPr>
        <p:grpSpPr>
          <a:xfrm>
            <a:off x="304800" y="228600"/>
            <a:ext cx="3041650" cy="609600"/>
            <a:chOff x="480" y="771"/>
            <a:chExt cx="4790" cy="960"/>
          </a:xfrm>
        </p:grpSpPr>
        <p:sp>
          <p:nvSpPr>
            <p:cNvPr id="4" name="流程图: 可选过程 3"/>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pic>
        <p:nvPicPr>
          <p:cNvPr id="12" name="图片 11" descr="微信图片_20220907105303"/>
          <p:cNvPicPr>
            <a:picLocks noChangeAspect="1"/>
          </p:cNvPicPr>
          <p:nvPr/>
        </p:nvPicPr>
        <p:blipFill>
          <a:blip r:embed="rId2"/>
          <a:stretch>
            <a:fillRect/>
          </a:stretch>
        </p:blipFill>
        <p:spPr>
          <a:xfrm>
            <a:off x="304800" y="2286000"/>
            <a:ext cx="3261360" cy="2356485"/>
          </a:xfrm>
          <a:prstGeom prst="rect">
            <a:avLst/>
          </a:prstGeom>
        </p:spPr>
      </p:pic>
      <p:sp>
        <p:nvSpPr>
          <p:cNvPr id="13" name="文本框 12"/>
          <p:cNvSpPr txBox="1"/>
          <p:nvPr/>
        </p:nvSpPr>
        <p:spPr>
          <a:xfrm>
            <a:off x="3902710" y="762000"/>
            <a:ext cx="4991100" cy="5323205"/>
          </a:xfrm>
          <a:prstGeom prst="rect">
            <a:avLst/>
          </a:prstGeom>
          <a:noFill/>
        </p:spPr>
        <p:txBody>
          <a:bodyPr wrap="square" rtlCol="0">
            <a:spAutoFit/>
          </a:bodyPr>
          <a:p>
            <a:pPr>
              <a:lnSpc>
                <a:spcPct val="200000"/>
              </a:lnSpc>
            </a:pPr>
            <a:r>
              <a:rPr lang="en-US" altLang="zh-CN" sz="1700" b="1" dirty="0" smtClean="0">
                <a:latin typeface="Times New Roman" panose="02020603050405020304" pitchFamily="18" charset="0"/>
                <a:ea typeface="+mn-ea"/>
                <a:cs typeface="Times New Roman" panose="02020603050405020304" pitchFamily="18" charset="0"/>
              </a:rPr>
              <a:t>       事实上，千百年来，饮酒已然成为人们生活中必不可少的一部分。除了借酒消愁、寄托感情之外，甚至被赋予了沟通感情、解决问题的作用。</a:t>
            </a:r>
            <a:endParaRPr lang="en-US" altLang="zh-CN" sz="1700" b="1" dirty="0" smtClean="0">
              <a:latin typeface="Times New Roman" panose="02020603050405020304" pitchFamily="18" charset="0"/>
              <a:ea typeface="+mn-ea"/>
              <a:cs typeface="Times New Roman" panose="02020603050405020304" pitchFamily="18" charset="0"/>
            </a:endParaRPr>
          </a:p>
          <a:p>
            <a:pPr>
              <a:lnSpc>
                <a:spcPct val="200000"/>
              </a:lnSpc>
            </a:pPr>
            <a:r>
              <a:rPr lang="en-US" altLang="zh-CN" sz="1700" b="1" dirty="0" smtClean="0">
                <a:latin typeface="Times New Roman" panose="02020603050405020304" pitchFamily="18" charset="0"/>
                <a:ea typeface="+mn-ea"/>
                <a:cs typeface="Times New Roman" panose="02020603050405020304" pitchFamily="18" charset="0"/>
              </a:rPr>
              <a:t>       酒精的危害不言而喻，最为人熟知的一点便是“成瘾”，因此酒也是世界上使用最为广泛的成瘾性物质。</a:t>
            </a:r>
            <a:r>
              <a:rPr lang="en-US" altLang="zh-CN" sz="1700" b="1" dirty="0" smtClean="0">
                <a:latin typeface="Times New Roman" panose="02020603050405020304" pitchFamily="18" charset="0"/>
                <a:ea typeface="+mn-ea"/>
                <a:cs typeface="Times New Roman" panose="02020603050405020304" pitchFamily="18" charset="0"/>
                <a:sym typeface="+mn-ea"/>
              </a:rPr>
              <a:t>随着饮酒量和频率的增加，酒精成瘾及健康损害的风险也会增加。</a:t>
            </a:r>
            <a:endParaRPr lang="en-US" altLang="zh-CN" sz="1700" b="1" dirty="0" smtClean="0">
              <a:latin typeface="Times New Roman" panose="02020603050405020304" pitchFamily="18" charset="0"/>
              <a:ea typeface="+mn-ea"/>
              <a:cs typeface="Times New Roman" panose="02020603050405020304" pitchFamily="18" charset="0"/>
            </a:endParaRPr>
          </a:p>
          <a:p>
            <a:pPr>
              <a:lnSpc>
                <a:spcPct val="200000"/>
              </a:lnSpc>
            </a:pPr>
            <a:r>
              <a:rPr lang="en-US" altLang="zh-CN" sz="1700" b="1" dirty="0" smtClean="0">
                <a:latin typeface="Times New Roman" panose="02020603050405020304" pitchFamily="18" charset="0"/>
                <a:ea typeface="+mn-ea"/>
                <a:cs typeface="Times New Roman" panose="02020603050405020304" pitchFamily="18" charset="0"/>
              </a:rPr>
              <a:t>       据不完全统计，全球仅有</a:t>
            </a:r>
            <a:r>
              <a:rPr lang="en-US" altLang="zh-CN" sz="1700" b="1" dirty="0" smtClean="0">
                <a:solidFill>
                  <a:srgbClr val="FF0000"/>
                </a:solidFill>
                <a:latin typeface="Times New Roman" panose="02020603050405020304" pitchFamily="18" charset="0"/>
                <a:ea typeface="+mn-ea"/>
                <a:cs typeface="Times New Roman" panose="02020603050405020304" pitchFamily="18" charset="0"/>
              </a:rPr>
              <a:t>5%</a:t>
            </a:r>
            <a:r>
              <a:rPr lang="en-US" altLang="zh-CN" sz="1700" b="1" dirty="0" smtClean="0">
                <a:latin typeface="Times New Roman" panose="02020603050405020304" pitchFamily="18" charset="0"/>
                <a:ea typeface="+mn-ea"/>
                <a:cs typeface="Times New Roman" panose="02020603050405020304" pitchFamily="18" charset="0"/>
              </a:rPr>
              <a:t>的成年人在一生之中滴酒不沾，而除了这部分完全禁酒者之外，其他任何程度的饮酒者都算作酒精成瘾的潜在人群。</a:t>
            </a:r>
            <a:endParaRPr lang="en-US" altLang="zh-CN" sz="1700" b="1" dirty="0" smtClean="0">
              <a:latin typeface="Times New Roman" panose="02020603050405020304" pitchFamily="18" charset="0"/>
              <a:ea typeface="+mn-ea"/>
              <a:cs typeface="Times New Roman" panose="02020603050405020304" pitchFamily="18" charset="0"/>
            </a:endParaRPr>
          </a:p>
        </p:txBody>
      </p:sp>
      <p:sp>
        <p:nvSpPr>
          <p:cNvPr id="15" name="圆角矩形 14"/>
          <p:cNvSpPr/>
          <p:nvPr/>
        </p:nvSpPr>
        <p:spPr>
          <a:xfrm>
            <a:off x="3810000" y="762000"/>
            <a:ext cx="5139055" cy="549084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grpSp>
        <p:nvGrpSpPr>
          <p:cNvPr id="11" name="组合 10"/>
          <p:cNvGrpSpPr/>
          <p:nvPr/>
        </p:nvGrpSpPr>
        <p:grpSpPr>
          <a:xfrm>
            <a:off x="304800" y="228600"/>
            <a:ext cx="3041650" cy="609600"/>
            <a:chOff x="480" y="771"/>
            <a:chExt cx="4790" cy="960"/>
          </a:xfrm>
        </p:grpSpPr>
        <p:sp>
          <p:nvSpPr>
            <p:cNvPr id="4" name="流程图: 可选过程 3"/>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grpSp>
        <p:nvGrpSpPr>
          <p:cNvPr id="6" name="组合 5"/>
          <p:cNvGrpSpPr/>
          <p:nvPr/>
        </p:nvGrpSpPr>
        <p:grpSpPr>
          <a:xfrm rot="0">
            <a:off x="1094105" y="1600200"/>
            <a:ext cx="6985000" cy="1516380"/>
            <a:chOff x="2280" y="3182"/>
            <a:chExt cx="11000" cy="1858"/>
          </a:xfrm>
        </p:grpSpPr>
        <p:sp>
          <p:nvSpPr>
            <p:cNvPr id="3" name="文本框 2"/>
            <p:cNvSpPr txBox="1"/>
            <p:nvPr/>
          </p:nvSpPr>
          <p:spPr>
            <a:xfrm>
              <a:off x="2415" y="3201"/>
              <a:ext cx="10865" cy="1469"/>
            </a:xfrm>
            <a:prstGeom prst="rect">
              <a:avLst/>
            </a:prstGeom>
            <a:noFill/>
          </p:spPr>
          <p:txBody>
            <a:bodyPr wrap="square" rtlCol="0" anchor="t">
              <a:spAutoFit/>
            </a:bodyPr>
            <a:p>
              <a:pPr>
                <a:lnSpc>
                  <a:spcPct val="200000"/>
                </a:lnSpc>
              </a:pPr>
              <a:r>
                <a:rPr lang="zh-CN" altLang="en-US" b="1"/>
                <a:t>文献</a:t>
              </a:r>
              <a:r>
                <a:rPr lang="en-US" altLang="zh-CN" b="1"/>
                <a:t>1</a:t>
              </a:r>
              <a:r>
                <a:rPr lang="zh-CN" altLang="en-US" b="1"/>
                <a:t>：《自然·通讯》杂志的一项研究就从脑部磁共振成像结果中发现，每周喝几瓶啤酒，就足以造成大脑灰质和白质的体积减小。</a:t>
              </a:r>
              <a:endParaRPr lang="zh-CN" altLang="en-US" b="1"/>
            </a:p>
          </p:txBody>
        </p:sp>
        <p:sp>
          <p:nvSpPr>
            <p:cNvPr id="15" name="圆角矩形 14"/>
            <p:cNvSpPr/>
            <p:nvPr/>
          </p:nvSpPr>
          <p:spPr>
            <a:xfrm>
              <a:off x="2280" y="3182"/>
              <a:ext cx="10954" cy="185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7" name="组合 6"/>
          <p:cNvGrpSpPr/>
          <p:nvPr/>
        </p:nvGrpSpPr>
        <p:grpSpPr>
          <a:xfrm rot="0">
            <a:off x="1094105" y="3352800"/>
            <a:ext cx="6985000" cy="1824355"/>
            <a:chOff x="2280" y="3008"/>
            <a:chExt cx="11000" cy="2873"/>
          </a:xfrm>
        </p:grpSpPr>
        <p:sp>
          <p:nvSpPr>
            <p:cNvPr id="8" name="文本框 7"/>
            <p:cNvSpPr txBox="1"/>
            <p:nvPr/>
          </p:nvSpPr>
          <p:spPr>
            <a:xfrm>
              <a:off x="2415" y="3120"/>
              <a:ext cx="10865" cy="2761"/>
            </a:xfrm>
            <a:prstGeom prst="rect">
              <a:avLst/>
            </a:prstGeom>
            <a:noFill/>
          </p:spPr>
          <p:txBody>
            <a:bodyPr wrap="square" rtlCol="0" anchor="t">
              <a:spAutoFit/>
            </a:bodyPr>
            <a:p>
              <a:pPr>
                <a:lnSpc>
                  <a:spcPct val="150000"/>
                </a:lnSpc>
              </a:pPr>
              <a:r>
                <a:rPr lang="zh-CN" altLang="en-US" sz="1800" b="1">
                  <a:sym typeface="+mn-ea"/>
                </a:rPr>
                <a:t>文献</a:t>
              </a:r>
              <a:r>
                <a:rPr lang="en-US" altLang="zh-CN" sz="1800" b="1">
                  <a:sym typeface="+mn-ea"/>
                </a:rPr>
                <a:t>2</a:t>
              </a:r>
              <a:r>
                <a:rPr lang="zh-CN" altLang="en-US" sz="1800" b="1">
                  <a:sym typeface="+mn-ea"/>
                </a:rPr>
                <a:t>：《英国医学杂志》的研究则指出，每周饮酒会导致海马体萎缩的风险急剧上升。由此造成的一项后果是，长期饮酒的人群更容易患上痴呆症。</a:t>
              </a:r>
              <a:endParaRPr lang="zh-CN" altLang="en-US" sz="1800" b="1"/>
            </a:p>
            <a:p>
              <a:pPr>
                <a:lnSpc>
                  <a:spcPct val="150000"/>
                </a:lnSpc>
              </a:pPr>
              <a:endParaRPr lang="zh-CN" altLang="en-US" sz="1800" b="1"/>
            </a:p>
          </p:txBody>
        </p:sp>
        <p:sp>
          <p:nvSpPr>
            <p:cNvPr id="9" name="圆角矩形 8"/>
            <p:cNvSpPr/>
            <p:nvPr/>
          </p:nvSpPr>
          <p:spPr>
            <a:xfrm>
              <a:off x="2280" y="3008"/>
              <a:ext cx="10954" cy="242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3" name="文本框 12"/>
          <p:cNvSpPr txBox="1"/>
          <p:nvPr/>
        </p:nvSpPr>
        <p:spPr>
          <a:xfrm>
            <a:off x="3429000" y="914400"/>
            <a:ext cx="3651885" cy="645160"/>
          </a:xfrm>
          <a:prstGeom prst="rect">
            <a:avLst/>
          </a:prstGeom>
          <a:noFill/>
        </p:spPr>
        <p:txBody>
          <a:bodyPr wrap="square" rtlCol="0">
            <a:spAutoFit/>
          </a:bodyPr>
          <a:p>
            <a:r>
              <a:rPr lang="zh-CN" altLang="en-US" sz="3600" b="1">
                <a:ln w="6600">
                  <a:solidFill>
                    <a:schemeClr val="accent2"/>
                  </a:solidFill>
                  <a:prstDash val="solid"/>
                </a:ln>
                <a:solidFill>
                  <a:srgbClr val="FFFFFF"/>
                </a:solidFill>
                <a:effectLst>
                  <a:outerShdw dist="38100" dir="2700000" algn="tl" rotWithShape="0">
                    <a:schemeClr val="accent2"/>
                  </a:outerShdw>
                </a:effectLst>
              </a:rPr>
              <a:t>长期饮酒</a:t>
            </a:r>
            <a:endParaRPr lang="zh-CN" altLang="en-US" sz="3600" b="1">
              <a:ln w="6600">
                <a:solidFill>
                  <a:schemeClr val="accent2"/>
                </a:solidFill>
                <a:prstDash val="solid"/>
              </a:ln>
              <a:solidFill>
                <a:srgbClr val="FFFFFF"/>
              </a:solidFill>
              <a:effectLst>
                <a:outerShdw dist="38100" dir="2700000" algn="tl" rotWithShape="0">
                  <a:schemeClr val="accent2"/>
                </a:outerShdw>
              </a:effectLst>
            </a:endParaRPr>
          </a:p>
        </p:txBody>
      </p:sp>
      <p:sp>
        <p:nvSpPr>
          <p:cNvPr id="16" name="文本框 15"/>
          <p:cNvSpPr txBox="1"/>
          <p:nvPr/>
        </p:nvSpPr>
        <p:spPr>
          <a:xfrm>
            <a:off x="1179830" y="5340985"/>
            <a:ext cx="6864985" cy="922020"/>
          </a:xfrm>
          <a:prstGeom prst="rect">
            <a:avLst/>
          </a:prstGeom>
          <a:noFill/>
        </p:spPr>
        <p:txBody>
          <a:bodyPr wrap="square" rtlCol="0">
            <a:spAutoFit/>
          </a:bodyPr>
          <a:p>
            <a:pPr>
              <a:lnSpc>
                <a:spcPct val="150000"/>
              </a:lnSpc>
            </a:pPr>
            <a:r>
              <a:rPr lang="zh-CN" altLang="en-US" sz="1800" b="1"/>
              <a:t>文献3：例如在13岁之前首次酒精中毒的人发生酒精成瘾的可能性是19岁或以后酒精中毒大学生的3倍以上。</a:t>
            </a:r>
            <a:endParaRPr lang="zh-CN" altLang="en-US" sz="1800" b="1"/>
          </a:p>
        </p:txBody>
      </p:sp>
      <p:sp>
        <p:nvSpPr>
          <p:cNvPr id="17" name="圆角矩形 16"/>
          <p:cNvSpPr/>
          <p:nvPr/>
        </p:nvSpPr>
        <p:spPr>
          <a:xfrm>
            <a:off x="1089025" y="5179695"/>
            <a:ext cx="6955790" cy="124396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nvPicPr>
        <p:blipFill>
          <a:blip r:embed="rId1" cstate="print"/>
          <a:stretch>
            <a:fillRect/>
          </a:stretch>
        </p:blipFill>
        <p:spPr>
          <a:xfrm>
            <a:off x="635" y="0"/>
            <a:ext cx="9143365" cy="7059295"/>
          </a:xfrm>
          <a:prstGeom prst="rect">
            <a:avLst/>
          </a:prstGeom>
          <a:noFill/>
          <a:ln w="9525">
            <a:noFill/>
          </a:ln>
        </p:spPr>
      </p:pic>
      <p:grpSp>
        <p:nvGrpSpPr>
          <p:cNvPr id="11" name="组合 10"/>
          <p:cNvGrpSpPr/>
          <p:nvPr/>
        </p:nvGrpSpPr>
        <p:grpSpPr>
          <a:xfrm>
            <a:off x="304800" y="228600"/>
            <a:ext cx="3041650" cy="609600"/>
            <a:chOff x="480" y="771"/>
            <a:chExt cx="4790" cy="960"/>
          </a:xfrm>
        </p:grpSpPr>
        <p:sp>
          <p:nvSpPr>
            <p:cNvPr id="4" name="流程图: 可选过程 3"/>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
        <p:nvSpPr>
          <p:cNvPr id="3" name="文本框 2"/>
          <p:cNvSpPr txBox="1"/>
          <p:nvPr/>
        </p:nvSpPr>
        <p:spPr>
          <a:xfrm>
            <a:off x="500380" y="5224780"/>
            <a:ext cx="8321675" cy="1614805"/>
          </a:xfrm>
          <a:prstGeom prst="rect">
            <a:avLst/>
          </a:prstGeom>
          <a:noFill/>
        </p:spPr>
        <p:txBody>
          <a:bodyPr wrap="square" rtlCol="0">
            <a:spAutoFit/>
          </a:bodyPr>
          <a:p>
            <a:pPr>
              <a:lnSpc>
                <a:spcPct val="150000"/>
              </a:lnSpc>
            </a:pPr>
            <a:r>
              <a:rPr lang="zh-CN" altLang="en-US" b="1" dirty="0" smtClean="0">
                <a:latin typeface="Times New Roman" panose="02020603050405020304" pitchFamily="18" charset="0"/>
                <a:ea typeface="+mn-ea"/>
                <a:cs typeface="Times New Roman" panose="02020603050405020304" pitchFamily="18" charset="0"/>
                <a:sym typeface="+mn-ea"/>
              </a:rPr>
              <a:t>研究发现，接触酒精后的</a:t>
            </a:r>
            <a:r>
              <a:rPr lang="en-US" altLang="zh-CN" b="1" dirty="0" smtClean="0">
                <a:latin typeface="Times New Roman" panose="02020603050405020304" pitchFamily="18" charset="0"/>
                <a:ea typeface="+mn-ea"/>
                <a:cs typeface="Times New Roman" panose="02020603050405020304" pitchFamily="18" charset="0"/>
                <a:sym typeface="+mn-ea"/>
              </a:rPr>
              <a:t>有些变化，</a:t>
            </a:r>
            <a:r>
              <a:rPr lang="zh-CN" altLang="en-US" b="1" dirty="0" smtClean="0">
                <a:latin typeface="Times New Roman" panose="02020603050405020304" pitchFamily="18" charset="0"/>
                <a:ea typeface="+mn-ea"/>
                <a:cs typeface="Times New Roman" panose="02020603050405020304" pitchFamily="18" charset="0"/>
                <a:sym typeface="+mn-ea"/>
              </a:rPr>
              <a:t>我们</a:t>
            </a:r>
            <a:r>
              <a:rPr lang="en-US" altLang="zh-CN" b="1" dirty="0" smtClean="0">
                <a:latin typeface="Times New Roman" panose="02020603050405020304" pitchFamily="18" charset="0"/>
                <a:ea typeface="+mn-ea"/>
                <a:cs typeface="Times New Roman" panose="02020603050405020304" pitchFamily="18" charset="0"/>
                <a:sym typeface="+mn-ea"/>
              </a:rPr>
              <a:t>可能觉察不到：即使是一次醉酒，也会在你的大脑中造成永久性的改变。这样的变化很可能会让你在接下来的日子里更容易酒精成瘾。</a:t>
            </a:r>
            <a:endParaRPr lang="en-US" altLang="zh-CN" b="1" dirty="0" smtClean="0">
              <a:latin typeface="Times New Roman" panose="02020603050405020304" pitchFamily="18" charset="0"/>
              <a:ea typeface="+mn-ea"/>
              <a:cs typeface="Times New Roman" panose="02020603050405020304" pitchFamily="18" charset="0"/>
            </a:endParaRPr>
          </a:p>
          <a:p>
            <a:endParaRPr lang="zh-CN" altLang="en-US"/>
          </a:p>
        </p:txBody>
      </p:sp>
      <p:grpSp>
        <p:nvGrpSpPr>
          <p:cNvPr id="17" name="组合 16"/>
          <p:cNvGrpSpPr/>
          <p:nvPr/>
        </p:nvGrpSpPr>
        <p:grpSpPr>
          <a:xfrm>
            <a:off x="4191000" y="2129155"/>
            <a:ext cx="4217670" cy="1532890"/>
            <a:chOff x="6600" y="4193"/>
            <a:chExt cx="6642" cy="2414"/>
          </a:xfrm>
        </p:grpSpPr>
        <p:sp>
          <p:nvSpPr>
            <p:cNvPr id="6" name="圆角矩形 5"/>
            <p:cNvSpPr/>
            <p:nvPr/>
          </p:nvSpPr>
          <p:spPr>
            <a:xfrm>
              <a:off x="6600" y="4193"/>
              <a:ext cx="6642" cy="2414"/>
            </a:xfrm>
            <a:prstGeom prst="round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6960" y="4345"/>
              <a:ext cx="6163" cy="2107"/>
            </a:xfrm>
            <a:prstGeom prst="rect">
              <a:avLst/>
            </a:prstGeom>
            <a:noFill/>
          </p:spPr>
          <p:txBody>
            <a:bodyPr wrap="square" rtlCol="0">
              <a:spAutoFit/>
            </a:bodyPr>
            <a:p>
              <a:pPr>
                <a:lnSpc>
                  <a:spcPct val="150000"/>
                </a:lnSpc>
              </a:pPr>
              <a:r>
                <a:rPr lang="zh-CN" altLang="en-US" b="1" dirty="0" smtClean="0">
                  <a:latin typeface="Times New Roman" panose="02020603050405020304" pitchFamily="18" charset="0"/>
                  <a:ea typeface="+mn-ea"/>
                  <a:cs typeface="Times New Roman" panose="02020603050405020304" pitchFamily="18" charset="0"/>
                  <a:sym typeface="+mn-ea"/>
                </a:rPr>
                <a:t>偶尔喝多一次，</a:t>
              </a:r>
              <a:r>
                <a:rPr lang="en-US" altLang="zh-CN" b="1" dirty="0" smtClean="0">
                  <a:latin typeface="Times New Roman" panose="02020603050405020304" pitchFamily="18" charset="0"/>
                  <a:ea typeface="+mn-ea"/>
                  <a:cs typeface="Times New Roman" panose="02020603050405020304" pitchFamily="18" charset="0"/>
                  <a:sym typeface="+mn-ea"/>
                </a:rPr>
                <a:t>在醉酒之后好好睡上一觉，</a:t>
              </a:r>
              <a:r>
                <a:rPr lang="zh-CN" altLang="en-US" b="1" dirty="0" smtClean="0">
                  <a:latin typeface="Times New Roman" panose="02020603050405020304" pitchFamily="18" charset="0"/>
                  <a:ea typeface="+mn-ea"/>
                  <a:cs typeface="Times New Roman" panose="02020603050405020304" pitchFamily="18" charset="0"/>
                  <a:sym typeface="+mn-ea"/>
                </a:rPr>
                <a:t>多休息休息，就</a:t>
              </a:r>
              <a:r>
                <a:rPr lang="en-US" altLang="zh-CN" b="1" dirty="0" smtClean="0">
                  <a:latin typeface="Times New Roman" panose="02020603050405020304" pitchFamily="18" charset="0"/>
                  <a:ea typeface="+mn-ea"/>
                  <a:cs typeface="Times New Roman" panose="02020603050405020304" pitchFamily="18" charset="0"/>
                  <a:sym typeface="+mn-ea"/>
                </a:rPr>
                <a:t>会感觉身体已经恢复了。</a:t>
              </a:r>
              <a:endParaRPr lang="zh-CN" altLang="en-US"/>
            </a:p>
          </p:txBody>
        </p:sp>
      </p:grpSp>
      <p:grpSp>
        <p:nvGrpSpPr>
          <p:cNvPr id="12" name="组合 11"/>
          <p:cNvGrpSpPr/>
          <p:nvPr/>
        </p:nvGrpSpPr>
        <p:grpSpPr>
          <a:xfrm>
            <a:off x="1066800" y="1452245"/>
            <a:ext cx="2558415" cy="1517015"/>
            <a:chOff x="1680" y="2287"/>
            <a:chExt cx="4029" cy="2389"/>
          </a:xfrm>
        </p:grpSpPr>
        <p:sp>
          <p:nvSpPr>
            <p:cNvPr id="8" name="云形 7"/>
            <p:cNvSpPr/>
            <p:nvPr/>
          </p:nvSpPr>
          <p:spPr>
            <a:xfrm>
              <a:off x="1680" y="2287"/>
              <a:ext cx="4029" cy="2389"/>
            </a:xfrm>
            <a:prstGeom prst="cloud">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2323" y="3158"/>
              <a:ext cx="2742" cy="628"/>
            </a:xfrm>
            <a:prstGeom prst="rect">
              <a:avLst/>
            </a:prstGeom>
            <a:noFill/>
          </p:spPr>
          <p:txBody>
            <a:bodyPr wrap="square" rtlCol="0">
              <a:spAutoFit/>
            </a:bodyPr>
            <a:p>
              <a:r>
                <a:rPr lang="zh-CN" altLang="en-US" sz="2000" b="1"/>
                <a:t>浅浅的尝一口</a:t>
              </a:r>
              <a:endParaRPr lang="zh-CN" altLang="en-US" sz="2000" b="1"/>
            </a:p>
          </p:txBody>
        </p:sp>
      </p:grpSp>
      <p:grpSp>
        <p:nvGrpSpPr>
          <p:cNvPr id="13" name="组合 12"/>
          <p:cNvGrpSpPr/>
          <p:nvPr/>
        </p:nvGrpSpPr>
        <p:grpSpPr>
          <a:xfrm>
            <a:off x="1143000" y="3187065"/>
            <a:ext cx="2558415" cy="1517015"/>
            <a:chOff x="1680" y="2287"/>
            <a:chExt cx="4029" cy="2389"/>
          </a:xfrm>
        </p:grpSpPr>
        <p:sp>
          <p:nvSpPr>
            <p:cNvPr id="14" name="云形 13"/>
            <p:cNvSpPr/>
            <p:nvPr/>
          </p:nvSpPr>
          <p:spPr>
            <a:xfrm>
              <a:off x="1680" y="2287"/>
              <a:ext cx="4029" cy="2389"/>
            </a:xfrm>
            <a:prstGeom prst="cloud">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nvSpPr>
          <p:spPr>
            <a:xfrm>
              <a:off x="2160" y="3081"/>
              <a:ext cx="3266" cy="628"/>
            </a:xfrm>
            <a:prstGeom prst="rect">
              <a:avLst/>
            </a:prstGeom>
            <a:noFill/>
          </p:spPr>
          <p:txBody>
            <a:bodyPr wrap="square" rtlCol="0">
              <a:spAutoFit/>
            </a:bodyPr>
            <a:p>
              <a:r>
                <a:rPr lang="zh-CN" altLang="en-US" sz="2000" b="1"/>
                <a:t>喝度数小的果酒</a:t>
              </a:r>
              <a:endParaRPr lang="zh-CN" altLang="en-US" sz="2000" b="1"/>
            </a:p>
          </p:txBody>
        </p:sp>
      </p:grpSp>
      <p:sp>
        <p:nvSpPr>
          <p:cNvPr id="18" name="圆角矩形 17"/>
          <p:cNvSpPr/>
          <p:nvPr/>
        </p:nvSpPr>
        <p:spPr>
          <a:xfrm>
            <a:off x="381000" y="5106035"/>
            <a:ext cx="8560435" cy="1599565"/>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3" name="文本框 2"/>
          <p:cNvSpPr txBox="1"/>
          <p:nvPr/>
        </p:nvSpPr>
        <p:spPr>
          <a:xfrm>
            <a:off x="304800" y="685800"/>
            <a:ext cx="4649470" cy="460375"/>
          </a:xfrm>
          <a:prstGeom prst="rect">
            <a:avLst/>
          </a:prstGeom>
          <a:noFill/>
        </p:spPr>
        <p:txBody>
          <a:bodyPr wrap="square" rtlCol="0">
            <a:spAutoFit/>
          </a:bodyPr>
          <a:p>
            <a:r>
              <a:rPr lang="zh-CN" altLang="en-US" sz="2400" b="1">
                <a:latin typeface="Times New Roman" panose="02020603050405020304" pitchFamily="18" charset="0"/>
                <a:cs typeface="Times New Roman" panose="02020603050405020304" pitchFamily="18" charset="0"/>
              </a:rPr>
              <a:t>2022年8月28日</a:t>
            </a:r>
            <a:r>
              <a:rPr lang="en-US" altLang="zh-CN" sz="2400" b="1">
                <a:latin typeface="Times New Roman" panose="02020603050405020304" pitchFamily="18" charset="0"/>
                <a:cs typeface="Times New Roman" panose="02020603050405020304" pitchFamily="18" charset="0"/>
              </a:rPr>
              <a:t>  IF=9.35</a:t>
            </a:r>
            <a:endParaRPr lang="en-US" altLang="zh-CN" sz="2400" b="1">
              <a:latin typeface="Times New Roman" panose="02020603050405020304" pitchFamily="18" charset="0"/>
              <a:cs typeface="Times New Roman" panose="02020603050405020304" pitchFamily="18" charset="0"/>
            </a:endParaRPr>
          </a:p>
        </p:txBody>
      </p:sp>
      <p:sp>
        <p:nvSpPr>
          <p:cNvPr id="4" name="文本框 3"/>
          <p:cNvSpPr txBox="1"/>
          <p:nvPr/>
        </p:nvSpPr>
        <p:spPr>
          <a:xfrm>
            <a:off x="228600" y="5486400"/>
            <a:ext cx="8419465" cy="460375"/>
          </a:xfrm>
          <a:prstGeom prst="rect">
            <a:avLst/>
          </a:prstGeom>
          <a:noFill/>
        </p:spPr>
        <p:txBody>
          <a:bodyPr wrap="square" rtlCol="0">
            <a:spAutoFit/>
          </a:bodyPr>
          <a:p>
            <a:pPr algn="ctr"/>
            <a:r>
              <a:rPr lang="zh-CN" altLang="en-US" sz="2400" b="1"/>
              <a:t>单剂量乙醇中毒导致大脑中急性和慢性的神经元变化</a:t>
            </a:r>
            <a:endParaRPr lang="zh-CN" altLang="en-US" sz="2400" b="1"/>
          </a:p>
        </p:txBody>
      </p:sp>
      <p:pic>
        <p:nvPicPr>
          <p:cNvPr id="5" name="图片 4" descr="微信图片_20220907091339"/>
          <p:cNvPicPr>
            <a:picLocks noChangeAspect="1"/>
          </p:cNvPicPr>
          <p:nvPr/>
        </p:nvPicPr>
        <p:blipFill>
          <a:blip r:embed="rId2"/>
          <a:stretch>
            <a:fillRect/>
          </a:stretch>
        </p:blipFill>
        <p:spPr>
          <a:xfrm>
            <a:off x="304800" y="2438400"/>
            <a:ext cx="8476615" cy="2505710"/>
          </a:xfrm>
          <a:prstGeom prst="rect">
            <a:avLst/>
          </a:prstGeom>
        </p:spPr>
      </p:pic>
      <p:sp>
        <p:nvSpPr>
          <p:cNvPr id="7" name="文本框 6"/>
          <p:cNvSpPr txBox="1"/>
          <p:nvPr/>
        </p:nvSpPr>
        <p:spPr>
          <a:xfrm>
            <a:off x="228600" y="1604010"/>
            <a:ext cx="8669655" cy="368300"/>
          </a:xfrm>
          <a:prstGeom prst="rect">
            <a:avLst/>
          </a:prstGeom>
          <a:noFill/>
        </p:spPr>
        <p:txBody>
          <a:bodyPr wrap="square" rtlCol="0">
            <a:spAutoFit/>
          </a:bodyPr>
          <a:p>
            <a:r>
              <a:rPr lang="zh-CN" altLang="en-US" b="1">
                <a:latin typeface="Times New Roman" panose="02020603050405020304" pitchFamily="18" charset="0"/>
                <a:cs typeface="Times New Roman" panose="02020603050405020304" pitchFamily="18" charset="0"/>
              </a:rPr>
              <a:t>德国海德堡大学Sidney B. Cambridge和德国科隆大学Henrike Scholz团队合作</a:t>
            </a:r>
            <a:endParaRPr lang="zh-CN" altLang="en-US" b="1">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grpSp>
        <p:nvGrpSpPr>
          <p:cNvPr id="11" name="组合 10"/>
          <p:cNvGrpSpPr/>
          <p:nvPr/>
        </p:nvGrpSpPr>
        <p:grpSpPr>
          <a:xfrm>
            <a:off x="304800" y="260985"/>
            <a:ext cx="3651250" cy="609600"/>
            <a:chOff x="480" y="771"/>
            <a:chExt cx="5750" cy="960"/>
          </a:xfrm>
        </p:grpSpPr>
        <p:sp>
          <p:nvSpPr>
            <p:cNvPr id="4" name="流程图: 可选过程 3"/>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180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Aim</a:t>
              </a:r>
              <a:endParaRPr lang="en-US" altLang="zh-CN" sz="2800" b="1">
                <a:latin typeface="Times New Roman" panose="02020603050405020304" pitchFamily="18" charset="0"/>
                <a:cs typeface="Times New Roman" panose="02020603050405020304" pitchFamily="18" charset="0"/>
              </a:endParaRPr>
            </a:p>
          </p:txBody>
        </p:sp>
      </p:grpSp>
      <p:sp>
        <p:nvSpPr>
          <p:cNvPr id="3" name="文本框 2"/>
          <p:cNvSpPr txBox="1"/>
          <p:nvPr/>
        </p:nvSpPr>
        <p:spPr>
          <a:xfrm>
            <a:off x="838200" y="1295400"/>
            <a:ext cx="7710805" cy="1753235"/>
          </a:xfrm>
          <a:prstGeom prst="rect">
            <a:avLst/>
          </a:prstGeom>
          <a:noFill/>
        </p:spPr>
        <p:txBody>
          <a:bodyPr wrap="square" rtlCol="0">
            <a:spAutoFit/>
          </a:bodyPr>
          <a:p>
            <a:pPr algn="l">
              <a:lnSpc>
                <a:spcPct val="200000"/>
              </a:lnSpc>
              <a:buClrTx/>
              <a:buSzTx/>
              <a:buFontTx/>
            </a:pPr>
            <a:r>
              <a:rPr lang="en-US" altLang="zh-CN" sz="1800" b="1" dirty="0" smtClean="0">
                <a:latin typeface="Times New Roman" panose="02020603050405020304" pitchFamily="18" charset="0"/>
                <a:ea typeface="+mn-ea"/>
                <a:cs typeface="Times New Roman" panose="02020603050405020304" pitchFamily="18" charset="0"/>
                <a:sym typeface="+mn-ea"/>
              </a:rPr>
              <a:t>目前大多数研究已经检测了长期饮酒对海马体和大脑的影响，</a:t>
            </a:r>
            <a:endParaRPr lang="en-US" altLang="zh-CN" sz="1800" b="1" dirty="0" smtClean="0">
              <a:latin typeface="Times New Roman" panose="02020603050405020304" pitchFamily="18" charset="0"/>
              <a:ea typeface="+mn-ea"/>
              <a:cs typeface="Times New Roman" panose="02020603050405020304" pitchFamily="18" charset="0"/>
              <a:sym typeface="+mn-ea"/>
            </a:endParaRPr>
          </a:p>
          <a:p>
            <a:pPr algn="l">
              <a:lnSpc>
                <a:spcPct val="200000"/>
              </a:lnSpc>
              <a:buClrTx/>
              <a:buSzTx/>
              <a:buFontTx/>
            </a:pPr>
            <a:r>
              <a:rPr lang="en-US" altLang="zh-CN" sz="1800" b="1" dirty="0" smtClean="0">
                <a:solidFill>
                  <a:srgbClr val="FF0000"/>
                </a:solidFill>
                <a:latin typeface="Times New Roman" panose="02020603050405020304" pitchFamily="18" charset="0"/>
                <a:ea typeface="+mn-ea"/>
                <a:cs typeface="Times New Roman" panose="02020603050405020304" pitchFamily="18" charset="0"/>
                <a:sym typeface="+mn-ea"/>
              </a:rPr>
              <a:t>然而，对于第一次醉酒等风险因素对大脑的影响知之甚少。</a:t>
            </a:r>
            <a:endParaRPr lang="en-US" altLang="zh-CN" sz="1800" b="1" dirty="0" smtClean="0">
              <a:solidFill>
                <a:srgbClr val="FF0000"/>
              </a:solidFill>
              <a:latin typeface="Times New Roman" panose="02020603050405020304" pitchFamily="18" charset="0"/>
              <a:ea typeface="+mn-ea"/>
              <a:cs typeface="Times New Roman" panose="02020603050405020304" pitchFamily="18" charset="0"/>
              <a:sym typeface="+mn-ea"/>
            </a:endParaRPr>
          </a:p>
          <a:p>
            <a:pPr algn="l">
              <a:lnSpc>
                <a:spcPct val="200000"/>
              </a:lnSpc>
              <a:buClrTx/>
              <a:buSzTx/>
              <a:buFontTx/>
            </a:pPr>
            <a:endParaRPr lang="en-US" altLang="zh-CN" sz="1800" b="1" dirty="0" smtClean="0">
              <a:solidFill>
                <a:srgbClr val="FF0000"/>
              </a:solidFill>
              <a:latin typeface="Times New Roman" panose="02020603050405020304" pitchFamily="18" charset="0"/>
              <a:ea typeface="+mn-ea"/>
              <a:cs typeface="Times New Roman" panose="02020603050405020304" pitchFamily="18" charset="0"/>
            </a:endParaRPr>
          </a:p>
        </p:txBody>
      </p:sp>
      <p:sp>
        <p:nvSpPr>
          <p:cNvPr id="5" name="文本框 4"/>
          <p:cNvSpPr txBox="1"/>
          <p:nvPr/>
        </p:nvSpPr>
        <p:spPr>
          <a:xfrm>
            <a:off x="2931795" y="3473450"/>
            <a:ext cx="4824730" cy="3138170"/>
          </a:xfrm>
          <a:prstGeom prst="rect">
            <a:avLst/>
          </a:prstGeom>
          <a:noFill/>
        </p:spPr>
        <p:txBody>
          <a:bodyPr wrap="square" rtlCol="0">
            <a:spAutoFit/>
          </a:bodyPr>
          <a:p>
            <a:pPr algn="l">
              <a:lnSpc>
                <a:spcPct val="200000"/>
              </a:lnSpc>
              <a:buClrTx/>
              <a:buSzTx/>
              <a:buFontTx/>
            </a:pPr>
            <a:r>
              <a:rPr lang="en-US" altLang="zh-CN" b="1" dirty="0" smtClean="0">
                <a:solidFill>
                  <a:srgbClr val="FF0000"/>
                </a:solidFill>
                <a:latin typeface="Times New Roman" panose="02020603050405020304" pitchFamily="18" charset="0"/>
                <a:ea typeface="+mn-ea"/>
                <a:cs typeface="Times New Roman" panose="02020603050405020304" pitchFamily="18" charset="0"/>
                <a:sym typeface="+mn-ea"/>
              </a:rPr>
              <a:t>       </a:t>
            </a:r>
            <a:r>
              <a:rPr lang="en-US" altLang="zh-CN" b="1" dirty="0" smtClean="0">
                <a:solidFill>
                  <a:schemeClr val="tx1"/>
                </a:solidFill>
                <a:latin typeface="Times New Roman" panose="02020603050405020304" pitchFamily="18" charset="0"/>
                <a:ea typeface="+mn-ea"/>
                <a:cs typeface="Times New Roman" panose="02020603050405020304" pitchFamily="18" charset="0"/>
                <a:sym typeface="+mn-ea"/>
              </a:rPr>
              <a:t> 为了探究早期的首次饮酒到酗酒成瘾这一过程中大脑的变化，该研究让未接触过酒精的小鼠利用注射的方式使它们首次经历急性酒精中毒，以检测醉酒前后海马体中蛋白的变化。</a:t>
            </a:r>
            <a:endParaRPr lang="en-US" altLang="zh-CN" b="1" dirty="0" smtClean="0">
              <a:solidFill>
                <a:schemeClr val="tx1"/>
              </a:solidFill>
              <a:latin typeface="Times New Roman" panose="02020603050405020304" pitchFamily="18" charset="0"/>
              <a:ea typeface="+mn-ea"/>
              <a:cs typeface="Times New Roman" panose="02020603050405020304" pitchFamily="18" charset="0"/>
            </a:endParaRPr>
          </a:p>
          <a:p>
            <a:pPr algn="l">
              <a:lnSpc>
                <a:spcPct val="200000"/>
              </a:lnSpc>
              <a:buClrTx/>
              <a:buSzTx/>
              <a:buFontTx/>
            </a:pPr>
            <a:endParaRPr lang="en-US" altLang="zh-CN" b="1" dirty="0" smtClean="0">
              <a:solidFill>
                <a:schemeClr val="tx1"/>
              </a:solidFill>
              <a:latin typeface="Times New Roman" panose="02020603050405020304" pitchFamily="18" charset="0"/>
              <a:ea typeface="+mn-ea"/>
              <a:cs typeface="Times New Roman" panose="02020603050405020304" pitchFamily="18" charset="0"/>
            </a:endParaRPr>
          </a:p>
          <a:p>
            <a:endParaRPr lang="en-US" altLang="zh-CN" b="1" dirty="0" smtClean="0">
              <a:solidFill>
                <a:schemeClr val="tx1"/>
              </a:solidFill>
              <a:latin typeface="Times New Roman" panose="02020603050405020304" pitchFamily="18" charset="0"/>
              <a:ea typeface="+mn-ea"/>
              <a:cs typeface="Times New Roman" panose="02020603050405020304" pitchFamily="18" charset="0"/>
            </a:endParaRPr>
          </a:p>
        </p:txBody>
      </p:sp>
      <p:sp>
        <p:nvSpPr>
          <p:cNvPr id="6" name="文本框 5"/>
          <p:cNvSpPr txBox="1"/>
          <p:nvPr/>
        </p:nvSpPr>
        <p:spPr>
          <a:xfrm>
            <a:off x="762000" y="3048000"/>
            <a:ext cx="782955" cy="2646045"/>
          </a:xfrm>
          <a:prstGeom prst="rect">
            <a:avLst/>
          </a:prstGeom>
          <a:noFill/>
        </p:spPr>
        <p:txBody>
          <a:bodyPr wrap="square" rtlCol="0">
            <a:spAutoFit/>
          </a:bodyPr>
          <a:p>
            <a:r>
              <a:rPr lang="en-US" altLang="zh-CN" sz="16600" b="1">
                <a:solidFill>
                  <a:srgbClr val="FF0000"/>
                </a:solidFill>
                <a:latin typeface="新宋体" panose="02010609030101010101" charset="-122"/>
                <a:ea typeface="新宋体" panose="02010609030101010101" charset="-122"/>
                <a:cs typeface="Times New Roman" panose="02020603050405020304" pitchFamily="18" charset="0"/>
              </a:rPr>
              <a:t>?</a:t>
            </a:r>
            <a:endParaRPr lang="en-US" altLang="zh-CN" sz="16600" b="1">
              <a:solidFill>
                <a:srgbClr val="FF0000"/>
              </a:solidFill>
              <a:latin typeface="新宋体" panose="02010609030101010101" charset="-122"/>
              <a:ea typeface="新宋体" panose="02010609030101010101" charset="-122"/>
              <a:cs typeface="Times New Roman" panose="02020603050405020304" pitchFamily="18" charset="0"/>
            </a:endParaRPr>
          </a:p>
        </p:txBody>
      </p:sp>
      <p:sp>
        <p:nvSpPr>
          <p:cNvPr id="8" name="云形 7"/>
          <p:cNvSpPr/>
          <p:nvPr/>
        </p:nvSpPr>
        <p:spPr>
          <a:xfrm rot="420000">
            <a:off x="2250440" y="2957830"/>
            <a:ext cx="6241415" cy="3546475"/>
          </a:xfrm>
          <a:prstGeom prst="cloud">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grpSp>
        <p:nvGrpSpPr>
          <p:cNvPr id="11" name="组合 10"/>
          <p:cNvGrpSpPr/>
          <p:nvPr/>
        </p:nvGrpSpPr>
        <p:grpSpPr>
          <a:xfrm>
            <a:off x="304800" y="228600"/>
            <a:ext cx="3041650" cy="609600"/>
            <a:chOff x="480" y="771"/>
            <a:chExt cx="4790" cy="960"/>
          </a:xfrm>
        </p:grpSpPr>
        <p:sp>
          <p:nvSpPr>
            <p:cNvPr id="4" name="流程图: 可选过程 3"/>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
        <p:nvSpPr>
          <p:cNvPr id="3" name="文本框 2"/>
          <p:cNvSpPr txBox="1"/>
          <p:nvPr/>
        </p:nvSpPr>
        <p:spPr>
          <a:xfrm>
            <a:off x="304800" y="1447800"/>
            <a:ext cx="5477510" cy="398780"/>
          </a:xfrm>
          <a:prstGeom prst="rect">
            <a:avLst/>
          </a:prstGeom>
          <a:noFill/>
        </p:spPr>
        <p:txBody>
          <a:bodyPr wrap="square" rtlCol="0">
            <a:spAutoFit/>
          </a:bodyPr>
          <a:p>
            <a:r>
              <a:rPr lang="zh-CN" altLang="en-US" sz="2000" b="1"/>
              <a:t>通过在大脑的控制中心——</a:t>
            </a:r>
            <a:r>
              <a:rPr lang="zh-CN" altLang="en-US" sz="2000" b="1">
                <a:solidFill>
                  <a:srgbClr val="FF0000"/>
                </a:solidFill>
              </a:rPr>
              <a:t>海马体</a:t>
            </a:r>
            <a:endParaRPr lang="zh-CN" altLang="en-US" sz="2000" b="1">
              <a:solidFill>
                <a:srgbClr val="FF0000"/>
              </a:solidFill>
            </a:endParaRPr>
          </a:p>
        </p:txBody>
      </p:sp>
      <p:sp>
        <p:nvSpPr>
          <p:cNvPr id="6" name="文本框 5"/>
          <p:cNvSpPr txBox="1"/>
          <p:nvPr/>
        </p:nvSpPr>
        <p:spPr>
          <a:xfrm>
            <a:off x="381000" y="3886200"/>
            <a:ext cx="1330960" cy="398780"/>
          </a:xfrm>
          <a:prstGeom prst="rect">
            <a:avLst/>
          </a:prstGeom>
          <a:noFill/>
        </p:spPr>
        <p:txBody>
          <a:bodyPr wrap="square" rtlCol="0">
            <a:spAutoFit/>
          </a:bodyPr>
          <a:p>
            <a:r>
              <a:rPr lang="zh-CN" altLang="en-US" sz="2000" b="1"/>
              <a:t>实验技术</a:t>
            </a:r>
            <a:endParaRPr lang="zh-CN" altLang="en-US"/>
          </a:p>
        </p:txBody>
      </p:sp>
      <p:sp>
        <p:nvSpPr>
          <p:cNvPr id="7" name="左大括号 6"/>
          <p:cNvSpPr/>
          <p:nvPr/>
        </p:nvSpPr>
        <p:spPr>
          <a:xfrm>
            <a:off x="1711325" y="2895600"/>
            <a:ext cx="457200" cy="236220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8" name="文本框 7"/>
          <p:cNvSpPr txBox="1"/>
          <p:nvPr/>
        </p:nvSpPr>
        <p:spPr>
          <a:xfrm>
            <a:off x="2263140" y="2718435"/>
            <a:ext cx="1623060" cy="398780"/>
          </a:xfrm>
          <a:prstGeom prst="rect">
            <a:avLst/>
          </a:prstGeom>
          <a:noFill/>
        </p:spPr>
        <p:txBody>
          <a:bodyPr wrap="square" rtlCol="0">
            <a:spAutoFit/>
          </a:bodyPr>
          <a:p>
            <a:r>
              <a:rPr lang="zh-CN" altLang="en-US" sz="2000" b="1">
                <a:solidFill>
                  <a:srgbClr val="FF0000"/>
                </a:solidFill>
              </a:rPr>
              <a:t>同位素标记</a:t>
            </a:r>
            <a:endParaRPr lang="zh-CN" altLang="en-US" sz="2000" b="1">
              <a:solidFill>
                <a:srgbClr val="FF0000"/>
              </a:solidFill>
            </a:endParaRPr>
          </a:p>
        </p:txBody>
      </p:sp>
      <p:sp>
        <p:nvSpPr>
          <p:cNvPr id="9" name="文本框 8"/>
          <p:cNvSpPr txBox="1"/>
          <p:nvPr/>
        </p:nvSpPr>
        <p:spPr>
          <a:xfrm>
            <a:off x="2263140" y="5105400"/>
            <a:ext cx="1623060" cy="398780"/>
          </a:xfrm>
          <a:prstGeom prst="rect">
            <a:avLst/>
          </a:prstGeom>
          <a:noFill/>
        </p:spPr>
        <p:txBody>
          <a:bodyPr wrap="square" rtlCol="0">
            <a:spAutoFit/>
          </a:bodyPr>
          <a:p>
            <a:r>
              <a:rPr lang="zh-CN" altLang="en-US" sz="2000" b="1">
                <a:solidFill>
                  <a:srgbClr val="FF0000"/>
                </a:solidFill>
              </a:rPr>
              <a:t>质谱分析</a:t>
            </a:r>
            <a:endParaRPr lang="zh-CN" altLang="en-US" sz="2000" b="1">
              <a:solidFill>
                <a:srgbClr val="FF0000"/>
              </a:solidFill>
            </a:endParaRPr>
          </a:p>
        </p:txBody>
      </p:sp>
      <p:cxnSp>
        <p:nvCxnSpPr>
          <p:cNvPr id="12" name="直接箭头连接符 11"/>
          <p:cNvCxnSpPr/>
          <p:nvPr/>
        </p:nvCxnSpPr>
        <p:spPr>
          <a:xfrm flipV="1">
            <a:off x="3161665" y="4038600"/>
            <a:ext cx="1105535" cy="22225"/>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343400" y="3352800"/>
            <a:ext cx="2929255" cy="1337945"/>
          </a:xfrm>
          <a:prstGeom prst="rect">
            <a:avLst/>
          </a:prstGeom>
          <a:noFill/>
        </p:spPr>
        <p:txBody>
          <a:bodyPr wrap="square" rtlCol="0">
            <a:spAutoFit/>
          </a:bodyPr>
          <a:p>
            <a:pPr>
              <a:lnSpc>
                <a:spcPct val="150000"/>
              </a:lnSpc>
            </a:pPr>
            <a:r>
              <a:rPr lang="zh-CN" altLang="en-US" sz="1800"/>
              <a:t>研究发现，在受到酒精刺激后，有72种蛋白在突触中的含量发生了显著的变化。</a:t>
            </a:r>
            <a:endParaRPr lang="zh-CN" altLang="en-US" sz="18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grpSp>
        <p:nvGrpSpPr>
          <p:cNvPr id="11" name="组合 10"/>
          <p:cNvGrpSpPr/>
          <p:nvPr/>
        </p:nvGrpSpPr>
        <p:grpSpPr>
          <a:xfrm>
            <a:off x="304800" y="228600"/>
            <a:ext cx="3041650" cy="609600"/>
            <a:chOff x="480" y="771"/>
            <a:chExt cx="4790" cy="960"/>
          </a:xfrm>
        </p:grpSpPr>
        <p:sp>
          <p:nvSpPr>
            <p:cNvPr id="4" name="流程图: 可选过程 3"/>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
        <p:nvSpPr>
          <p:cNvPr id="19" name="文本框 18"/>
          <p:cNvSpPr txBox="1"/>
          <p:nvPr/>
        </p:nvSpPr>
        <p:spPr>
          <a:xfrm>
            <a:off x="457200" y="1322070"/>
            <a:ext cx="4572000" cy="368300"/>
          </a:xfrm>
          <a:prstGeom prst="rect">
            <a:avLst/>
          </a:prstGeom>
          <a:noFill/>
        </p:spPr>
        <p:txBody>
          <a:bodyPr wrap="square" rtlCol="0" anchor="t">
            <a:spAutoFit/>
          </a:bodyPr>
          <a:p>
            <a:r>
              <a:rPr lang="zh-CN" altLang="en-US" b="1">
                <a:solidFill>
                  <a:srgbClr val="FF0000"/>
                </a:solidFill>
              </a:rPr>
              <a:t>突触蛋白质组筛选</a:t>
            </a:r>
            <a:endParaRPr lang="zh-CN" altLang="en-US" b="1">
              <a:solidFill>
                <a:srgbClr val="FF0000"/>
              </a:solidFill>
            </a:endParaRPr>
          </a:p>
        </p:txBody>
      </p:sp>
      <p:grpSp>
        <p:nvGrpSpPr>
          <p:cNvPr id="24" name="组合 23"/>
          <p:cNvGrpSpPr/>
          <p:nvPr/>
        </p:nvGrpSpPr>
        <p:grpSpPr>
          <a:xfrm>
            <a:off x="609600" y="2057400"/>
            <a:ext cx="2438400" cy="1828800"/>
            <a:chOff x="840" y="4317"/>
            <a:chExt cx="3840" cy="2880"/>
          </a:xfrm>
        </p:grpSpPr>
        <p:sp>
          <p:nvSpPr>
            <p:cNvPr id="22" name="椭圆形标注 21"/>
            <p:cNvSpPr/>
            <p:nvPr/>
          </p:nvSpPr>
          <p:spPr>
            <a:xfrm rot="10800000" flipH="1">
              <a:off x="840" y="4317"/>
              <a:ext cx="3840" cy="2880"/>
            </a:xfrm>
            <a:prstGeom prst="wedgeEllipseCallou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文本框 22"/>
            <p:cNvSpPr txBox="1"/>
            <p:nvPr/>
          </p:nvSpPr>
          <p:spPr>
            <a:xfrm>
              <a:off x="1332" y="4800"/>
              <a:ext cx="3125" cy="1888"/>
            </a:xfrm>
            <a:prstGeom prst="rect">
              <a:avLst/>
            </a:prstGeom>
            <a:noFill/>
          </p:spPr>
          <p:txBody>
            <a:bodyPr wrap="square" rtlCol="0">
              <a:spAutoFit/>
            </a:bodyPr>
            <a:p>
              <a:pPr>
                <a:lnSpc>
                  <a:spcPct val="150000"/>
                </a:lnSpc>
              </a:pPr>
              <a:r>
                <a:rPr lang="zh-CN" altLang="en-US" sz="1600" b="1"/>
                <a:t>突触是神经元传递、可塑性和信息存储的主要场所。</a:t>
              </a:r>
              <a:endParaRPr lang="zh-CN" altLang="en-US" sz="1600" b="1"/>
            </a:p>
          </p:txBody>
        </p:sp>
      </p:grpSp>
      <p:grpSp>
        <p:nvGrpSpPr>
          <p:cNvPr id="30" name="组合 29"/>
          <p:cNvGrpSpPr/>
          <p:nvPr/>
        </p:nvGrpSpPr>
        <p:grpSpPr>
          <a:xfrm>
            <a:off x="1519555" y="1102995"/>
            <a:ext cx="7250430" cy="4673600"/>
            <a:chOff x="2496" y="2040"/>
            <a:chExt cx="11418" cy="7360"/>
          </a:xfrm>
        </p:grpSpPr>
        <p:grpSp>
          <p:nvGrpSpPr>
            <p:cNvPr id="20" name="组合 19"/>
            <p:cNvGrpSpPr/>
            <p:nvPr/>
          </p:nvGrpSpPr>
          <p:grpSpPr>
            <a:xfrm>
              <a:off x="2496" y="3828"/>
              <a:ext cx="11419" cy="5573"/>
              <a:chOff x="2136" y="2520"/>
              <a:chExt cx="11419" cy="5573"/>
            </a:xfrm>
          </p:grpSpPr>
          <p:grpSp>
            <p:nvGrpSpPr>
              <p:cNvPr id="7" name="组合 6"/>
              <p:cNvGrpSpPr/>
              <p:nvPr/>
            </p:nvGrpSpPr>
            <p:grpSpPr>
              <a:xfrm>
                <a:off x="4807" y="2520"/>
                <a:ext cx="4785" cy="2020"/>
                <a:chOff x="2280" y="2520"/>
                <a:chExt cx="4785" cy="2020"/>
              </a:xfrm>
            </p:grpSpPr>
            <p:sp>
              <p:nvSpPr>
                <p:cNvPr id="3" name="文本框 2"/>
                <p:cNvSpPr txBox="1"/>
                <p:nvPr/>
              </p:nvSpPr>
              <p:spPr>
                <a:xfrm>
                  <a:off x="2280" y="3960"/>
                  <a:ext cx="4785" cy="580"/>
                </a:xfrm>
                <a:prstGeom prst="rect">
                  <a:avLst/>
                </a:prstGeom>
                <a:noFill/>
              </p:spPr>
              <p:txBody>
                <a:bodyPr wrap="square" rtlCol="0">
                  <a:spAutoFit/>
                </a:bodyPr>
                <a:p>
                  <a:r>
                    <a:rPr lang="zh-CN" altLang="en-US" b="1"/>
                    <a:t>两类受酒精影响的关键蛋白</a:t>
                  </a:r>
                  <a:endParaRPr lang="zh-CN" altLang="en-US" b="1"/>
                </a:p>
              </p:txBody>
            </p:sp>
            <p:sp>
              <p:nvSpPr>
                <p:cNvPr id="5" name="文本框 4"/>
                <p:cNvSpPr txBox="1"/>
                <p:nvPr/>
              </p:nvSpPr>
              <p:spPr>
                <a:xfrm>
                  <a:off x="3759" y="2520"/>
                  <a:ext cx="1828" cy="580"/>
                </a:xfrm>
                <a:prstGeom prst="rect">
                  <a:avLst/>
                </a:prstGeom>
                <a:noFill/>
              </p:spPr>
              <p:txBody>
                <a:bodyPr wrap="square" rtlCol="0">
                  <a:spAutoFit/>
                </a:bodyPr>
                <a:p>
                  <a:r>
                    <a:rPr lang="en-US" altLang="zh-CN" b="1"/>
                    <a:t>72</a:t>
                  </a:r>
                  <a:r>
                    <a:rPr lang="zh-CN" altLang="en-US" b="1"/>
                    <a:t>种蛋白</a:t>
                  </a:r>
                  <a:endParaRPr lang="zh-CN" altLang="en-US" b="1"/>
                </a:p>
              </p:txBody>
            </p:sp>
            <p:cxnSp>
              <p:nvCxnSpPr>
                <p:cNvPr id="6" name="直接箭头连接符 5"/>
                <p:cNvCxnSpPr>
                  <a:endCxn id="3" idx="0"/>
                </p:cNvCxnSpPr>
                <p:nvPr/>
              </p:nvCxnSpPr>
              <p:spPr>
                <a:xfrm>
                  <a:off x="4673" y="3132"/>
                  <a:ext cx="0" cy="82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2" name="左大括号 11"/>
              <p:cNvSpPr/>
              <p:nvPr/>
            </p:nvSpPr>
            <p:spPr>
              <a:xfrm rot="5400000">
                <a:off x="6810" y="2550"/>
                <a:ext cx="780" cy="504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13" name="文本框 12"/>
              <p:cNvSpPr txBox="1"/>
              <p:nvPr/>
            </p:nvSpPr>
            <p:spPr>
              <a:xfrm>
                <a:off x="2136" y="5600"/>
                <a:ext cx="4382" cy="580"/>
              </a:xfrm>
              <a:prstGeom prst="rect">
                <a:avLst/>
              </a:prstGeom>
              <a:noFill/>
            </p:spPr>
            <p:txBody>
              <a:bodyPr wrap="square" rtlCol="0">
                <a:spAutoFit/>
              </a:bodyPr>
              <a:p>
                <a:r>
                  <a:rPr lang="zh-CN" altLang="en-US" sz="1800" b="1"/>
                  <a:t>细胞骨架和线粒体蛋白质</a:t>
                </a:r>
                <a:endParaRPr lang="zh-CN" altLang="en-US"/>
              </a:p>
            </p:txBody>
          </p:sp>
          <p:sp>
            <p:nvSpPr>
              <p:cNvPr id="14" name="文本框 13"/>
              <p:cNvSpPr txBox="1"/>
              <p:nvPr/>
            </p:nvSpPr>
            <p:spPr>
              <a:xfrm>
                <a:off x="6840" y="5600"/>
                <a:ext cx="6477" cy="580"/>
              </a:xfrm>
              <a:prstGeom prst="rect">
                <a:avLst/>
              </a:prstGeom>
              <a:noFill/>
            </p:spPr>
            <p:txBody>
              <a:bodyPr wrap="square" rtlCol="0">
                <a:spAutoFit/>
              </a:bodyPr>
              <a:p>
                <a:r>
                  <a:rPr lang="zh-CN" altLang="en-US" sz="1800" b="1"/>
                  <a:t>两个影响轴突起始段形成的结构蛋白</a:t>
                </a:r>
                <a:endParaRPr lang="zh-CN" altLang="en-US" sz="1800" b="1"/>
              </a:p>
            </p:txBody>
          </p:sp>
          <p:cxnSp>
            <p:nvCxnSpPr>
              <p:cNvPr id="15" name="直接箭头连接符 14"/>
              <p:cNvCxnSpPr/>
              <p:nvPr/>
            </p:nvCxnSpPr>
            <p:spPr>
              <a:xfrm flipH="1">
                <a:off x="8641" y="6180"/>
                <a:ext cx="1439" cy="78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200" y="7077"/>
                <a:ext cx="2723" cy="1016"/>
              </a:xfrm>
              <a:prstGeom prst="rect">
                <a:avLst/>
              </a:prstGeom>
              <a:noFill/>
            </p:spPr>
            <p:txBody>
              <a:bodyPr wrap="square" rtlCol="0">
                <a:spAutoFit/>
              </a:bodyPr>
              <a:p>
                <a:pPr algn="ctr"/>
                <a:r>
                  <a:rPr lang="zh-CN" altLang="en-US"/>
                  <a:t>MAP6</a:t>
                </a:r>
                <a:endParaRPr lang="zh-CN" altLang="en-US"/>
              </a:p>
              <a:p>
                <a:pPr algn="ctr"/>
                <a:r>
                  <a:rPr lang="zh-CN" altLang="en-US"/>
                  <a:t>微管关联蛋白6</a:t>
                </a:r>
                <a:endParaRPr lang="zh-CN" altLang="en-US"/>
              </a:p>
            </p:txBody>
          </p:sp>
          <p:cxnSp>
            <p:nvCxnSpPr>
              <p:cNvPr id="17" name="直接箭头连接符 16"/>
              <p:cNvCxnSpPr/>
              <p:nvPr/>
            </p:nvCxnSpPr>
            <p:spPr>
              <a:xfrm>
                <a:off x="10080" y="6180"/>
                <a:ext cx="1385" cy="957"/>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0440" y="7077"/>
                <a:ext cx="3115" cy="1016"/>
              </a:xfrm>
              <a:prstGeom prst="rect">
                <a:avLst/>
              </a:prstGeom>
              <a:noFill/>
            </p:spPr>
            <p:txBody>
              <a:bodyPr wrap="square" rtlCol="0">
                <a:spAutoFit/>
              </a:bodyPr>
              <a:p>
                <a:pPr algn="ctr"/>
                <a:r>
                  <a:rPr lang="zh-CN" altLang="en-US">
                    <a:sym typeface="+mn-ea"/>
                  </a:rPr>
                  <a:t>ankyrin-G</a:t>
                </a:r>
                <a:endParaRPr lang="zh-CN" altLang="en-US"/>
              </a:p>
              <a:p>
                <a:pPr algn="ctr"/>
                <a:r>
                  <a:rPr lang="zh-CN" altLang="en-US"/>
                  <a:t>锚定蛋白G抗体</a:t>
                </a:r>
                <a:endParaRPr lang="zh-CN" altLang="en-US"/>
              </a:p>
            </p:txBody>
          </p:sp>
        </p:grpSp>
        <p:sp>
          <p:nvSpPr>
            <p:cNvPr id="25" name="文本框 24"/>
            <p:cNvSpPr txBox="1"/>
            <p:nvPr/>
          </p:nvSpPr>
          <p:spPr>
            <a:xfrm>
              <a:off x="4680" y="2040"/>
              <a:ext cx="6932" cy="1016"/>
            </a:xfrm>
            <a:prstGeom prst="rect">
              <a:avLst/>
            </a:prstGeom>
            <a:noFill/>
          </p:spPr>
          <p:txBody>
            <a:bodyPr wrap="square" rtlCol="0">
              <a:spAutoFit/>
            </a:bodyPr>
            <a:p>
              <a:pPr algn="ctr"/>
              <a:r>
                <a:rPr b="1"/>
                <a:t>小鼠（产后日P30，作为青春期前期）的离体海马切片</a:t>
              </a:r>
              <a:endParaRPr b="1"/>
            </a:p>
          </p:txBody>
        </p:sp>
        <p:cxnSp>
          <p:nvCxnSpPr>
            <p:cNvPr id="27" name="直接箭头连接符 26"/>
            <p:cNvCxnSpPr/>
            <p:nvPr/>
          </p:nvCxnSpPr>
          <p:spPr>
            <a:xfrm flipH="1">
              <a:off x="7559" y="3120"/>
              <a:ext cx="1" cy="74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8" name="圆角矩形 27"/>
          <p:cNvSpPr/>
          <p:nvPr/>
        </p:nvSpPr>
        <p:spPr>
          <a:xfrm flipV="1">
            <a:off x="414655" y="5934075"/>
            <a:ext cx="8281035" cy="72009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nvSpPr>
        <p:spPr>
          <a:xfrm>
            <a:off x="533400" y="5879465"/>
            <a:ext cx="8085455" cy="829945"/>
          </a:xfrm>
          <a:prstGeom prst="rect">
            <a:avLst/>
          </a:prstGeom>
          <a:noFill/>
        </p:spPr>
        <p:txBody>
          <a:bodyPr wrap="square" rtlCol="0">
            <a:spAutoFit/>
          </a:bodyPr>
          <a:p>
            <a:pPr>
              <a:lnSpc>
                <a:spcPct val="150000"/>
              </a:lnSpc>
            </a:pPr>
            <a:r>
              <a:rPr lang="zh-CN" altLang="en-US" sz="1600" b="1"/>
              <a:t>它们在</a:t>
            </a:r>
            <a:r>
              <a:rPr lang="zh-CN" altLang="en-US" sz="1600" b="1">
                <a:solidFill>
                  <a:srgbClr val="FF0000"/>
                </a:solidFill>
              </a:rPr>
              <a:t>一次乙醇刺激下</a:t>
            </a:r>
            <a:r>
              <a:rPr lang="zh-CN" altLang="en-US" sz="1600" b="1"/>
              <a:t>显著改变了它们的突触丰度，表明首次接触酒精后神经元形态和线粒体运输的变化。</a:t>
            </a:r>
            <a:endParaRPr lang="zh-CN" altLang="en-US" sz="16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grpSp>
        <p:nvGrpSpPr>
          <p:cNvPr id="11" name="组合 10"/>
          <p:cNvGrpSpPr/>
          <p:nvPr/>
        </p:nvGrpSpPr>
        <p:grpSpPr>
          <a:xfrm>
            <a:off x="304800" y="228600"/>
            <a:ext cx="3041650" cy="609600"/>
            <a:chOff x="480" y="771"/>
            <a:chExt cx="4790" cy="960"/>
          </a:xfrm>
        </p:grpSpPr>
        <p:sp>
          <p:nvSpPr>
            <p:cNvPr id="4" name="流程图: 可选过程 3"/>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
        <p:nvSpPr>
          <p:cNvPr id="3" name="文本框 2"/>
          <p:cNvSpPr txBox="1"/>
          <p:nvPr/>
        </p:nvSpPr>
        <p:spPr>
          <a:xfrm>
            <a:off x="846455" y="1286510"/>
            <a:ext cx="1442085" cy="398780"/>
          </a:xfrm>
          <a:prstGeom prst="rect">
            <a:avLst/>
          </a:prstGeom>
          <a:noFill/>
        </p:spPr>
        <p:txBody>
          <a:bodyPr wrap="square" rtlCol="0">
            <a:spAutoFit/>
          </a:bodyPr>
          <a:p>
            <a:r>
              <a:rPr lang="zh-CN" altLang="en-US" sz="2000" b="1">
                <a:solidFill>
                  <a:schemeClr val="tx1"/>
                </a:solidFill>
              </a:rPr>
              <a:t>动物水平</a:t>
            </a:r>
            <a:endParaRPr lang="zh-CN" altLang="en-US" sz="2000" b="1">
              <a:solidFill>
                <a:schemeClr val="tx1"/>
              </a:solidFill>
            </a:endParaRPr>
          </a:p>
        </p:txBody>
      </p:sp>
      <p:sp>
        <p:nvSpPr>
          <p:cNvPr id="5" name="圆角矩形 4"/>
          <p:cNvSpPr/>
          <p:nvPr/>
        </p:nvSpPr>
        <p:spPr>
          <a:xfrm>
            <a:off x="685800" y="1143000"/>
            <a:ext cx="1676400" cy="6858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燕尾形箭头 5"/>
          <p:cNvSpPr/>
          <p:nvPr/>
        </p:nvSpPr>
        <p:spPr>
          <a:xfrm>
            <a:off x="2667000" y="1412875"/>
            <a:ext cx="990600" cy="146685"/>
          </a:xfrm>
          <a:prstGeom prst="notched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3962400" y="1024890"/>
            <a:ext cx="4658995" cy="922020"/>
          </a:xfrm>
          <a:prstGeom prst="rect">
            <a:avLst/>
          </a:prstGeom>
          <a:noFill/>
        </p:spPr>
        <p:txBody>
          <a:bodyPr wrap="square" rtlCol="0">
            <a:spAutoFit/>
          </a:bodyPr>
          <a:p>
            <a:pPr>
              <a:lnSpc>
                <a:spcPct val="150000"/>
              </a:lnSpc>
            </a:pPr>
            <a:r>
              <a:rPr lang="zh-CN" altLang="en-US" b="1"/>
              <a:t>选取了一批此前未接触过酒精的小鼠，通过注射的方式让它们首次经历急性酒精中毒</a:t>
            </a:r>
            <a:endParaRPr lang="zh-CN" altLang="en-US" b="1"/>
          </a:p>
        </p:txBody>
      </p:sp>
      <p:sp>
        <p:nvSpPr>
          <p:cNvPr id="8" name="圆角矩形 7"/>
          <p:cNvSpPr/>
          <p:nvPr/>
        </p:nvSpPr>
        <p:spPr>
          <a:xfrm>
            <a:off x="3886200" y="1025525"/>
            <a:ext cx="4808855" cy="92202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圆角矩形 11"/>
          <p:cNvSpPr/>
          <p:nvPr/>
        </p:nvSpPr>
        <p:spPr>
          <a:xfrm>
            <a:off x="3887470" y="3352800"/>
            <a:ext cx="4808855" cy="92202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4" name="组合 13"/>
          <p:cNvGrpSpPr/>
          <p:nvPr/>
        </p:nvGrpSpPr>
        <p:grpSpPr>
          <a:xfrm>
            <a:off x="4038600" y="2209165"/>
            <a:ext cx="4735830" cy="2065655"/>
            <a:chOff x="6360" y="3479"/>
            <a:chExt cx="7458" cy="3253"/>
          </a:xfrm>
        </p:grpSpPr>
        <p:sp>
          <p:nvSpPr>
            <p:cNvPr id="9" name="燕尾形箭头 8"/>
            <p:cNvSpPr/>
            <p:nvPr/>
          </p:nvSpPr>
          <p:spPr>
            <a:xfrm rot="5400000">
              <a:off x="8935" y="4144"/>
              <a:ext cx="1560" cy="231"/>
            </a:xfrm>
            <a:prstGeom prst="notched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nvSpPr>
          <p:spPr>
            <a:xfrm>
              <a:off x="6360" y="5280"/>
              <a:ext cx="7458" cy="1452"/>
            </a:xfrm>
            <a:prstGeom prst="rect">
              <a:avLst/>
            </a:prstGeom>
            <a:noFill/>
          </p:spPr>
          <p:txBody>
            <a:bodyPr wrap="square" rtlCol="0">
              <a:spAutoFit/>
            </a:bodyPr>
            <a:p>
              <a:pPr>
                <a:lnSpc>
                  <a:spcPct val="150000"/>
                </a:lnSpc>
              </a:pPr>
              <a:r>
                <a:rPr lang="zh-CN" altLang="en-US" sz="1800" b="1">
                  <a:latin typeface="Times New Roman" panose="02020603050405020304" pitchFamily="18" charset="0"/>
                  <a:cs typeface="Times New Roman" panose="02020603050405020304" pitchFamily="18" charset="0"/>
                  <a:sym typeface="+mn-ea"/>
                </a:rPr>
                <a:t>MAP6和</a:t>
              </a:r>
              <a:r>
                <a:rPr lang="en-US" altLang="zh-CN" sz="1800" b="1">
                  <a:latin typeface="Times New Roman" panose="02020603050405020304" pitchFamily="18" charset="0"/>
                  <a:cs typeface="Times New Roman" panose="02020603050405020304" pitchFamily="18" charset="0"/>
                  <a:sym typeface="+mn-ea"/>
                </a:rPr>
                <a:t>A</a:t>
              </a:r>
              <a:r>
                <a:rPr lang="zh-CN" altLang="en-US" sz="1800" b="1">
                  <a:latin typeface="Times New Roman" panose="02020603050405020304" pitchFamily="18" charset="0"/>
                  <a:cs typeface="Times New Roman" panose="02020603050405020304" pitchFamily="18" charset="0"/>
                  <a:sym typeface="+mn-ea"/>
                </a:rPr>
                <a:t>nkyrin-G</a:t>
              </a:r>
              <a:r>
                <a:rPr lang="zh-CN" altLang="en-US" sz="1800" b="1">
                  <a:latin typeface="Times New Roman" panose="02020603050405020304" pitchFamily="18" charset="0"/>
                  <a:cs typeface="Times New Roman" panose="02020603050405020304" pitchFamily="18" charset="0"/>
                </a:rPr>
                <a:t>两</a:t>
              </a:r>
              <a:r>
                <a:rPr lang="zh-CN" altLang="en-US" sz="1800" b="1"/>
                <a:t>种结构蛋白受到了酒精干扰</a:t>
              </a:r>
              <a:endParaRPr lang="zh-CN" altLang="en-US" sz="1800" b="1"/>
            </a:p>
          </p:txBody>
        </p:sp>
      </p:grpSp>
      <p:grpSp>
        <p:nvGrpSpPr>
          <p:cNvPr id="20" name="组合 19"/>
          <p:cNvGrpSpPr/>
          <p:nvPr/>
        </p:nvGrpSpPr>
        <p:grpSpPr>
          <a:xfrm>
            <a:off x="3774440" y="4419600"/>
            <a:ext cx="5151755" cy="1744980"/>
            <a:chOff x="5944" y="6960"/>
            <a:chExt cx="8113" cy="2748"/>
          </a:xfrm>
        </p:grpSpPr>
        <p:grpSp>
          <p:nvGrpSpPr>
            <p:cNvPr id="15" name="组合 14"/>
            <p:cNvGrpSpPr/>
            <p:nvPr/>
          </p:nvGrpSpPr>
          <p:grpSpPr>
            <a:xfrm>
              <a:off x="6001" y="6960"/>
              <a:ext cx="8057" cy="2598"/>
              <a:chOff x="6001" y="3480"/>
              <a:chExt cx="8057" cy="2598"/>
            </a:xfrm>
          </p:grpSpPr>
          <p:sp>
            <p:nvSpPr>
              <p:cNvPr id="16" name="燕尾形箭头 15"/>
              <p:cNvSpPr/>
              <p:nvPr/>
            </p:nvSpPr>
            <p:spPr>
              <a:xfrm rot="5400000">
                <a:off x="8935" y="4144"/>
                <a:ext cx="1560" cy="231"/>
              </a:xfrm>
              <a:prstGeom prst="notched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文本框 16"/>
              <p:cNvSpPr txBox="1"/>
              <p:nvPr/>
            </p:nvSpPr>
            <p:spPr>
              <a:xfrm>
                <a:off x="6001" y="5280"/>
                <a:ext cx="8057" cy="798"/>
              </a:xfrm>
              <a:prstGeom prst="rect">
                <a:avLst/>
              </a:prstGeom>
              <a:noFill/>
            </p:spPr>
            <p:txBody>
              <a:bodyPr wrap="square" rtlCol="0">
                <a:spAutoFit/>
              </a:bodyPr>
              <a:p>
                <a:pPr>
                  <a:lnSpc>
                    <a:spcPct val="150000"/>
                  </a:lnSpc>
                </a:pPr>
                <a:r>
                  <a:rPr lang="zh-CN" sz="1800" b="1">
                    <a:latin typeface="Times New Roman" panose="02020603050405020304" pitchFamily="18" charset="0"/>
                    <a:cs typeface="Times New Roman" panose="02020603050405020304" pitchFamily="18" charset="0"/>
                    <a:sym typeface="+mn-ea"/>
                  </a:rPr>
                  <a:t>一、提示：海马神经元中的轴突起始段明显缩短</a:t>
                </a:r>
                <a:endParaRPr lang="zh-CN" sz="1800" b="1"/>
              </a:p>
            </p:txBody>
          </p:sp>
        </p:grpSp>
        <p:sp>
          <p:nvSpPr>
            <p:cNvPr id="18" name="圆角矩形 17"/>
            <p:cNvSpPr/>
            <p:nvPr/>
          </p:nvSpPr>
          <p:spPr>
            <a:xfrm>
              <a:off x="5944" y="8760"/>
              <a:ext cx="7989" cy="94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19" name="图片 18" descr="OIP-C"/>
          <p:cNvPicPr>
            <a:picLocks noChangeAspect="1"/>
          </p:cNvPicPr>
          <p:nvPr/>
        </p:nvPicPr>
        <p:blipFill>
          <a:blip r:embed="rId2"/>
          <a:stretch>
            <a:fillRect/>
          </a:stretch>
        </p:blipFill>
        <p:spPr>
          <a:xfrm>
            <a:off x="152400" y="2895600"/>
            <a:ext cx="3460750" cy="245681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grpSp>
        <p:nvGrpSpPr>
          <p:cNvPr id="20" name="组合 19"/>
          <p:cNvGrpSpPr/>
          <p:nvPr/>
        </p:nvGrpSpPr>
        <p:grpSpPr>
          <a:xfrm>
            <a:off x="268605" y="1447800"/>
            <a:ext cx="4068445" cy="601980"/>
            <a:chOff x="5767" y="8040"/>
            <a:chExt cx="8114" cy="948"/>
          </a:xfrm>
        </p:grpSpPr>
        <p:sp>
          <p:nvSpPr>
            <p:cNvPr id="7" name="文本框 6"/>
            <p:cNvSpPr txBox="1"/>
            <p:nvPr/>
          </p:nvSpPr>
          <p:spPr>
            <a:xfrm>
              <a:off x="5824" y="8040"/>
              <a:ext cx="8057" cy="798"/>
            </a:xfrm>
            <a:prstGeom prst="rect">
              <a:avLst/>
            </a:prstGeom>
            <a:noFill/>
          </p:spPr>
          <p:txBody>
            <a:bodyPr wrap="square" rtlCol="0">
              <a:spAutoFit/>
            </a:bodyPr>
            <a:p>
              <a:pPr>
                <a:lnSpc>
                  <a:spcPct val="150000"/>
                </a:lnSpc>
              </a:pPr>
              <a:r>
                <a:rPr lang="zh-CN" sz="1800" b="1">
                  <a:latin typeface="Times New Roman" panose="02020603050405020304" pitchFamily="18" charset="0"/>
                  <a:cs typeface="Times New Roman" panose="02020603050405020304" pitchFamily="18" charset="0"/>
                  <a:sym typeface="+mn-ea"/>
                </a:rPr>
                <a:t>二、神经元中的线粒体移动性的改变</a:t>
              </a:r>
              <a:endParaRPr lang="en-US" altLang="zh-CN" sz="1800" b="1">
                <a:latin typeface="Times New Roman" panose="02020603050405020304" pitchFamily="18" charset="0"/>
                <a:cs typeface="Times New Roman" panose="02020603050405020304" pitchFamily="18" charset="0"/>
                <a:sym typeface="+mn-ea"/>
              </a:endParaRPr>
            </a:p>
          </p:txBody>
        </p:sp>
        <p:sp>
          <p:nvSpPr>
            <p:cNvPr id="18" name="圆角矩形 17"/>
            <p:cNvSpPr/>
            <p:nvPr/>
          </p:nvSpPr>
          <p:spPr>
            <a:xfrm>
              <a:off x="5767" y="8040"/>
              <a:ext cx="7989" cy="94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9" name="文本框 8"/>
          <p:cNvSpPr txBox="1"/>
          <p:nvPr/>
        </p:nvSpPr>
        <p:spPr>
          <a:xfrm>
            <a:off x="268605" y="2514600"/>
            <a:ext cx="8574405" cy="1198880"/>
          </a:xfrm>
          <a:prstGeom prst="rect">
            <a:avLst/>
          </a:prstGeom>
          <a:noFill/>
        </p:spPr>
        <p:txBody>
          <a:bodyPr wrap="square" rtlCol="0">
            <a:spAutoFit/>
          </a:bodyPr>
          <a:p>
            <a:pPr>
              <a:lnSpc>
                <a:spcPct val="200000"/>
              </a:lnSpc>
            </a:pPr>
            <a:r>
              <a:rPr lang="zh-CN" altLang="en-US" b="1">
                <a:solidFill>
                  <a:srgbClr val="FF0000"/>
                </a:solidFill>
              </a:rPr>
              <a:t>线粒体的作用</a:t>
            </a:r>
            <a:r>
              <a:rPr lang="zh-CN" altLang="en-US"/>
              <a:t>：</a:t>
            </a:r>
            <a:r>
              <a:rPr lang="zh-CN" altLang="en-US" b="1"/>
              <a:t>线粒体为包括神经元在内的细胞</a:t>
            </a:r>
            <a:r>
              <a:rPr lang="zh-CN" altLang="en-US" b="1" u="sng"/>
              <a:t>供应能量</a:t>
            </a:r>
            <a:r>
              <a:rPr lang="zh-CN" altLang="en-US" b="1"/>
              <a:t>。为了更高效地传输能量，</a:t>
            </a:r>
            <a:r>
              <a:rPr lang="zh-CN" altLang="en-US" b="1" u="sng"/>
              <a:t>线粒体需要移动。</a:t>
            </a:r>
            <a:endParaRPr lang="zh-CN" altLang="en-US" b="1" u="sng"/>
          </a:p>
        </p:txBody>
      </p:sp>
      <p:sp>
        <p:nvSpPr>
          <p:cNvPr id="12" name="圆角矩形 11"/>
          <p:cNvSpPr/>
          <p:nvPr/>
        </p:nvSpPr>
        <p:spPr>
          <a:xfrm>
            <a:off x="331470" y="4191000"/>
            <a:ext cx="7142480" cy="6019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文本框 18"/>
          <p:cNvSpPr txBox="1"/>
          <p:nvPr/>
        </p:nvSpPr>
        <p:spPr>
          <a:xfrm>
            <a:off x="496570" y="4304665"/>
            <a:ext cx="6812915" cy="368300"/>
          </a:xfrm>
          <a:prstGeom prst="rect">
            <a:avLst/>
          </a:prstGeom>
          <a:noFill/>
        </p:spPr>
        <p:txBody>
          <a:bodyPr wrap="square" rtlCol="0">
            <a:spAutoFit/>
          </a:bodyPr>
          <a:p>
            <a:r>
              <a:rPr lang="zh-CN" altLang="en-US" sz="1800" b="1"/>
              <a:t>在酒精摄入后，线粒体的运动受到了影响，变得移动性更强。</a:t>
            </a:r>
            <a:endParaRPr lang="zh-CN" altLang="en-US" sz="1800" b="1"/>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pic>
        <p:nvPicPr>
          <p:cNvPr id="4" name="文献20220907_101708">
            <a:hlinkClick r:id="" action="ppaction://media"/>
          </p:cNvPr>
          <p:cNvPicPr/>
          <p:nvPr>
            <a:videoFile r:link="rId3"/>
            <p:extLst>
              <p:ext uri="{DAA4B4D4-6D71-4841-9C94-3DE7FCFB9230}">
                <p14:media xmlns:p14="http://schemas.microsoft.com/office/powerpoint/2010/main" r:embed="rId4"/>
              </p:ext>
            </p:extLst>
            <p:custDataLst>
              <p:tags r:id="rId5"/>
            </p:custDataLst>
          </p:nvPr>
        </p:nvPicPr>
        <p:blipFill>
          <a:blip r:embed="rId6"/>
          <a:stretch>
            <a:fillRect/>
          </a:stretch>
        </p:blipFill>
        <p:spPr>
          <a:xfrm>
            <a:off x="1447800" y="1143000"/>
            <a:ext cx="6419850" cy="531495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996950"/>
            <a:chOff x="480" y="771"/>
            <a:chExt cx="4790" cy="157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1501"/>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sym typeface="+mn-ea"/>
                </a:rPr>
                <a:t>Conclution</a:t>
              </a:r>
              <a:endParaRPr lang="en-US" altLang="zh-CN" sz="2800" b="1">
                <a:latin typeface="Times New Roman" panose="02020603050405020304" pitchFamily="18" charset="0"/>
                <a:cs typeface="Times New Roman" panose="02020603050405020304" pitchFamily="18" charset="0"/>
              </a:endParaRPr>
            </a:p>
            <a:p>
              <a:r>
                <a:rPr lang="en-US" altLang="zh-CN" sz="2800" b="1">
                  <a:latin typeface="Times New Roman" panose="02020603050405020304" pitchFamily="18" charset="0"/>
                  <a:cs typeface="Times New Roman" panose="02020603050405020304" pitchFamily="18" charset="0"/>
                </a:rPr>
                <a:t> </a:t>
              </a:r>
              <a:endParaRPr lang="en-US" altLang="zh-CN" sz="2800" b="1">
                <a:latin typeface="Times New Roman" panose="02020603050405020304" pitchFamily="18" charset="0"/>
                <a:cs typeface="Times New Roman" panose="02020603050405020304" pitchFamily="18" charset="0"/>
              </a:endParaRPr>
            </a:p>
          </p:txBody>
        </p:sp>
      </p:grpSp>
      <p:sp>
        <p:nvSpPr>
          <p:cNvPr id="6" name="文本框 5"/>
          <p:cNvSpPr txBox="1"/>
          <p:nvPr/>
        </p:nvSpPr>
        <p:spPr>
          <a:xfrm>
            <a:off x="533400" y="1524000"/>
            <a:ext cx="8162925" cy="1198880"/>
          </a:xfrm>
          <a:prstGeom prst="rect">
            <a:avLst/>
          </a:prstGeom>
          <a:noFill/>
        </p:spPr>
        <p:txBody>
          <a:bodyPr wrap="square" rtlCol="0" anchor="t">
            <a:spAutoFit/>
          </a:bodyPr>
          <a:p>
            <a:pPr>
              <a:lnSpc>
                <a:spcPct val="200000"/>
              </a:lnSpc>
            </a:pPr>
            <a:r>
              <a:rPr lang="zh-CN" altLang="en-US" b="1"/>
              <a:t>一、研究观察到的神经元形态改变可能会影响与酒精相关的记忆形成；</a:t>
            </a:r>
            <a:endParaRPr lang="zh-CN" altLang="en-US" b="1"/>
          </a:p>
          <a:p>
            <a:pPr>
              <a:lnSpc>
                <a:spcPct val="200000"/>
              </a:lnSpc>
            </a:pPr>
            <a:r>
              <a:rPr lang="zh-CN" altLang="en-US" b="1"/>
              <a:t>二、神经元中线粒体的移动对于突触传递的重要性。</a:t>
            </a:r>
            <a:endParaRPr lang="zh-CN" altLang="en-US" b="1"/>
          </a:p>
        </p:txBody>
      </p:sp>
      <p:sp>
        <p:nvSpPr>
          <p:cNvPr id="7" name="文本框 6"/>
          <p:cNvSpPr txBox="1"/>
          <p:nvPr/>
        </p:nvSpPr>
        <p:spPr>
          <a:xfrm>
            <a:off x="729615" y="4343400"/>
            <a:ext cx="7667625" cy="2306955"/>
          </a:xfrm>
          <a:prstGeom prst="rect">
            <a:avLst/>
          </a:prstGeom>
          <a:noFill/>
        </p:spPr>
        <p:txBody>
          <a:bodyPr wrap="square" rtlCol="0">
            <a:spAutoFit/>
          </a:bodyPr>
          <a:p>
            <a:pPr>
              <a:lnSpc>
                <a:spcPct val="200000"/>
              </a:lnSpc>
            </a:pPr>
            <a:r>
              <a:rPr lang="zh-CN" altLang="en-US" b="1"/>
              <a:t>这项研究的意义，这篇论文的通讯作者Henrike Scholz教授表示，这个过程在不同物种间的保守性意味着，相似的情况同样可以发生在人类身上。在青少年时就经历第一次酒精中毒的人，此后出现酒精中毒以及酒精成瘾的风险都更高。</a:t>
            </a:r>
            <a:endParaRPr lang="zh-CN" altLang="en-US" b="1"/>
          </a:p>
        </p:txBody>
      </p:sp>
      <p:sp>
        <p:nvSpPr>
          <p:cNvPr id="18" name="圆角矩形 17"/>
          <p:cNvSpPr/>
          <p:nvPr/>
        </p:nvSpPr>
        <p:spPr>
          <a:xfrm>
            <a:off x="609600" y="4419600"/>
            <a:ext cx="7907655" cy="222059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706755" y="3200400"/>
            <a:ext cx="7713980" cy="922020"/>
          </a:xfrm>
          <a:prstGeom prst="rect">
            <a:avLst/>
          </a:prstGeom>
          <a:noFill/>
        </p:spPr>
        <p:txBody>
          <a:bodyPr wrap="square" rtlCol="0">
            <a:spAutoFit/>
          </a:bodyPr>
          <a:p>
            <a:pPr>
              <a:lnSpc>
                <a:spcPct val="150000"/>
              </a:lnSpc>
            </a:pPr>
            <a:r>
              <a:rPr lang="zh-CN" altLang="en-US" b="1">
                <a:solidFill>
                  <a:schemeClr val="tx1"/>
                </a:solidFill>
                <a:sym typeface="+mn-ea"/>
              </a:rPr>
              <a:t>这些影响，在对小鼠以及果蝇的行为学研究中得到证实：在初次酒精中毒后，这些实验动物余生中的</a:t>
            </a:r>
            <a:r>
              <a:rPr lang="zh-CN" altLang="en-US" b="1">
                <a:solidFill>
                  <a:srgbClr val="FF0000"/>
                </a:solidFill>
                <a:sym typeface="+mn-ea"/>
              </a:rPr>
              <a:t>酒精摄入量更高，酒瘾复发的几率也更高。</a:t>
            </a:r>
            <a:endParaRPr lang="zh-CN" altLang="en-US" b="1">
              <a:solidFill>
                <a:srgbClr val="FF0000"/>
              </a:solidFill>
              <a:sym typeface="+mn-ea"/>
            </a:endParaRPr>
          </a:p>
        </p:txBody>
      </p:sp>
      <p:cxnSp>
        <p:nvCxnSpPr>
          <p:cNvPr id="10" name="直接箭头连接符 9"/>
          <p:cNvCxnSpPr/>
          <p:nvPr/>
        </p:nvCxnSpPr>
        <p:spPr>
          <a:xfrm>
            <a:off x="4038600" y="2667000"/>
            <a:ext cx="0" cy="6858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custDataLst>
              <p:tags r:id="rId1"/>
            </p:custDataLst>
          </p:nvPr>
        </p:nvPicPr>
        <p:blipFill>
          <a:blip r:embed="rId2"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
        <p:nvSpPr>
          <p:cNvPr id="3" name="文本框 2"/>
          <p:cNvSpPr txBox="1"/>
          <p:nvPr/>
        </p:nvSpPr>
        <p:spPr>
          <a:xfrm>
            <a:off x="684530" y="4324985"/>
            <a:ext cx="7791450" cy="2168525"/>
          </a:xfrm>
          <a:prstGeom prst="rect">
            <a:avLst/>
          </a:prstGeom>
          <a:noFill/>
        </p:spPr>
        <p:txBody>
          <a:bodyPr wrap="square" rtlCol="0" anchor="t">
            <a:spAutoFit/>
          </a:bodyPr>
          <a:p>
            <a:pPr>
              <a:lnSpc>
                <a:spcPct val="150000"/>
              </a:lnSpc>
            </a:pPr>
            <a:r>
              <a:rPr lang="zh-CN" altLang="en-US" sz="1800" b="1">
                <a:latin typeface="Times New Roman" panose="02020603050405020304" pitchFamily="18" charset="0"/>
                <a:cs typeface="Times New Roman" panose="02020603050405020304" pitchFamily="18" charset="0"/>
                <a:sym typeface="+mn-ea"/>
              </a:rPr>
              <a:t>2. B 族维生素 — 如果能将 NAC 与硫胺素（或称维生素 B1）结合使用，效果还会更加显著。维生素 B6 还有助于缓解宿醉症状。由于酒精会消耗您体内的 B 族维生素，而 B 族维生素又是将酒精排出体外所不可或缺的必要条件，因此，提前或在饮酒后隔天服用 B 族维生素补充剂，也可能起到一定的帮助。</a:t>
            </a:r>
            <a:endParaRPr lang="zh-CN" altLang="en-US" sz="1800" b="1">
              <a:latin typeface="Times New Roman" panose="02020603050405020304" pitchFamily="18" charset="0"/>
              <a:cs typeface="Times New Roman" panose="02020603050405020304" pitchFamily="18" charset="0"/>
            </a:endParaRPr>
          </a:p>
        </p:txBody>
      </p:sp>
      <p:sp>
        <p:nvSpPr>
          <p:cNvPr id="6" name="文本框 5"/>
          <p:cNvSpPr txBox="1"/>
          <p:nvPr/>
        </p:nvSpPr>
        <p:spPr>
          <a:xfrm>
            <a:off x="304800" y="1143000"/>
            <a:ext cx="8171815" cy="368300"/>
          </a:xfrm>
          <a:prstGeom prst="rect">
            <a:avLst/>
          </a:prstGeom>
          <a:noFill/>
        </p:spPr>
        <p:txBody>
          <a:bodyPr wrap="square" rtlCol="0">
            <a:spAutoFit/>
          </a:bodyPr>
          <a:p>
            <a:r>
              <a:rPr lang="zh-CN" altLang="en-US" b="1"/>
              <a:t>如果计划喝几杯，这些方法可能有助于减少酒精对身体的伤害</a:t>
            </a:r>
            <a:endParaRPr lang="zh-CN" altLang="en-US" b="1"/>
          </a:p>
        </p:txBody>
      </p:sp>
      <p:sp>
        <p:nvSpPr>
          <p:cNvPr id="18" name="圆角矩形 17"/>
          <p:cNvSpPr/>
          <p:nvPr/>
        </p:nvSpPr>
        <p:spPr>
          <a:xfrm>
            <a:off x="381000" y="1905000"/>
            <a:ext cx="8222615" cy="196659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631825" y="2041525"/>
            <a:ext cx="7654925" cy="1753235"/>
          </a:xfrm>
          <a:prstGeom prst="rect">
            <a:avLst/>
          </a:prstGeom>
          <a:noFill/>
        </p:spPr>
        <p:txBody>
          <a:bodyPr wrap="square" rtlCol="0">
            <a:spAutoFit/>
          </a:bodyPr>
          <a:p>
            <a:pPr>
              <a:lnSpc>
                <a:spcPct val="150000"/>
              </a:lnSpc>
            </a:pPr>
            <a:r>
              <a:rPr lang="zh-CN" altLang="en-US" sz="1800" b="1">
                <a:latin typeface="Times New Roman" panose="02020603050405020304" pitchFamily="18" charset="0"/>
                <a:cs typeface="Times New Roman" panose="02020603050405020304" pitchFamily="18" charset="0"/>
                <a:sym typeface="+mn-ea"/>
              </a:rPr>
              <a:t>1. N-乙酰半胱氨酸 (NAC) — NAC 是氨基酸半胱氨酸的其中一种形式。众所周知，它有助于增加谷胱甘肽的生成，并降低乙醛的毒性，从而避免出现多种宿醉症状。可以尝试在饮酒前 30 分钟左右服用 NAC（至少 200 毫克），帮助减轻酒精的毒性影响。</a:t>
            </a:r>
            <a:endParaRPr lang="zh-CN" altLang="en-US" sz="1800" b="1">
              <a:latin typeface="Times New Roman" panose="02020603050405020304" pitchFamily="18" charset="0"/>
              <a:cs typeface="Times New Roman" panose="02020603050405020304" pitchFamily="18" charset="0"/>
              <a:sym typeface="+mn-ea"/>
            </a:endParaRPr>
          </a:p>
        </p:txBody>
      </p:sp>
      <p:sp>
        <p:nvSpPr>
          <p:cNvPr id="8" name="圆角矩形 7"/>
          <p:cNvSpPr/>
          <p:nvPr/>
        </p:nvSpPr>
        <p:spPr>
          <a:xfrm>
            <a:off x="381000" y="4217670"/>
            <a:ext cx="8222615" cy="238823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3" descr="图片1.jpg"/>
          <p:cNvPicPr>
            <a:picLocks noChangeAspect="1"/>
          </p:cNvPicPr>
          <p:nvPr/>
        </p:nvPicPr>
        <p:blipFill>
          <a:blip r:embed="rId1" cstate="print"/>
          <a:stretch>
            <a:fillRect/>
          </a:stretch>
        </p:blipFill>
        <p:spPr>
          <a:xfrm>
            <a:off x="0" y="-31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grpSp>
        <p:nvGrpSpPr>
          <p:cNvPr id="11" name="组合 10"/>
          <p:cNvGrpSpPr/>
          <p:nvPr/>
        </p:nvGrpSpPr>
        <p:grpSpPr>
          <a:xfrm>
            <a:off x="304800" y="260985"/>
            <a:ext cx="3041650" cy="609600"/>
            <a:chOff x="480" y="771"/>
            <a:chExt cx="4790" cy="960"/>
          </a:xfrm>
        </p:grpSpPr>
        <p:sp>
          <p:nvSpPr>
            <p:cNvPr id="2" name="流程图: 可选过程 1"/>
            <p:cNvSpPr/>
            <p:nvPr/>
          </p:nvSpPr>
          <p:spPr>
            <a:xfrm>
              <a:off x="480" y="771"/>
              <a:ext cx="3977" cy="96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840" y="840"/>
              <a:ext cx="4430" cy="822"/>
            </a:xfrm>
            <a:prstGeom prst="rect">
              <a:avLst/>
            </a:prstGeom>
            <a:noFill/>
          </p:spPr>
          <p:txBody>
            <a:bodyPr wrap="square" rtlCol="0">
              <a:spAutoFit/>
            </a:bodyPr>
            <a:p>
              <a:r>
                <a:rPr lang="en-US" altLang="zh-CN" sz="2800" b="1">
                  <a:latin typeface="Times New Roman" panose="02020603050405020304" pitchFamily="18" charset="0"/>
                  <a:cs typeface="Times New Roman" panose="02020603050405020304" pitchFamily="18" charset="0"/>
                </a:rPr>
                <a:t>Introduction </a:t>
              </a:r>
              <a:endParaRPr lang="en-US" altLang="zh-CN" sz="2800" b="1">
                <a:latin typeface="Times New Roman" panose="02020603050405020304" pitchFamily="18" charset="0"/>
                <a:cs typeface="Times New Roman" panose="02020603050405020304" pitchFamily="18" charset="0"/>
              </a:endParaRPr>
            </a:p>
          </p:txBody>
        </p:sp>
      </p:grpSp>
      <p:sp>
        <p:nvSpPr>
          <p:cNvPr id="18" name="圆角矩形 17"/>
          <p:cNvSpPr/>
          <p:nvPr/>
        </p:nvSpPr>
        <p:spPr>
          <a:xfrm>
            <a:off x="381000" y="1097915"/>
            <a:ext cx="8222615" cy="140398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508000" y="1098550"/>
            <a:ext cx="7969250" cy="1614805"/>
          </a:xfrm>
          <a:prstGeom prst="rect">
            <a:avLst/>
          </a:prstGeom>
          <a:noFill/>
        </p:spPr>
        <p:txBody>
          <a:bodyPr wrap="square" rtlCol="0">
            <a:spAutoFit/>
          </a:bodyPr>
          <a:p>
            <a:pPr>
              <a:lnSpc>
                <a:spcPct val="150000"/>
              </a:lnSpc>
            </a:pPr>
            <a:r>
              <a:rPr lang="zh-CN" altLang="en-US" sz="1800" b="1">
                <a:latin typeface="Times New Roman" panose="02020603050405020304" pitchFamily="18" charset="0"/>
                <a:cs typeface="Times New Roman" panose="02020603050405020304" pitchFamily="18" charset="0"/>
                <a:sym typeface="+mn-ea"/>
              </a:rPr>
              <a:t>3. 奶蓟草 — 奶蓟草含有水飞蓟素和水飞蓟宾，这两种抗氧化剂都有助于帮助让肝脏远离毒素，包括酒精的影响。研究发现，水飞蓟素不仅可增加谷胱甘肽，还有助于促进肝脏细胞再生。</a:t>
            </a:r>
            <a:endParaRPr lang="zh-CN" altLang="en-US" sz="1800" b="1">
              <a:latin typeface="Times New Roman" panose="02020603050405020304" pitchFamily="18" charset="0"/>
              <a:cs typeface="Times New Roman" panose="02020603050405020304" pitchFamily="18" charset="0"/>
            </a:endParaRPr>
          </a:p>
          <a:p>
            <a:endParaRPr lang="zh-CN" altLang="en-US" sz="1800" b="1">
              <a:latin typeface="Times New Roman" panose="02020603050405020304" pitchFamily="18" charset="0"/>
              <a:cs typeface="Times New Roman" panose="02020603050405020304" pitchFamily="18" charset="0"/>
            </a:endParaRPr>
          </a:p>
        </p:txBody>
      </p:sp>
      <p:grpSp>
        <p:nvGrpSpPr>
          <p:cNvPr id="10" name="组合 9"/>
          <p:cNvGrpSpPr/>
          <p:nvPr/>
        </p:nvGrpSpPr>
        <p:grpSpPr>
          <a:xfrm>
            <a:off x="381635" y="2698115"/>
            <a:ext cx="8222615" cy="2723099"/>
            <a:chOff x="601" y="5783"/>
            <a:chExt cx="12949" cy="5115"/>
          </a:xfrm>
        </p:grpSpPr>
        <p:sp>
          <p:nvSpPr>
            <p:cNvPr id="8" name="圆角矩形 7"/>
            <p:cNvSpPr/>
            <p:nvPr/>
          </p:nvSpPr>
          <p:spPr>
            <a:xfrm>
              <a:off x="601" y="5783"/>
              <a:ext cx="12949" cy="420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720" y="5783"/>
              <a:ext cx="12789" cy="5115"/>
            </a:xfrm>
            <a:prstGeom prst="rect">
              <a:avLst/>
            </a:prstGeom>
            <a:noFill/>
          </p:spPr>
          <p:txBody>
            <a:bodyPr wrap="square" rtlCol="0">
              <a:spAutoFit/>
            </a:bodyPr>
            <a:p>
              <a:pPr>
                <a:lnSpc>
                  <a:spcPct val="150000"/>
                </a:lnSpc>
              </a:pPr>
              <a:r>
                <a:rPr lang="zh-CN" altLang="en-US" sz="1800" b="1">
                  <a:latin typeface="Times New Roman" panose="02020603050405020304" pitchFamily="18" charset="0"/>
                  <a:cs typeface="Times New Roman" panose="02020603050405020304" pitchFamily="18" charset="0"/>
                  <a:sym typeface="+mn-ea"/>
                </a:rPr>
                <a:t>4. 维生素 C — 酒精可能消耗您体内的维生素 C，而维生素 C 是降低酒精在肝脏内诱发的氧化应激的重要成分。有趣的是，一项动物研究显示，在接触酒精之后，维生素 C 起到的肝脏保护作用甚至要优于奶蓟草。</a:t>
              </a:r>
              <a:endParaRPr lang="zh-CN" altLang="en-US" sz="1800" b="1">
                <a:latin typeface="Times New Roman" panose="02020603050405020304" pitchFamily="18" charset="0"/>
                <a:cs typeface="Times New Roman" panose="02020603050405020304" pitchFamily="18" charset="0"/>
                <a:sym typeface="+mn-ea"/>
              </a:endParaRPr>
            </a:p>
            <a:p>
              <a:pPr>
                <a:lnSpc>
                  <a:spcPct val="150000"/>
                </a:lnSpc>
              </a:pPr>
              <a:r>
                <a:rPr lang="zh-CN" altLang="en-US" sz="1800" b="1">
                  <a:latin typeface="Times New Roman" panose="02020603050405020304" pitchFamily="18" charset="0"/>
                  <a:cs typeface="Times New Roman" panose="02020603050405020304" pitchFamily="18" charset="0"/>
                  <a:sym typeface="+mn-ea"/>
                </a:rPr>
                <a:t>在大量饮用酒精饮料之前，您还可以采取的一种保护方法是确保补充足够的维生素C，无论通过补充剂还是食物。维生素 C 实际上是一种非常强大的解毒剂。</a:t>
              </a:r>
              <a:endParaRPr lang="zh-CN" altLang="en-US" sz="1800" b="1">
                <a:latin typeface="Times New Roman" panose="02020603050405020304" pitchFamily="18" charset="0"/>
                <a:cs typeface="Times New Roman" panose="02020603050405020304" pitchFamily="18" charset="0"/>
              </a:endParaRPr>
            </a:p>
            <a:p>
              <a:endParaRPr lang="zh-CN" altLang="en-US" sz="1800" b="1">
                <a:latin typeface="Times New Roman" panose="02020603050405020304" pitchFamily="18" charset="0"/>
                <a:cs typeface="Times New Roman" panose="02020603050405020304" pitchFamily="18" charset="0"/>
              </a:endParaRPr>
            </a:p>
            <a:p>
              <a:endParaRPr lang="zh-CN" altLang="en-US" sz="1800" b="1">
                <a:latin typeface="Times New Roman" panose="02020603050405020304" pitchFamily="18" charset="0"/>
                <a:cs typeface="Times New Roman" panose="02020603050405020304" pitchFamily="18" charset="0"/>
              </a:endParaRPr>
            </a:p>
          </p:txBody>
        </p:sp>
      </p:grpSp>
      <p:sp>
        <p:nvSpPr>
          <p:cNvPr id="15" name="圆角矩形 14"/>
          <p:cNvSpPr/>
          <p:nvPr/>
        </p:nvSpPr>
        <p:spPr>
          <a:xfrm>
            <a:off x="381635" y="5135245"/>
            <a:ext cx="8222615" cy="16573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nvSpPr>
        <p:spPr>
          <a:xfrm>
            <a:off x="513715" y="5105400"/>
            <a:ext cx="7956550" cy="2999740"/>
          </a:xfrm>
          <a:prstGeom prst="rect">
            <a:avLst/>
          </a:prstGeom>
          <a:noFill/>
        </p:spPr>
        <p:txBody>
          <a:bodyPr wrap="square" rtlCol="0">
            <a:spAutoFit/>
          </a:bodyPr>
          <a:p>
            <a:pPr>
              <a:lnSpc>
                <a:spcPct val="150000"/>
              </a:lnSpc>
            </a:pPr>
            <a:r>
              <a:rPr lang="zh-CN" altLang="en-US" sz="1800" b="1">
                <a:latin typeface="Times New Roman" panose="02020603050405020304" pitchFamily="18" charset="0"/>
                <a:cs typeface="Times New Roman" panose="02020603050405020304" pitchFamily="18" charset="0"/>
                <a:sym typeface="+mn-ea"/>
              </a:rPr>
              <a:t>5. 镁 — 镁是会被酒精消耗的一种营养成分，并且也是很多人都处于缺乏状态的一种营养成分。另外，镁还具有抗炎功效，有助于降低宿醉的一部分症状。如果您没有食用大量富含镁的食物，可以在晚上饮酒之前，先服用一定的镁补充剂，这样更有益于您的健康。</a:t>
            </a:r>
            <a:endParaRPr lang="zh-CN" altLang="en-US" sz="1800" b="1">
              <a:latin typeface="Times New Roman" panose="02020603050405020304" pitchFamily="18" charset="0"/>
              <a:cs typeface="Times New Roman" panose="02020603050405020304" pitchFamily="18" charset="0"/>
              <a:sym typeface="+mn-ea"/>
            </a:endParaRPr>
          </a:p>
          <a:p>
            <a:pPr>
              <a:lnSpc>
                <a:spcPct val="150000"/>
              </a:lnSpc>
            </a:pPr>
            <a:endParaRPr lang="zh-CN" altLang="en-US" sz="1800" b="1">
              <a:latin typeface="Times New Roman" panose="02020603050405020304" pitchFamily="18" charset="0"/>
              <a:cs typeface="Times New Roman" panose="02020603050405020304" pitchFamily="18" charset="0"/>
              <a:sym typeface="+mn-ea"/>
            </a:endParaRPr>
          </a:p>
          <a:p>
            <a:pPr>
              <a:lnSpc>
                <a:spcPct val="150000"/>
              </a:lnSpc>
            </a:pPr>
            <a:endParaRPr lang="zh-CN" altLang="en-US" sz="1800" b="1">
              <a:latin typeface="Times New Roman" panose="02020603050405020304" pitchFamily="18" charset="0"/>
              <a:cs typeface="Times New Roman" panose="02020603050405020304" pitchFamily="18" charset="0"/>
              <a:sym typeface="+mn-ea"/>
            </a:endParaRPr>
          </a:p>
          <a:p>
            <a:pPr>
              <a:lnSpc>
                <a:spcPct val="150000"/>
              </a:lnSpc>
            </a:pPr>
            <a:endParaRPr lang="zh-CN" altLang="en-US" sz="1800" b="1">
              <a:latin typeface="Times New Roman" panose="02020603050405020304" pitchFamily="18" charset="0"/>
              <a:cs typeface="Times New Roman" panose="02020603050405020304" pitchFamily="18" charset="0"/>
              <a:sym typeface="+mn-e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2.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3.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BTNRECT" val="4779*3909*552*552"/>
</p:tagLst>
</file>

<file path=ppt/tags/tag4.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5.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6.xml><?xml version="1.0" encoding="utf-8"?>
<p:tagLst xmlns:p="http://schemas.openxmlformats.org/presentationml/2006/main">
  <p:tag name="COMMONDATA" val="eyJoZGlkIjoiY2ZmMDA4YjM4Y2Y1ODA0YzBjZWU5MDJlM2ExZGRiOTk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2307</Words>
  <Application>WPS 演示</Application>
  <PresentationFormat>全屏显示(4:3)</PresentationFormat>
  <Paragraphs>154</Paragraphs>
  <Slides>15</Slides>
  <Notes>25</Notes>
  <HiddenSlides>0</HiddenSlides>
  <MMClips>6</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15</vt:i4>
      </vt:variant>
    </vt:vector>
  </HeadingPairs>
  <TitlesOfParts>
    <vt:vector size="25" baseType="lpstr">
      <vt:lpstr>Arial</vt:lpstr>
      <vt:lpstr>宋体</vt:lpstr>
      <vt:lpstr>Wingdings</vt:lpstr>
      <vt:lpstr>Calibri</vt:lpstr>
      <vt:lpstr>Segoe UI</vt:lpstr>
      <vt:lpstr>Times New Roman</vt:lpstr>
      <vt:lpstr>新宋体</vt:lpstr>
      <vt:lpstr>Wingdings</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杨贺旻mmmmm</cp:lastModifiedBy>
  <cp:revision>354</cp:revision>
  <dcterms:created xsi:type="dcterms:W3CDTF">2021-08-30T00:29:00Z</dcterms:created>
  <dcterms:modified xsi:type="dcterms:W3CDTF">2022-09-09T01:46:23Z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996CEFDA4D6942F38EDC6C3A0AF52408</vt:lpwstr>
  </property>
  <property fmtid="{D5CDD505-2E9C-101B-9397-08002B2CF9AE}" pid="4" name="KSOProductBuildVer">
    <vt:lpwstr>2052-11.1.0.12313</vt:lpwstr>
  </property>
</Properties>
</file>