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79" r:id="rId3"/>
    <p:sldId id="1473" r:id="rId5"/>
    <p:sldId id="1542" r:id="rId6"/>
    <p:sldId id="1543" r:id="rId7"/>
    <p:sldId id="1539" r:id="rId8"/>
    <p:sldId id="1541" r:id="rId9"/>
    <p:sldId id="1474" r:id="rId10"/>
    <p:sldId id="1540" r:id="rId11"/>
    <p:sldId id="1546" r:id="rId12"/>
    <p:sldId id="1547" r:id="rId13"/>
    <p:sldId id="1548" r:id="rId14"/>
    <p:sldId id="1544" r:id="rId15"/>
    <p:sldId id="1545" r:id="rId16"/>
    <p:sldId id="1549" r:id="rId17"/>
    <p:sldId id="1550" r:id="rId18"/>
    <p:sldId id="1185" r:id="rId19"/>
  </p:sldIdLst>
  <p:sldSz cx="9144000" cy="6858000" type="screen4x3"/>
  <p:notesSz cx="6858000" cy="9144000"/>
  <p:custDataLst>
    <p:tags r:id="rId24"/>
  </p:custDataLst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96" userDrawn="1">
          <p15:clr>
            <a:srgbClr val="A4A3A4"/>
          </p15:clr>
        </p15:guide>
        <p15:guide id="2" pos="57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EDF4"/>
    <a:srgbClr val="0000FF"/>
    <a:srgbClr val="CCEC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198" autoAdjust="0"/>
  </p:normalViewPr>
  <p:slideViewPr>
    <p:cSldViewPr showGuides="1">
      <p:cViewPr varScale="1">
        <p:scale>
          <a:sx n="64" d="100"/>
          <a:sy n="64" d="100"/>
        </p:scale>
        <p:origin x="-2076" y="-96"/>
      </p:cViewPr>
      <p:guideLst>
        <p:guide orient="horz" pos="4396"/>
        <p:guide pos="57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4" Type="http://schemas.openxmlformats.org/officeDocument/2006/relationships/tags" Target="tags/tag46.xml"/><Relationship Id="rId23" Type="http://schemas.openxmlformats.org/officeDocument/2006/relationships/commentAuthors" Target="commentAuthors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 smtClean="0">
                <a:ea typeface="+mn-ea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 smtClean="0">
                <a:ea typeface="+mn-ea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3342C4F-6F7C-4793-AEB9-AF1067D58B7E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 smtClean="0">
                <a:ea typeface="+mn-ea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/>
          <a:p>
            <a:pPr lvl="0" algn="r">
              <a:buNone/>
            </a:pPr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</a:ln>
        </p:spPr>
      </p:sp>
      <p:sp>
        <p:nvSpPr>
          <p:cNvPr id="2" name="文本占位符 1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</a:ln>
        </p:spPr>
      </p:sp>
      <p:sp>
        <p:nvSpPr>
          <p:cNvPr id="2" name="文本占位符 1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</a:ln>
        </p:spPr>
      </p:sp>
      <p:sp>
        <p:nvSpPr>
          <p:cNvPr id="2" name="文本占位符 1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</a:ln>
        </p:spPr>
      </p:sp>
      <p:sp>
        <p:nvSpPr>
          <p:cNvPr id="2" name="文本占位符 1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</a:ln>
        </p:spPr>
      </p:sp>
      <p:sp>
        <p:nvSpPr>
          <p:cNvPr id="2" name="文本占位符 1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</a:ln>
        </p:spPr>
      </p:sp>
      <p:sp>
        <p:nvSpPr>
          <p:cNvPr id="2" name="文本占位符 1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</a:ln>
        </p:spPr>
      </p:sp>
      <p:sp>
        <p:nvSpPr>
          <p:cNvPr id="2" name="文本占位符 1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</a:ln>
        </p:spPr>
      </p:sp>
      <p:sp>
        <p:nvSpPr>
          <p:cNvPr id="2" name="文本占位符 1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</a:ln>
        </p:spPr>
      </p:sp>
      <p:sp>
        <p:nvSpPr>
          <p:cNvPr id="2" name="文本占位符 1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</a:ln>
        </p:spPr>
      </p:sp>
      <p:sp>
        <p:nvSpPr>
          <p:cNvPr id="2" name="文本占位符 1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</a:ln>
        </p:spPr>
      </p:sp>
      <p:sp>
        <p:nvSpPr>
          <p:cNvPr id="2" name="文本占位符 1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</a:ln>
        </p:spPr>
      </p:sp>
      <p:sp>
        <p:nvSpPr>
          <p:cNvPr id="2" name="文本占位符 1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</a:ln>
        </p:spPr>
      </p:sp>
      <p:sp>
        <p:nvSpPr>
          <p:cNvPr id="2" name="文本占位符 1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</a:ln>
        </p:spPr>
      </p:sp>
      <p:sp>
        <p:nvSpPr>
          <p:cNvPr id="2" name="文本占位符 1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0" hangingPunct="0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0" hangingPunct="0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0" hangingPunct="0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0" hangingPunct="0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0" hangingPunct="0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0" hangingPunct="0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0" hangingPunct="0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0" hangingPunct="0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0" hangingPunct="0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0" hangingPunct="0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0" hangingPunct="0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>
            <a:lumMod val="20000"/>
            <a:lumOff val="80000"/>
            <a:alpha val="1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 smtClean="0">
                <a:solidFill>
                  <a:schemeClr val="tx1">
                    <a:tint val="75000"/>
                  </a:schemeClr>
                </a:solidFill>
                <a:ea typeface="+mn-ea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 smtClean="0">
                <a:solidFill>
                  <a:schemeClr val="tx1">
                    <a:tint val="75000"/>
                  </a:schemeClr>
                </a:solidFill>
                <a:ea typeface="+mn-ea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 eaLnBrk="0" hangingPunct="0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1.png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0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29.xml"/><Relationship Id="rId3" Type="http://schemas.openxmlformats.org/officeDocument/2006/relationships/tags" Target="../tags/tag28.xml"/><Relationship Id="rId2" Type="http://schemas.openxmlformats.org/officeDocument/2006/relationships/image" Target="../media/image1.png"/><Relationship Id="rId1" Type="http://schemas.openxmlformats.org/officeDocument/2006/relationships/tags" Target="../tags/tag27.xml"/></Relationships>
</file>

<file path=ppt/slides/_rels/slide11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1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image" Target="../media/image1.png"/><Relationship Id="rId1" Type="http://schemas.openxmlformats.org/officeDocument/2006/relationships/tags" Target="../tags/tag30.xml"/></Relationships>
</file>

<file path=ppt/slides/_rels/slide12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2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35.xml"/><Relationship Id="rId3" Type="http://schemas.openxmlformats.org/officeDocument/2006/relationships/tags" Target="../tags/tag34.xml"/><Relationship Id="rId2" Type="http://schemas.openxmlformats.org/officeDocument/2006/relationships/image" Target="../media/image1.png"/><Relationship Id="rId1" Type="http://schemas.openxmlformats.org/officeDocument/2006/relationships/tags" Target="../tags/tag33.xml"/></Relationships>
</file>

<file path=ppt/slides/_rels/slide13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3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38.xml"/><Relationship Id="rId3" Type="http://schemas.openxmlformats.org/officeDocument/2006/relationships/tags" Target="../tags/tag37.xml"/><Relationship Id="rId2" Type="http://schemas.openxmlformats.org/officeDocument/2006/relationships/image" Target="../media/image1.png"/><Relationship Id="rId1" Type="http://schemas.openxmlformats.org/officeDocument/2006/relationships/tags" Target="../tags/tag36.xml"/></Relationships>
</file>

<file path=ppt/slides/_rels/slide14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4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41.xml"/><Relationship Id="rId3" Type="http://schemas.openxmlformats.org/officeDocument/2006/relationships/tags" Target="../tags/tag40.xml"/><Relationship Id="rId2" Type="http://schemas.openxmlformats.org/officeDocument/2006/relationships/image" Target="../media/image1.png"/><Relationship Id="rId1" Type="http://schemas.openxmlformats.org/officeDocument/2006/relationships/tags" Target="../tags/tag39.xml"/></Relationships>
</file>

<file path=ppt/slides/_rels/slide15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5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44.xml"/><Relationship Id="rId3" Type="http://schemas.openxmlformats.org/officeDocument/2006/relationships/tags" Target="../tags/tag43.xml"/><Relationship Id="rId2" Type="http://schemas.openxmlformats.org/officeDocument/2006/relationships/image" Target="../media/image1.png"/><Relationship Id="rId1" Type="http://schemas.openxmlformats.org/officeDocument/2006/relationships/tags" Target="../tags/tag42.xml"/></Relationships>
</file>

<file path=ppt/slides/_rels/slide1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6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1" Type="http://schemas.openxmlformats.org/officeDocument/2006/relationships/tags" Target="../tags/tag45.xml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5.xml"/><Relationship Id="rId3" Type="http://schemas.openxmlformats.org/officeDocument/2006/relationships/tags" Target="../tags/tag4.xml"/><Relationship Id="rId2" Type="http://schemas.openxmlformats.org/officeDocument/2006/relationships/image" Target="../media/image1.png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3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image" Target="../media/image1.png"/><Relationship Id="rId1" Type="http://schemas.openxmlformats.org/officeDocument/2006/relationships/tags" Target="../tags/tag6.xml"/></Relationships>
</file>

<file path=ppt/slides/_rels/slide4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4.xml"/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tags" Target="../tags/tag11.xml"/><Relationship Id="rId3" Type="http://schemas.openxmlformats.org/officeDocument/2006/relationships/tags" Target="../tags/tag10.xml"/><Relationship Id="rId2" Type="http://schemas.openxmlformats.org/officeDocument/2006/relationships/image" Target="../media/image1.png"/><Relationship Id="rId1" Type="http://schemas.openxmlformats.org/officeDocument/2006/relationships/tags" Target="../tags/tag9.xml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5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14.xml"/><Relationship Id="rId3" Type="http://schemas.openxmlformats.org/officeDocument/2006/relationships/tags" Target="../tags/tag13.xml"/><Relationship Id="rId2" Type="http://schemas.openxmlformats.org/officeDocument/2006/relationships/image" Target="../media/image1.png"/><Relationship Id="rId1" Type="http://schemas.openxmlformats.org/officeDocument/2006/relationships/tags" Target="../tags/tag12.xml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6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17.xml"/><Relationship Id="rId3" Type="http://schemas.openxmlformats.org/officeDocument/2006/relationships/tags" Target="../tags/tag16.xml"/><Relationship Id="rId2" Type="http://schemas.openxmlformats.org/officeDocument/2006/relationships/image" Target="../media/image1.png"/><Relationship Id="rId1" Type="http://schemas.openxmlformats.org/officeDocument/2006/relationships/tags" Target="../tags/tag15.xml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7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20.xml"/><Relationship Id="rId3" Type="http://schemas.openxmlformats.org/officeDocument/2006/relationships/tags" Target="../tags/tag19.xml"/><Relationship Id="rId2" Type="http://schemas.openxmlformats.org/officeDocument/2006/relationships/image" Target="../media/image1.png"/><Relationship Id="rId1" Type="http://schemas.openxmlformats.org/officeDocument/2006/relationships/tags" Target="../tags/tag18.xml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8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23.xml"/><Relationship Id="rId3" Type="http://schemas.openxmlformats.org/officeDocument/2006/relationships/tags" Target="../tags/tag22.xml"/><Relationship Id="rId2" Type="http://schemas.openxmlformats.org/officeDocument/2006/relationships/image" Target="../media/image1.png"/><Relationship Id="rId1" Type="http://schemas.openxmlformats.org/officeDocument/2006/relationships/tags" Target="../tags/tag21.xml"/></Relationships>
</file>

<file path=ppt/slides/_rels/slide9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9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26.xml"/><Relationship Id="rId3" Type="http://schemas.openxmlformats.org/officeDocument/2006/relationships/tags" Target="../tags/tag25.xml"/><Relationship Id="rId2" Type="http://schemas.openxmlformats.org/officeDocument/2006/relationships/image" Target="../media/image1.png"/><Relationship Id="rId1" Type="http://schemas.openxmlformats.org/officeDocument/2006/relationships/tags" Target="../tags/tag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91200" y="4495800"/>
            <a:ext cx="3154680" cy="1863090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160000"/>
              </a:lnSpc>
            </a:pPr>
            <a:r>
              <a:rPr lang="zh-CN" altLang="en-US" sz="2400" b="1" dirty="0" smtClean="0"/>
              <a:t>汇报人：杨贺旻</a:t>
            </a:r>
            <a:endParaRPr lang="zh-CN" altLang="en-US" sz="2400" b="1" dirty="0" smtClean="0"/>
          </a:p>
          <a:p>
            <a:pPr>
              <a:lnSpc>
                <a:spcPct val="160000"/>
              </a:lnSpc>
            </a:pPr>
            <a:r>
              <a:rPr lang="zh-CN" altLang="en-US" sz="2400" b="1" dirty="0" smtClean="0"/>
              <a:t>科室：中心实验室</a:t>
            </a:r>
            <a:endParaRPr lang="en-US" altLang="zh-CN" sz="2400" b="1" dirty="0" smtClean="0"/>
          </a:p>
          <a:p>
            <a:pPr>
              <a:lnSpc>
                <a:spcPct val="160000"/>
              </a:lnSpc>
            </a:pPr>
            <a:r>
              <a:rPr lang="zh-CN" altLang="en-US" sz="2400" b="1" dirty="0" smtClean="0"/>
              <a:t>日期：</a:t>
            </a:r>
            <a:r>
              <a:rPr lang="en-US" altLang="zh-CN" sz="2400" dirty="0" smtClean="0"/>
              <a:t>2026.06.26</a:t>
            </a:r>
            <a:endParaRPr lang="en-US" altLang="zh-CN" sz="2400" dirty="0" smtClean="0"/>
          </a:p>
        </p:txBody>
      </p:sp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0" y="2362200"/>
            <a:ext cx="9144635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5400" b="1"/>
              <a:t>孤独症谱系障碍疼痛敏感程度研究</a:t>
            </a:r>
            <a:endParaRPr lang="zh-CN" altLang="en-US" sz="5400" b="1"/>
          </a:p>
        </p:txBody>
      </p:sp>
      <p:pic>
        <p:nvPicPr>
          <p:cNvPr id="3" name="图片 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>
            <a:clrChange>
              <a:clrFrom>
                <a:srgbClr val="007082">
                  <a:alpha val="100000"/>
                </a:srgbClr>
              </a:clrFrom>
              <a:clrTo>
                <a:srgbClr val="007082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5286375" cy="1190625"/>
          </a:xfrm>
          <a:prstGeom prst="rect">
            <a:avLst/>
          </a:prstGeom>
        </p:spPr>
      </p:pic>
      <p:grpSp>
        <p:nvGrpSpPr>
          <p:cNvPr id="51" name="组合 50"/>
          <p:cNvGrpSpPr/>
          <p:nvPr/>
        </p:nvGrpSpPr>
        <p:grpSpPr>
          <a:xfrm>
            <a:off x="-762000" y="-609600"/>
            <a:ext cx="10591800" cy="8305800"/>
            <a:chOff x="-1200" y="-960"/>
            <a:chExt cx="16680" cy="13080"/>
          </a:xfrm>
        </p:grpSpPr>
        <p:grpSp>
          <p:nvGrpSpPr>
            <p:cNvPr id="40" name="组合 39"/>
            <p:cNvGrpSpPr/>
            <p:nvPr/>
          </p:nvGrpSpPr>
          <p:grpSpPr>
            <a:xfrm>
              <a:off x="12840" y="-960"/>
              <a:ext cx="2640" cy="2640"/>
              <a:chOff x="12840" y="-960"/>
              <a:chExt cx="2640" cy="2640"/>
            </a:xfrm>
          </p:grpSpPr>
          <p:sp>
            <p:nvSpPr>
              <p:cNvPr id="38" name="椭圆 37"/>
              <p:cNvSpPr/>
              <p:nvPr/>
            </p:nvSpPr>
            <p:spPr>
              <a:xfrm>
                <a:off x="12840" y="-960"/>
                <a:ext cx="2640" cy="2640"/>
              </a:xfrm>
              <a:prstGeom prst="ellipse">
                <a:avLst/>
              </a:prstGeom>
              <a:no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9" name="椭圆 38"/>
              <p:cNvSpPr/>
              <p:nvPr/>
            </p:nvSpPr>
            <p:spPr>
              <a:xfrm>
                <a:off x="13440" y="-720"/>
                <a:ext cx="1933" cy="1836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  <p:grpSp>
          <p:nvGrpSpPr>
            <p:cNvPr id="41" name="组合 40"/>
            <p:cNvGrpSpPr/>
            <p:nvPr/>
          </p:nvGrpSpPr>
          <p:grpSpPr>
            <a:xfrm>
              <a:off x="-1200" y="9480"/>
              <a:ext cx="2640" cy="2640"/>
              <a:chOff x="12960" y="-1254"/>
              <a:chExt cx="2640" cy="2640"/>
            </a:xfrm>
          </p:grpSpPr>
          <p:sp>
            <p:nvSpPr>
              <p:cNvPr id="42" name="椭圆 41"/>
              <p:cNvSpPr/>
              <p:nvPr/>
            </p:nvSpPr>
            <p:spPr>
              <a:xfrm>
                <a:off x="12960" y="-1254"/>
                <a:ext cx="2640" cy="2640"/>
              </a:xfrm>
              <a:prstGeom prst="ellipse">
                <a:avLst/>
              </a:prstGeom>
              <a:no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43" name="椭圆 42"/>
              <p:cNvSpPr/>
              <p:nvPr/>
            </p:nvSpPr>
            <p:spPr>
              <a:xfrm>
                <a:off x="13320" y="-852"/>
                <a:ext cx="1933" cy="1836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  <p:grpSp>
          <p:nvGrpSpPr>
            <p:cNvPr id="50" name="组合 49"/>
            <p:cNvGrpSpPr/>
            <p:nvPr/>
          </p:nvGrpSpPr>
          <p:grpSpPr>
            <a:xfrm>
              <a:off x="11880" y="10320"/>
              <a:ext cx="2244" cy="312"/>
              <a:chOff x="3960" y="6360"/>
              <a:chExt cx="2244" cy="312"/>
            </a:xfrm>
          </p:grpSpPr>
          <p:sp>
            <p:nvSpPr>
              <p:cNvPr id="44" name="椭圆 43"/>
              <p:cNvSpPr/>
              <p:nvPr/>
            </p:nvSpPr>
            <p:spPr>
              <a:xfrm>
                <a:off x="3960" y="6360"/>
                <a:ext cx="325" cy="313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45" name="椭圆 44"/>
              <p:cNvSpPr/>
              <p:nvPr/>
            </p:nvSpPr>
            <p:spPr>
              <a:xfrm>
                <a:off x="4440" y="6360"/>
                <a:ext cx="325" cy="313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47" name="椭圆 46"/>
              <p:cNvSpPr/>
              <p:nvPr/>
            </p:nvSpPr>
            <p:spPr>
              <a:xfrm>
                <a:off x="4920" y="6360"/>
                <a:ext cx="325" cy="313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48" name="椭圆 47"/>
              <p:cNvSpPr/>
              <p:nvPr/>
            </p:nvSpPr>
            <p:spPr>
              <a:xfrm>
                <a:off x="5400" y="6360"/>
                <a:ext cx="325" cy="313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49" name="椭圆 48"/>
              <p:cNvSpPr/>
              <p:nvPr/>
            </p:nvSpPr>
            <p:spPr>
              <a:xfrm>
                <a:off x="5880" y="6360"/>
                <a:ext cx="325" cy="313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5" name="文本框 14"/>
          <p:cNvSpPr txBox="1"/>
          <p:nvPr/>
        </p:nvSpPr>
        <p:spPr>
          <a:xfrm>
            <a:off x="5189538" y="5334000"/>
            <a:ext cx="3954462" cy="450829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zh-CN" sz="1800" b="1" dirty="0">
                <a:latin typeface="Arial" panose="020B0604020202020204" pitchFamily="34" charset="0"/>
              </a:rPr>
              <a:t>     </a:t>
            </a:r>
            <a:endParaRPr lang="en-US" altLang="zh-CN" sz="1800" b="1" dirty="0">
              <a:latin typeface="Arial" panose="020B0604020202020204" pitchFamily="34" charset="0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0" y="1026160"/>
            <a:ext cx="9144000" cy="49530"/>
            <a:chOff x="0" y="1616"/>
            <a:chExt cx="14400" cy="78"/>
          </a:xfrm>
        </p:grpSpPr>
        <p:cxnSp>
          <p:nvCxnSpPr>
            <p:cNvPr id="8" name="直接连接符 7"/>
            <p:cNvCxnSpPr/>
            <p:nvPr/>
          </p:nvCxnSpPr>
          <p:spPr>
            <a:xfrm flipV="1">
              <a:off x="0" y="1680"/>
              <a:ext cx="5872" cy="14"/>
            </a:xfrm>
            <a:prstGeom prst="line">
              <a:avLst/>
            </a:prstGeom>
            <a:ln w="88900" cmpd="sng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接连接符 12"/>
            <p:cNvCxnSpPr/>
            <p:nvPr/>
          </p:nvCxnSpPr>
          <p:spPr>
            <a:xfrm>
              <a:off x="5872" y="1616"/>
              <a:ext cx="8528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>
            <a:clrChange>
              <a:clrFrom>
                <a:srgbClr val="007082">
                  <a:alpha val="100000"/>
                </a:srgbClr>
              </a:clrFrom>
              <a:clrTo>
                <a:srgbClr val="007082">
                  <a:alpha val="100000"/>
                  <a:alpha val="0"/>
                </a:srgbClr>
              </a:clrTo>
            </a:clrChange>
          </a:blip>
          <a:srcRect l="2883" t="6400" r="76937" b="10400"/>
          <a:stretch>
            <a:fillRect/>
          </a:stretch>
        </p:blipFill>
        <p:spPr>
          <a:xfrm>
            <a:off x="8077200" y="0"/>
            <a:ext cx="1066800" cy="990600"/>
          </a:xfrm>
          <a:prstGeom prst="rect">
            <a:avLst/>
          </a:prstGeom>
        </p:spPr>
      </p:pic>
      <p:grpSp>
        <p:nvGrpSpPr>
          <p:cNvPr id="41" name="组合 40"/>
          <p:cNvGrpSpPr/>
          <p:nvPr/>
        </p:nvGrpSpPr>
        <p:grpSpPr>
          <a:xfrm rot="0">
            <a:off x="-762000" y="6019800"/>
            <a:ext cx="1676400" cy="1676400"/>
            <a:chOff x="12960" y="-1254"/>
            <a:chExt cx="2640" cy="2640"/>
          </a:xfrm>
        </p:grpSpPr>
        <p:sp>
          <p:nvSpPr>
            <p:cNvPr id="42" name="椭圆 41"/>
            <p:cNvSpPr/>
            <p:nvPr/>
          </p:nvSpPr>
          <p:spPr>
            <a:xfrm>
              <a:off x="12960" y="-1254"/>
              <a:ext cx="2640" cy="2640"/>
            </a:xfrm>
            <a:prstGeom prst="ellipse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3" name="椭圆 42"/>
            <p:cNvSpPr/>
            <p:nvPr/>
          </p:nvSpPr>
          <p:spPr>
            <a:xfrm>
              <a:off x="13320" y="-852"/>
              <a:ext cx="1933" cy="1836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</p:grpSp>
      <p:grpSp>
        <p:nvGrpSpPr>
          <p:cNvPr id="50" name="组合 49"/>
          <p:cNvGrpSpPr/>
          <p:nvPr/>
        </p:nvGrpSpPr>
        <p:grpSpPr>
          <a:xfrm rot="0">
            <a:off x="7543800" y="6629400"/>
            <a:ext cx="1424940" cy="198120"/>
            <a:chOff x="3960" y="6360"/>
            <a:chExt cx="2244" cy="312"/>
          </a:xfrm>
        </p:grpSpPr>
        <p:sp>
          <p:nvSpPr>
            <p:cNvPr id="44" name="椭圆 43"/>
            <p:cNvSpPr/>
            <p:nvPr/>
          </p:nvSpPr>
          <p:spPr>
            <a:xfrm>
              <a:off x="396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5" name="椭圆 44"/>
            <p:cNvSpPr/>
            <p:nvPr/>
          </p:nvSpPr>
          <p:spPr>
            <a:xfrm>
              <a:off x="444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7" name="椭圆 46"/>
            <p:cNvSpPr/>
            <p:nvPr/>
          </p:nvSpPr>
          <p:spPr>
            <a:xfrm>
              <a:off x="492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8" name="椭圆 47"/>
            <p:cNvSpPr/>
            <p:nvPr/>
          </p:nvSpPr>
          <p:spPr>
            <a:xfrm>
              <a:off x="540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9" name="椭圆 48"/>
            <p:cNvSpPr/>
            <p:nvPr/>
          </p:nvSpPr>
          <p:spPr>
            <a:xfrm>
              <a:off x="588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</p:grpSp>
      <p:sp>
        <p:nvSpPr>
          <p:cNvPr id="5" name="圆角矩形 4"/>
          <p:cNvSpPr/>
          <p:nvPr>
            <p:custDataLst>
              <p:tags r:id="rId3"/>
            </p:custDataLst>
          </p:nvPr>
        </p:nvSpPr>
        <p:spPr>
          <a:xfrm>
            <a:off x="533340" y="1524635"/>
            <a:ext cx="8086100" cy="430149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>
            <p:custDataLst>
              <p:tags r:id="rId4"/>
            </p:custDataLst>
          </p:nvPr>
        </p:nvSpPr>
        <p:spPr>
          <a:xfrm>
            <a:off x="228600" y="381000"/>
            <a:ext cx="684022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b="1"/>
              <a:t>孤独症谱系障碍疼痛敏感程度研究</a:t>
            </a:r>
            <a:endParaRPr lang="zh-CN" altLang="en-US" sz="2800" b="1"/>
          </a:p>
        </p:txBody>
      </p:sp>
      <p:sp>
        <p:nvSpPr>
          <p:cNvPr id="3" name="文本框 2"/>
          <p:cNvSpPr txBox="1"/>
          <p:nvPr/>
        </p:nvSpPr>
        <p:spPr>
          <a:xfrm>
            <a:off x="720725" y="1676400"/>
            <a:ext cx="7639050" cy="4235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just">
              <a:lnSpc>
                <a:spcPct val="120000"/>
              </a:lnSpc>
            </a:pPr>
            <a:r>
              <a:rPr lang="en-US" altLang="zh-CN" sz="1800"/>
              <a:t>        </a:t>
            </a:r>
            <a:endParaRPr lang="en-US" altLang="zh-CN" sz="1800"/>
          </a:p>
        </p:txBody>
      </p:sp>
      <p:sp>
        <p:nvSpPr>
          <p:cNvPr id="4" name="文本框 3"/>
          <p:cNvSpPr txBox="1"/>
          <p:nvPr/>
        </p:nvSpPr>
        <p:spPr>
          <a:xfrm>
            <a:off x="762000" y="1674495"/>
            <a:ext cx="7677150" cy="37445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just">
              <a:lnSpc>
                <a:spcPct val="120000"/>
              </a:lnSpc>
            </a:pPr>
            <a:r>
              <a:rPr lang="en-US" altLang="zh-CN"/>
              <a:t>       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研究显示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外周神经长期伤害性刺激会引起脑内部分区域结构和功能的改变，其中海马和前额叶皮层是大脑处理神经信息的关键脑区，极易受到外在刺激的影响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脑源性神经营养因子（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BDNF)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是在海马和皮层高表达的内源性神经营养因子，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BDNF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可与其特异性受体酪氨酸激酶受体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B(TrkB)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结合并激活下游信号，如丝裂原活化蛋白激酶/细胞外信号调节激酶(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mitogen-activated proteinkinase/extracellular signal-regulated kinase, MAPK/ERK)、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磷脂酰肌醇3-激酶/蛋白激酶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B(phosphati-dylinositol 3-kinase/ protein kinase B,PI3K/AKT)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等,后者则进一步激活转录因子环磷酸腺苷反应元件结合蛋白(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cAMP response element binding protein,CREB)，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从而共同参与调控神经元的存活、再生以及突触可塑性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研究显示，多种抑郁模型中存在中枢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BDNF/TrkB/CREB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信号的下调。</a:t>
            </a:r>
            <a:endParaRPr lang="zh-CN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5" name="文本框 14"/>
          <p:cNvSpPr txBox="1"/>
          <p:nvPr/>
        </p:nvSpPr>
        <p:spPr>
          <a:xfrm>
            <a:off x="5189538" y="5334000"/>
            <a:ext cx="3954462" cy="450829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zh-CN" sz="1800" b="1" dirty="0">
                <a:latin typeface="Arial" panose="020B0604020202020204" pitchFamily="34" charset="0"/>
              </a:rPr>
              <a:t>     </a:t>
            </a:r>
            <a:endParaRPr lang="en-US" altLang="zh-CN" sz="1800" b="1" dirty="0">
              <a:latin typeface="Arial" panose="020B0604020202020204" pitchFamily="34" charset="0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0" y="1026160"/>
            <a:ext cx="9144000" cy="49530"/>
            <a:chOff x="0" y="1616"/>
            <a:chExt cx="14400" cy="78"/>
          </a:xfrm>
        </p:grpSpPr>
        <p:cxnSp>
          <p:nvCxnSpPr>
            <p:cNvPr id="8" name="直接连接符 7"/>
            <p:cNvCxnSpPr/>
            <p:nvPr/>
          </p:nvCxnSpPr>
          <p:spPr>
            <a:xfrm flipV="1">
              <a:off x="0" y="1680"/>
              <a:ext cx="5872" cy="14"/>
            </a:xfrm>
            <a:prstGeom prst="line">
              <a:avLst/>
            </a:prstGeom>
            <a:ln w="88900" cmpd="sng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接连接符 12"/>
            <p:cNvCxnSpPr/>
            <p:nvPr/>
          </p:nvCxnSpPr>
          <p:spPr>
            <a:xfrm>
              <a:off x="5872" y="1616"/>
              <a:ext cx="8528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>
            <a:clrChange>
              <a:clrFrom>
                <a:srgbClr val="007082">
                  <a:alpha val="100000"/>
                </a:srgbClr>
              </a:clrFrom>
              <a:clrTo>
                <a:srgbClr val="007082">
                  <a:alpha val="100000"/>
                  <a:alpha val="0"/>
                </a:srgbClr>
              </a:clrTo>
            </a:clrChange>
          </a:blip>
          <a:srcRect l="2883" t="6400" r="76937" b="10400"/>
          <a:stretch>
            <a:fillRect/>
          </a:stretch>
        </p:blipFill>
        <p:spPr>
          <a:xfrm>
            <a:off x="8077200" y="0"/>
            <a:ext cx="1066800" cy="990600"/>
          </a:xfrm>
          <a:prstGeom prst="rect">
            <a:avLst/>
          </a:prstGeom>
        </p:spPr>
      </p:pic>
      <p:grpSp>
        <p:nvGrpSpPr>
          <p:cNvPr id="41" name="组合 40"/>
          <p:cNvGrpSpPr/>
          <p:nvPr/>
        </p:nvGrpSpPr>
        <p:grpSpPr>
          <a:xfrm rot="0">
            <a:off x="-762000" y="6019800"/>
            <a:ext cx="1676400" cy="1676400"/>
            <a:chOff x="12960" y="-1254"/>
            <a:chExt cx="2640" cy="2640"/>
          </a:xfrm>
        </p:grpSpPr>
        <p:sp>
          <p:nvSpPr>
            <p:cNvPr id="42" name="椭圆 41"/>
            <p:cNvSpPr/>
            <p:nvPr/>
          </p:nvSpPr>
          <p:spPr>
            <a:xfrm>
              <a:off x="12960" y="-1254"/>
              <a:ext cx="2640" cy="2640"/>
            </a:xfrm>
            <a:prstGeom prst="ellipse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3" name="椭圆 42"/>
            <p:cNvSpPr/>
            <p:nvPr/>
          </p:nvSpPr>
          <p:spPr>
            <a:xfrm>
              <a:off x="13320" y="-852"/>
              <a:ext cx="1933" cy="1836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</p:grpSp>
      <p:grpSp>
        <p:nvGrpSpPr>
          <p:cNvPr id="50" name="组合 49"/>
          <p:cNvGrpSpPr/>
          <p:nvPr/>
        </p:nvGrpSpPr>
        <p:grpSpPr>
          <a:xfrm rot="0">
            <a:off x="7543800" y="6629400"/>
            <a:ext cx="1424940" cy="198120"/>
            <a:chOff x="3960" y="6360"/>
            <a:chExt cx="2244" cy="312"/>
          </a:xfrm>
        </p:grpSpPr>
        <p:sp>
          <p:nvSpPr>
            <p:cNvPr id="44" name="椭圆 43"/>
            <p:cNvSpPr/>
            <p:nvPr/>
          </p:nvSpPr>
          <p:spPr>
            <a:xfrm>
              <a:off x="396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5" name="椭圆 44"/>
            <p:cNvSpPr/>
            <p:nvPr/>
          </p:nvSpPr>
          <p:spPr>
            <a:xfrm>
              <a:off x="444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7" name="椭圆 46"/>
            <p:cNvSpPr/>
            <p:nvPr/>
          </p:nvSpPr>
          <p:spPr>
            <a:xfrm>
              <a:off x="492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8" name="椭圆 47"/>
            <p:cNvSpPr/>
            <p:nvPr/>
          </p:nvSpPr>
          <p:spPr>
            <a:xfrm>
              <a:off x="540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9" name="椭圆 48"/>
            <p:cNvSpPr/>
            <p:nvPr/>
          </p:nvSpPr>
          <p:spPr>
            <a:xfrm>
              <a:off x="588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</p:grpSp>
      <p:sp>
        <p:nvSpPr>
          <p:cNvPr id="5" name="圆角矩形 4"/>
          <p:cNvSpPr/>
          <p:nvPr>
            <p:custDataLst>
              <p:tags r:id="rId3"/>
            </p:custDataLst>
          </p:nvPr>
        </p:nvSpPr>
        <p:spPr>
          <a:xfrm>
            <a:off x="423545" y="2299335"/>
            <a:ext cx="8086090" cy="253809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>
            <p:custDataLst>
              <p:tags r:id="rId4"/>
            </p:custDataLst>
          </p:nvPr>
        </p:nvSpPr>
        <p:spPr>
          <a:xfrm>
            <a:off x="228600" y="381000"/>
            <a:ext cx="684022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b="1"/>
              <a:t>孤独症谱系障碍疼痛敏感程度研究</a:t>
            </a:r>
            <a:endParaRPr lang="zh-CN" altLang="en-US" sz="2800" b="1"/>
          </a:p>
        </p:txBody>
      </p:sp>
      <p:sp>
        <p:nvSpPr>
          <p:cNvPr id="3" name="文本框 2"/>
          <p:cNvSpPr txBox="1"/>
          <p:nvPr/>
        </p:nvSpPr>
        <p:spPr>
          <a:xfrm>
            <a:off x="609600" y="2633345"/>
            <a:ext cx="7639050" cy="2084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just">
              <a:lnSpc>
                <a:spcPct val="120000"/>
              </a:lnSpc>
            </a:pPr>
            <a:r>
              <a:rPr lang="en-US" altLang="zh-CN" sz="180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zh-CN" altLang="en-US" sz="1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研究显示，在整个生命过程中，海马齿状回不断产生新生神经元，抑制成年海马神经发生能产生行为损伤。最近有文献报道，在神经病理性疼痛过程中，模型动物表现出明显的焦虑样和抑郁样行为，而且模型动物海马神经发生明显减少网，提示海马神经发生与痛情绪密切相关。</a:t>
            </a:r>
            <a:r>
              <a:rPr lang="en-US" altLang="zh-CN" sz="1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BDNF-TrkB</a:t>
            </a:r>
            <a:r>
              <a:rPr lang="zh-CN" altLang="en-US" sz="1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信号通路可促进海马神经发生</a:t>
            </a:r>
            <a:r>
              <a:rPr lang="en-US" altLang="zh-CN" sz="1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。</a:t>
            </a:r>
            <a:endParaRPr lang="zh-CN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endParaRPr lang="zh-CN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20725" y="1998345"/>
            <a:ext cx="7602855" cy="143065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30000"/>
              </a:lnSpc>
            </a:pPr>
            <a:r>
              <a:rPr lang="en-US" altLang="zh-CN"/>
              <a:t>       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5" name="文本框 14"/>
          <p:cNvSpPr txBox="1"/>
          <p:nvPr/>
        </p:nvSpPr>
        <p:spPr>
          <a:xfrm>
            <a:off x="5189538" y="5334000"/>
            <a:ext cx="3954462" cy="450829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zh-CN" sz="1800" b="1" dirty="0">
                <a:latin typeface="Arial" panose="020B0604020202020204" pitchFamily="34" charset="0"/>
              </a:rPr>
              <a:t>     </a:t>
            </a:r>
            <a:endParaRPr lang="en-US" altLang="zh-CN" sz="1800" b="1" dirty="0">
              <a:latin typeface="Arial" panose="020B0604020202020204" pitchFamily="34" charset="0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0" y="1026160"/>
            <a:ext cx="9144000" cy="49530"/>
            <a:chOff x="0" y="1616"/>
            <a:chExt cx="14400" cy="78"/>
          </a:xfrm>
        </p:grpSpPr>
        <p:cxnSp>
          <p:nvCxnSpPr>
            <p:cNvPr id="8" name="直接连接符 7"/>
            <p:cNvCxnSpPr/>
            <p:nvPr/>
          </p:nvCxnSpPr>
          <p:spPr>
            <a:xfrm flipV="1">
              <a:off x="0" y="1680"/>
              <a:ext cx="5872" cy="14"/>
            </a:xfrm>
            <a:prstGeom prst="line">
              <a:avLst/>
            </a:prstGeom>
            <a:ln w="88900" cmpd="sng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接连接符 12"/>
            <p:cNvCxnSpPr/>
            <p:nvPr/>
          </p:nvCxnSpPr>
          <p:spPr>
            <a:xfrm>
              <a:off x="5872" y="1616"/>
              <a:ext cx="8528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>
            <a:clrChange>
              <a:clrFrom>
                <a:srgbClr val="007082">
                  <a:alpha val="100000"/>
                </a:srgbClr>
              </a:clrFrom>
              <a:clrTo>
                <a:srgbClr val="007082">
                  <a:alpha val="100000"/>
                  <a:alpha val="0"/>
                </a:srgbClr>
              </a:clrTo>
            </a:clrChange>
          </a:blip>
          <a:srcRect l="2883" t="6400" r="76937" b="10400"/>
          <a:stretch>
            <a:fillRect/>
          </a:stretch>
        </p:blipFill>
        <p:spPr>
          <a:xfrm>
            <a:off x="8077200" y="0"/>
            <a:ext cx="1066800" cy="990600"/>
          </a:xfrm>
          <a:prstGeom prst="rect">
            <a:avLst/>
          </a:prstGeom>
        </p:spPr>
      </p:pic>
      <p:grpSp>
        <p:nvGrpSpPr>
          <p:cNvPr id="41" name="组合 40"/>
          <p:cNvGrpSpPr/>
          <p:nvPr/>
        </p:nvGrpSpPr>
        <p:grpSpPr>
          <a:xfrm rot="0">
            <a:off x="-762000" y="6019800"/>
            <a:ext cx="1676400" cy="1676400"/>
            <a:chOff x="12960" y="-1254"/>
            <a:chExt cx="2640" cy="2640"/>
          </a:xfrm>
        </p:grpSpPr>
        <p:sp>
          <p:nvSpPr>
            <p:cNvPr id="42" name="椭圆 41"/>
            <p:cNvSpPr/>
            <p:nvPr/>
          </p:nvSpPr>
          <p:spPr>
            <a:xfrm>
              <a:off x="12960" y="-1254"/>
              <a:ext cx="2640" cy="2640"/>
            </a:xfrm>
            <a:prstGeom prst="ellipse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3" name="椭圆 42"/>
            <p:cNvSpPr/>
            <p:nvPr/>
          </p:nvSpPr>
          <p:spPr>
            <a:xfrm>
              <a:off x="13320" y="-852"/>
              <a:ext cx="1933" cy="1836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</p:grpSp>
      <p:grpSp>
        <p:nvGrpSpPr>
          <p:cNvPr id="50" name="组合 49"/>
          <p:cNvGrpSpPr/>
          <p:nvPr/>
        </p:nvGrpSpPr>
        <p:grpSpPr>
          <a:xfrm rot="0">
            <a:off x="7543800" y="6629400"/>
            <a:ext cx="1424940" cy="198120"/>
            <a:chOff x="3960" y="6360"/>
            <a:chExt cx="2244" cy="312"/>
          </a:xfrm>
        </p:grpSpPr>
        <p:sp>
          <p:nvSpPr>
            <p:cNvPr id="44" name="椭圆 43"/>
            <p:cNvSpPr/>
            <p:nvPr/>
          </p:nvSpPr>
          <p:spPr>
            <a:xfrm>
              <a:off x="396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5" name="椭圆 44"/>
            <p:cNvSpPr/>
            <p:nvPr/>
          </p:nvSpPr>
          <p:spPr>
            <a:xfrm>
              <a:off x="444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7" name="椭圆 46"/>
            <p:cNvSpPr/>
            <p:nvPr/>
          </p:nvSpPr>
          <p:spPr>
            <a:xfrm>
              <a:off x="492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8" name="椭圆 47"/>
            <p:cNvSpPr/>
            <p:nvPr/>
          </p:nvSpPr>
          <p:spPr>
            <a:xfrm>
              <a:off x="540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9" name="椭圆 48"/>
            <p:cNvSpPr/>
            <p:nvPr/>
          </p:nvSpPr>
          <p:spPr>
            <a:xfrm>
              <a:off x="588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</p:grpSp>
      <p:sp>
        <p:nvSpPr>
          <p:cNvPr id="5" name="圆角矩形 4"/>
          <p:cNvSpPr/>
          <p:nvPr>
            <p:custDataLst>
              <p:tags r:id="rId3"/>
            </p:custDataLst>
          </p:nvPr>
        </p:nvSpPr>
        <p:spPr>
          <a:xfrm>
            <a:off x="423485" y="1600200"/>
            <a:ext cx="8086100" cy="430149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>
            <p:custDataLst>
              <p:tags r:id="rId4"/>
            </p:custDataLst>
          </p:nvPr>
        </p:nvSpPr>
        <p:spPr>
          <a:xfrm>
            <a:off x="228600" y="381000"/>
            <a:ext cx="684022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b="1"/>
              <a:t>孤独症谱系障碍疼痛敏感程度研究</a:t>
            </a:r>
            <a:endParaRPr lang="zh-CN" altLang="en-US" sz="2800" b="1"/>
          </a:p>
        </p:txBody>
      </p:sp>
      <p:sp>
        <p:nvSpPr>
          <p:cNvPr id="3" name="文本框 2"/>
          <p:cNvSpPr txBox="1"/>
          <p:nvPr/>
        </p:nvSpPr>
        <p:spPr>
          <a:xfrm>
            <a:off x="609600" y="1760220"/>
            <a:ext cx="7639050" cy="39643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just">
              <a:lnSpc>
                <a:spcPct val="140000"/>
              </a:lnSpc>
            </a:pPr>
            <a:r>
              <a:rPr lang="en-US" altLang="zh-CN"/>
              <a:t>        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现有研究表明大脑内侧前额叶皮质(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medial prefrontal cortex,mPFC）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的各个功能分区对社会行为表现出明显的区域特异性调节作用：前扣带皮层(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anteriorcingulate cortex，ACC）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参与啮齿动物社会发声与疼痛共情行为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前边缘皮层负责社会识别和社会等级判断，下边缘皮层调控获得性社会认知。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ASD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患者或动物模型的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mPFC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存在结构与功能的异常，这些异常可能直接导致其社交障碍。结构上，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ASD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患者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mPFC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灰质体积减少，同时伴随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mPFC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与其他脑区的白质纤维束(如扣带回束)结构完整性降低，上述结构改变可能导致其社交信息传递功能受损。功能上，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ASD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患者在进行面部情绪识别时，其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mPFC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神经活动水平较健康对照组明显降低。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mPFC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活动降低可能导致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ASD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个体对社交刺激的兴趣减弱。</a:t>
            </a:r>
            <a:endParaRPr lang="zh-CN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5" name="文本框 14"/>
          <p:cNvSpPr txBox="1"/>
          <p:nvPr/>
        </p:nvSpPr>
        <p:spPr>
          <a:xfrm>
            <a:off x="5189538" y="5334000"/>
            <a:ext cx="3954462" cy="450829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zh-CN" sz="1800" b="1" dirty="0">
                <a:latin typeface="Arial" panose="020B0604020202020204" pitchFamily="34" charset="0"/>
              </a:rPr>
              <a:t>     </a:t>
            </a:r>
            <a:endParaRPr lang="en-US" altLang="zh-CN" sz="1800" b="1" dirty="0">
              <a:latin typeface="Arial" panose="020B0604020202020204" pitchFamily="34" charset="0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0" y="1026160"/>
            <a:ext cx="9144000" cy="49530"/>
            <a:chOff x="0" y="1616"/>
            <a:chExt cx="14400" cy="78"/>
          </a:xfrm>
        </p:grpSpPr>
        <p:cxnSp>
          <p:nvCxnSpPr>
            <p:cNvPr id="8" name="直接连接符 7"/>
            <p:cNvCxnSpPr/>
            <p:nvPr/>
          </p:nvCxnSpPr>
          <p:spPr>
            <a:xfrm flipV="1">
              <a:off x="0" y="1680"/>
              <a:ext cx="5872" cy="14"/>
            </a:xfrm>
            <a:prstGeom prst="line">
              <a:avLst/>
            </a:prstGeom>
            <a:ln w="88900" cmpd="sng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接连接符 12"/>
            <p:cNvCxnSpPr/>
            <p:nvPr/>
          </p:nvCxnSpPr>
          <p:spPr>
            <a:xfrm>
              <a:off x="5872" y="1616"/>
              <a:ext cx="8528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>
            <a:clrChange>
              <a:clrFrom>
                <a:srgbClr val="007082">
                  <a:alpha val="100000"/>
                </a:srgbClr>
              </a:clrFrom>
              <a:clrTo>
                <a:srgbClr val="007082">
                  <a:alpha val="100000"/>
                  <a:alpha val="0"/>
                </a:srgbClr>
              </a:clrTo>
            </a:clrChange>
          </a:blip>
          <a:srcRect l="2883" t="6400" r="76937" b="10400"/>
          <a:stretch>
            <a:fillRect/>
          </a:stretch>
        </p:blipFill>
        <p:spPr>
          <a:xfrm>
            <a:off x="8077200" y="0"/>
            <a:ext cx="1066800" cy="990600"/>
          </a:xfrm>
          <a:prstGeom prst="rect">
            <a:avLst/>
          </a:prstGeom>
        </p:spPr>
      </p:pic>
      <p:grpSp>
        <p:nvGrpSpPr>
          <p:cNvPr id="41" name="组合 40"/>
          <p:cNvGrpSpPr/>
          <p:nvPr/>
        </p:nvGrpSpPr>
        <p:grpSpPr>
          <a:xfrm rot="0">
            <a:off x="-762000" y="6019800"/>
            <a:ext cx="1676400" cy="1676400"/>
            <a:chOff x="12960" y="-1254"/>
            <a:chExt cx="2640" cy="2640"/>
          </a:xfrm>
        </p:grpSpPr>
        <p:sp>
          <p:nvSpPr>
            <p:cNvPr id="42" name="椭圆 41"/>
            <p:cNvSpPr/>
            <p:nvPr/>
          </p:nvSpPr>
          <p:spPr>
            <a:xfrm>
              <a:off x="12960" y="-1254"/>
              <a:ext cx="2640" cy="2640"/>
            </a:xfrm>
            <a:prstGeom prst="ellipse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3" name="椭圆 42"/>
            <p:cNvSpPr/>
            <p:nvPr/>
          </p:nvSpPr>
          <p:spPr>
            <a:xfrm>
              <a:off x="13320" y="-852"/>
              <a:ext cx="1933" cy="1836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</p:grpSp>
      <p:grpSp>
        <p:nvGrpSpPr>
          <p:cNvPr id="50" name="组合 49"/>
          <p:cNvGrpSpPr/>
          <p:nvPr/>
        </p:nvGrpSpPr>
        <p:grpSpPr>
          <a:xfrm rot="0">
            <a:off x="7543800" y="6629400"/>
            <a:ext cx="1424940" cy="198120"/>
            <a:chOff x="3960" y="6360"/>
            <a:chExt cx="2244" cy="312"/>
          </a:xfrm>
        </p:grpSpPr>
        <p:sp>
          <p:nvSpPr>
            <p:cNvPr id="44" name="椭圆 43"/>
            <p:cNvSpPr/>
            <p:nvPr/>
          </p:nvSpPr>
          <p:spPr>
            <a:xfrm>
              <a:off x="396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5" name="椭圆 44"/>
            <p:cNvSpPr/>
            <p:nvPr/>
          </p:nvSpPr>
          <p:spPr>
            <a:xfrm>
              <a:off x="444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7" name="椭圆 46"/>
            <p:cNvSpPr/>
            <p:nvPr/>
          </p:nvSpPr>
          <p:spPr>
            <a:xfrm>
              <a:off x="492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8" name="椭圆 47"/>
            <p:cNvSpPr/>
            <p:nvPr/>
          </p:nvSpPr>
          <p:spPr>
            <a:xfrm>
              <a:off x="540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9" name="椭圆 48"/>
            <p:cNvSpPr/>
            <p:nvPr/>
          </p:nvSpPr>
          <p:spPr>
            <a:xfrm>
              <a:off x="588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</p:grpSp>
      <p:sp>
        <p:nvSpPr>
          <p:cNvPr id="5" name="圆角矩形 4"/>
          <p:cNvSpPr/>
          <p:nvPr>
            <p:custDataLst>
              <p:tags r:id="rId3"/>
            </p:custDataLst>
          </p:nvPr>
        </p:nvSpPr>
        <p:spPr>
          <a:xfrm>
            <a:off x="423485" y="1600200"/>
            <a:ext cx="8086100" cy="430149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>
            <p:custDataLst>
              <p:tags r:id="rId4"/>
            </p:custDataLst>
          </p:nvPr>
        </p:nvSpPr>
        <p:spPr>
          <a:xfrm>
            <a:off x="228600" y="381000"/>
            <a:ext cx="684022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b="1"/>
              <a:t>孤独症谱系障碍疼痛敏感程度研究</a:t>
            </a:r>
            <a:endParaRPr lang="zh-CN" altLang="en-US" sz="2800" b="1"/>
          </a:p>
        </p:txBody>
      </p:sp>
      <p:sp>
        <p:nvSpPr>
          <p:cNvPr id="3" name="文本框 2"/>
          <p:cNvSpPr txBox="1"/>
          <p:nvPr/>
        </p:nvSpPr>
        <p:spPr>
          <a:xfrm>
            <a:off x="720725" y="1676400"/>
            <a:ext cx="7639050" cy="4235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just">
              <a:lnSpc>
                <a:spcPct val="120000"/>
              </a:lnSpc>
            </a:pPr>
            <a:r>
              <a:rPr lang="en-US" altLang="zh-CN" sz="1800"/>
              <a:t>        </a:t>
            </a:r>
            <a:endParaRPr lang="en-US" altLang="zh-CN" sz="1800"/>
          </a:p>
        </p:txBody>
      </p:sp>
      <p:sp>
        <p:nvSpPr>
          <p:cNvPr id="4" name="文本框 3"/>
          <p:cNvSpPr txBox="1"/>
          <p:nvPr/>
        </p:nvSpPr>
        <p:spPr>
          <a:xfrm>
            <a:off x="633095" y="1812290"/>
            <a:ext cx="7666355" cy="39693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just"/>
            <a:r>
              <a:rPr lang="en-US" altLang="zh-CN"/>
              <a:t> 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近年研究发现，小脑这一传统上被认为仅负责运动协调的脑区，实际上通过小脑-大脑(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cerebellar-cortex,CC)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环路对高级社交认知功能产生重要调控作用。小脑可分为三个部分，其中认知小脑在社交中发挥重要作用，其主要功能区位于后叶区域，包括小叶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VI、VI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及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CrusI/I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小脑白质下有四对核团，其中最外侧齿状核（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dentate nucleus,DN）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接受来自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CrusI/II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处的投射，随后经丘脑以及腹侧被盖区投射至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mPFC。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小脑与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mPFC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的相互作用不仅存在明确的解剖学连接基础，更通过内部预测模型实现功能性调控。小脑通过内部模型预测社交互动的时序(如对话节奏、表情变化），并将调整信号反馈至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mPFC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以优化决策。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ASD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患者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mPFC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的功能障碍与小脑异常密切相关。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ASD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患者小脑浦肯野细胞（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purkinje cells,PCs）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丢失,会减少向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mPFC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的信号输出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进而降低两者之间的功能连接。这种连接减弱可能损害社交信息的整合效率，从而影响社会认知功能。此外，分子水平的异常（如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ASD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相关基因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SHANK3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在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PCs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中的表达失调)可导致突触可塑性受损，进一步破坏小脑-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mPFC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环路的调控功能。</a:t>
            </a:r>
            <a:endParaRPr lang="zh-CN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5" name="文本框 14"/>
          <p:cNvSpPr txBox="1"/>
          <p:nvPr/>
        </p:nvSpPr>
        <p:spPr>
          <a:xfrm>
            <a:off x="5189538" y="5334000"/>
            <a:ext cx="3954462" cy="450829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zh-CN" sz="1800" b="1" dirty="0">
                <a:latin typeface="Arial" panose="020B0604020202020204" pitchFamily="34" charset="0"/>
              </a:rPr>
              <a:t>     </a:t>
            </a:r>
            <a:endParaRPr lang="en-US" altLang="zh-CN" sz="1800" b="1" dirty="0">
              <a:latin typeface="Arial" panose="020B0604020202020204" pitchFamily="34" charset="0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0" y="1026160"/>
            <a:ext cx="9144000" cy="49530"/>
            <a:chOff x="0" y="1616"/>
            <a:chExt cx="14400" cy="78"/>
          </a:xfrm>
        </p:grpSpPr>
        <p:cxnSp>
          <p:nvCxnSpPr>
            <p:cNvPr id="8" name="直接连接符 7"/>
            <p:cNvCxnSpPr/>
            <p:nvPr/>
          </p:nvCxnSpPr>
          <p:spPr>
            <a:xfrm flipV="1">
              <a:off x="0" y="1680"/>
              <a:ext cx="5872" cy="14"/>
            </a:xfrm>
            <a:prstGeom prst="line">
              <a:avLst/>
            </a:prstGeom>
            <a:ln w="88900" cmpd="sng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接连接符 12"/>
            <p:cNvCxnSpPr/>
            <p:nvPr/>
          </p:nvCxnSpPr>
          <p:spPr>
            <a:xfrm>
              <a:off x="5872" y="1616"/>
              <a:ext cx="8528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>
            <a:clrChange>
              <a:clrFrom>
                <a:srgbClr val="007082">
                  <a:alpha val="100000"/>
                </a:srgbClr>
              </a:clrFrom>
              <a:clrTo>
                <a:srgbClr val="007082">
                  <a:alpha val="100000"/>
                  <a:alpha val="0"/>
                </a:srgbClr>
              </a:clrTo>
            </a:clrChange>
          </a:blip>
          <a:srcRect l="2883" t="6400" r="76937" b="10400"/>
          <a:stretch>
            <a:fillRect/>
          </a:stretch>
        </p:blipFill>
        <p:spPr>
          <a:xfrm>
            <a:off x="8077200" y="0"/>
            <a:ext cx="1066800" cy="990600"/>
          </a:xfrm>
          <a:prstGeom prst="rect">
            <a:avLst/>
          </a:prstGeom>
        </p:spPr>
      </p:pic>
      <p:grpSp>
        <p:nvGrpSpPr>
          <p:cNvPr id="41" name="组合 40"/>
          <p:cNvGrpSpPr/>
          <p:nvPr/>
        </p:nvGrpSpPr>
        <p:grpSpPr>
          <a:xfrm rot="0">
            <a:off x="-762000" y="6019800"/>
            <a:ext cx="1676400" cy="1676400"/>
            <a:chOff x="12960" y="-1254"/>
            <a:chExt cx="2640" cy="2640"/>
          </a:xfrm>
        </p:grpSpPr>
        <p:sp>
          <p:nvSpPr>
            <p:cNvPr id="42" name="椭圆 41"/>
            <p:cNvSpPr/>
            <p:nvPr/>
          </p:nvSpPr>
          <p:spPr>
            <a:xfrm>
              <a:off x="12960" y="-1254"/>
              <a:ext cx="2640" cy="2640"/>
            </a:xfrm>
            <a:prstGeom prst="ellipse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3" name="椭圆 42"/>
            <p:cNvSpPr/>
            <p:nvPr/>
          </p:nvSpPr>
          <p:spPr>
            <a:xfrm>
              <a:off x="13320" y="-852"/>
              <a:ext cx="1933" cy="1836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</p:grpSp>
      <p:grpSp>
        <p:nvGrpSpPr>
          <p:cNvPr id="50" name="组合 49"/>
          <p:cNvGrpSpPr/>
          <p:nvPr/>
        </p:nvGrpSpPr>
        <p:grpSpPr>
          <a:xfrm rot="0">
            <a:off x="7543800" y="6629400"/>
            <a:ext cx="1424940" cy="198120"/>
            <a:chOff x="3960" y="6360"/>
            <a:chExt cx="2244" cy="312"/>
          </a:xfrm>
        </p:grpSpPr>
        <p:sp>
          <p:nvSpPr>
            <p:cNvPr id="44" name="椭圆 43"/>
            <p:cNvSpPr/>
            <p:nvPr/>
          </p:nvSpPr>
          <p:spPr>
            <a:xfrm>
              <a:off x="396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5" name="椭圆 44"/>
            <p:cNvSpPr/>
            <p:nvPr/>
          </p:nvSpPr>
          <p:spPr>
            <a:xfrm>
              <a:off x="444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7" name="椭圆 46"/>
            <p:cNvSpPr/>
            <p:nvPr/>
          </p:nvSpPr>
          <p:spPr>
            <a:xfrm>
              <a:off x="492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8" name="椭圆 47"/>
            <p:cNvSpPr/>
            <p:nvPr/>
          </p:nvSpPr>
          <p:spPr>
            <a:xfrm>
              <a:off x="540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9" name="椭圆 48"/>
            <p:cNvSpPr/>
            <p:nvPr/>
          </p:nvSpPr>
          <p:spPr>
            <a:xfrm>
              <a:off x="588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</p:grpSp>
      <p:sp>
        <p:nvSpPr>
          <p:cNvPr id="5" name="圆角矩形 4"/>
          <p:cNvSpPr/>
          <p:nvPr>
            <p:custDataLst>
              <p:tags r:id="rId3"/>
            </p:custDataLst>
          </p:nvPr>
        </p:nvSpPr>
        <p:spPr>
          <a:xfrm>
            <a:off x="423485" y="1600200"/>
            <a:ext cx="8086100" cy="430149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>
            <p:custDataLst>
              <p:tags r:id="rId4"/>
            </p:custDataLst>
          </p:nvPr>
        </p:nvSpPr>
        <p:spPr>
          <a:xfrm>
            <a:off x="228600" y="381000"/>
            <a:ext cx="684022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b="1"/>
              <a:t>孤独症谱系障碍疼痛敏感程度研究</a:t>
            </a:r>
            <a:endParaRPr lang="zh-CN" altLang="en-US" sz="2800" b="1"/>
          </a:p>
        </p:txBody>
      </p:sp>
      <p:sp>
        <p:nvSpPr>
          <p:cNvPr id="3" name="文本框 2"/>
          <p:cNvSpPr txBox="1"/>
          <p:nvPr/>
        </p:nvSpPr>
        <p:spPr>
          <a:xfrm>
            <a:off x="720725" y="1676400"/>
            <a:ext cx="7639050" cy="4235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just">
              <a:lnSpc>
                <a:spcPct val="120000"/>
              </a:lnSpc>
            </a:pPr>
            <a:r>
              <a:rPr lang="en-US" altLang="zh-CN" sz="1800"/>
              <a:t>        </a:t>
            </a:r>
            <a:endParaRPr lang="en-US" altLang="zh-CN" sz="1800"/>
          </a:p>
        </p:txBody>
      </p:sp>
      <p:sp>
        <p:nvSpPr>
          <p:cNvPr id="4" name="文本框 3"/>
          <p:cNvSpPr txBox="1"/>
          <p:nvPr/>
        </p:nvSpPr>
        <p:spPr>
          <a:xfrm>
            <a:off x="694055" y="1905000"/>
            <a:ext cx="7618095" cy="3830955"/>
          </a:xfrm>
          <a:prstGeom prst="rect">
            <a:avLst/>
          </a:prstGeom>
        </p:spPr>
        <p:txBody>
          <a:bodyPr wrap="square">
            <a:spAutoFit/>
          </a:bodyPr>
          <a:p>
            <a:pPr marL="0" indent="0">
              <a:lnSpc>
                <a:spcPct val="150000"/>
              </a:lnSpc>
            </a:pPr>
            <a:r>
              <a:rPr lang="en-US" altLang="zh-CN" sz="1800" b="0" i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zh-CN" altLang="en-US" sz="1800" b="0" i="0">
                <a:latin typeface="Times New Roman" panose="02020603050405020304" pitchFamily="18" charset="0"/>
                <a:cs typeface="Times New Roman" panose="02020603050405020304" pitchFamily="18" charset="0"/>
              </a:rPr>
              <a:t>传统观念认为小脑主要参与运动协调和平衡，但越来越多的证据表明小脑在认知、情感和社会行为等高级功能中也发挥着关键作用，包括痛觉的调制。小脑通过其复杂的输入和输出环路，与大脑皮层、基底神经节、丘脑和脑干等多个脑区紧密连接，共同构成广泛的神经回路。在疼痛处理中，小脑被认为能够通过与感觉皮层、前扣带回、岛叶等疼痛相关脑区的连接，对疼痛信号进行整合和调控。在ASD中，小脑结构和功能的异常，如浦肯野细胞数量减少、连接模式改变等，已被广泛报道，提示小脑可能在ASD的感觉异常中扮演关键角色。因此，推测小脑与大脑其他疼痛相关脑区之间的异常直接连接可能构成ASD痛觉不敏感的神经环路基础。</a:t>
            </a:r>
            <a:endParaRPr lang="zh-CN" altLang="en-US" sz="1800" b="0" i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5" name="文本框 14"/>
          <p:cNvSpPr txBox="1"/>
          <p:nvPr/>
        </p:nvSpPr>
        <p:spPr>
          <a:xfrm>
            <a:off x="5189538" y="5334000"/>
            <a:ext cx="3954462" cy="450829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zh-CN" sz="1800" b="1" dirty="0">
                <a:latin typeface="Arial" panose="020B0604020202020204" pitchFamily="34" charset="0"/>
              </a:rPr>
              <a:t>     </a:t>
            </a:r>
            <a:endParaRPr lang="en-US" altLang="zh-CN" sz="1800" b="1" dirty="0">
              <a:latin typeface="Arial" panose="020B0604020202020204" pitchFamily="34" charset="0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0" y="1026160"/>
            <a:ext cx="9144000" cy="49530"/>
            <a:chOff x="0" y="1616"/>
            <a:chExt cx="14400" cy="78"/>
          </a:xfrm>
        </p:grpSpPr>
        <p:cxnSp>
          <p:nvCxnSpPr>
            <p:cNvPr id="8" name="直接连接符 7"/>
            <p:cNvCxnSpPr/>
            <p:nvPr/>
          </p:nvCxnSpPr>
          <p:spPr>
            <a:xfrm flipV="1">
              <a:off x="0" y="1680"/>
              <a:ext cx="5872" cy="14"/>
            </a:xfrm>
            <a:prstGeom prst="line">
              <a:avLst/>
            </a:prstGeom>
            <a:ln w="88900" cmpd="sng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接连接符 12"/>
            <p:cNvCxnSpPr/>
            <p:nvPr/>
          </p:nvCxnSpPr>
          <p:spPr>
            <a:xfrm>
              <a:off x="5872" y="1616"/>
              <a:ext cx="8528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>
            <a:clrChange>
              <a:clrFrom>
                <a:srgbClr val="007082">
                  <a:alpha val="100000"/>
                </a:srgbClr>
              </a:clrFrom>
              <a:clrTo>
                <a:srgbClr val="007082">
                  <a:alpha val="100000"/>
                  <a:alpha val="0"/>
                </a:srgbClr>
              </a:clrTo>
            </a:clrChange>
          </a:blip>
          <a:srcRect l="2883" t="6400" r="76937" b="10400"/>
          <a:stretch>
            <a:fillRect/>
          </a:stretch>
        </p:blipFill>
        <p:spPr>
          <a:xfrm>
            <a:off x="8077200" y="0"/>
            <a:ext cx="1066800" cy="990600"/>
          </a:xfrm>
          <a:prstGeom prst="rect">
            <a:avLst/>
          </a:prstGeom>
        </p:spPr>
      </p:pic>
      <p:grpSp>
        <p:nvGrpSpPr>
          <p:cNvPr id="41" name="组合 40"/>
          <p:cNvGrpSpPr/>
          <p:nvPr/>
        </p:nvGrpSpPr>
        <p:grpSpPr>
          <a:xfrm rot="0">
            <a:off x="-762000" y="6019800"/>
            <a:ext cx="1676400" cy="1676400"/>
            <a:chOff x="12960" y="-1254"/>
            <a:chExt cx="2640" cy="2640"/>
          </a:xfrm>
        </p:grpSpPr>
        <p:sp>
          <p:nvSpPr>
            <p:cNvPr id="42" name="椭圆 41"/>
            <p:cNvSpPr/>
            <p:nvPr/>
          </p:nvSpPr>
          <p:spPr>
            <a:xfrm>
              <a:off x="12960" y="-1254"/>
              <a:ext cx="2640" cy="2640"/>
            </a:xfrm>
            <a:prstGeom prst="ellipse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3" name="椭圆 42"/>
            <p:cNvSpPr/>
            <p:nvPr/>
          </p:nvSpPr>
          <p:spPr>
            <a:xfrm>
              <a:off x="13320" y="-852"/>
              <a:ext cx="1933" cy="1836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</p:grpSp>
      <p:grpSp>
        <p:nvGrpSpPr>
          <p:cNvPr id="50" name="组合 49"/>
          <p:cNvGrpSpPr/>
          <p:nvPr/>
        </p:nvGrpSpPr>
        <p:grpSpPr>
          <a:xfrm rot="0">
            <a:off x="7543800" y="6629400"/>
            <a:ext cx="1424940" cy="198120"/>
            <a:chOff x="3960" y="6360"/>
            <a:chExt cx="2244" cy="312"/>
          </a:xfrm>
        </p:grpSpPr>
        <p:sp>
          <p:nvSpPr>
            <p:cNvPr id="44" name="椭圆 43"/>
            <p:cNvSpPr/>
            <p:nvPr/>
          </p:nvSpPr>
          <p:spPr>
            <a:xfrm>
              <a:off x="396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5" name="椭圆 44"/>
            <p:cNvSpPr/>
            <p:nvPr/>
          </p:nvSpPr>
          <p:spPr>
            <a:xfrm>
              <a:off x="444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7" name="椭圆 46"/>
            <p:cNvSpPr/>
            <p:nvPr/>
          </p:nvSpPr>
          <p:spPr>
            <a:xfrm>
              <a:off x="492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8" name="椭圆 47"/>
            <p:cNvSpPr/>
            <p:nvPr/>
          </p:nvSpPr>
          <p:spPr>
            <a:xfrm>
              <a:off x="540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9" name="椭圆 48"/>
            <p:cNvSpPr/>
            <p:nvPr/>
          </p:nvSpPr>
          <p:spPr>
            <a:xfrm>
              <a:off x="588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</p:grpSp>
      <p:sp>
        <p:nvSpPr>
          <p:cNvPr id="5" name="圆角矩形 4"/>
          <p:cNvSpPr/>
          <p:nvPr>
            <p:custDataLst>
              <p:tags r:id="rId3"/>
            </p:custDataLst>
          </p:nvPr>
        </p:nvSpPr>
        <p:spPr>
          <a:xfrm>
            <a:off x="423545" y="1981200"/>
            <a:ext cx="8086090" cy="301625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>
            <p:custDataLst>
              <p:tags r:id="rId4"/>
            </p:custDataLst>
          </p:nvPr>
        </p:nvSpPr>
        <p:spPr>
          <a:xfrm>
            <a:off x="228600" y="381000"/>
            <a:ext cx="684022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b="1"/>
              <a:t>孤独症谱系障碍疼痛敏感程度研究</a:t>
            </a:r>
            <a:endParaRPr lang="zh-CN" altLang="en-US" sz="2800" b="1"/>
          </a:p>
        </p:txBody>
      </p:sp>
      <p:sp>
        <p:nvSpPr>
          <p:cNvPr id="4" name="文本框 3"/>
          <p:cNvSpPr txBox="1"/>
          <p:nvPr/>
        </p:nvSpPr>
        <p:spPr>
          <a:xfrm>
            <a:off x="720725" y="2438400"/>
            <a:ext cx="7385050" cy="2027555"/>
          </a:xfrm>
          <a:prstGeom prst="rect">
            <a:avLst/>
          </a:prstGeom>
        </p:spPr>
        <p:txBody>
          <a:bodyPr wrap="square">
            <a:spAutoFit/>
          </a:bodyPr>
          <a:p>
            <a:pPr marL="0" indent="0" algn="just">
              <a:lnSpc>
                <a:spcPct val="140000"/>
              </a:lnSpc>
            </a:pPr>
            <a:r>
              <a:rPr lang="en-US" altLang="zh-CN" sz="1800" b="0" i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zh-CN" altLang="en-US" sz="1800" b="0" i="0">
                <a:latin typeface="Times New Roman" panose="02020603050405020304" pitchFamily="18" charset="0"/>
                <a:cs typeface="Times New Roman" panose="02020603050405020304" pitchFamily="18" charset="0"/>
              </a:rPr>
              <a:t>此外，BDNF/TrkB信号通路也影响小脑的发育和功能，包括浦肯野细胞的存活和突触形成。因此，我们提出一个假说：在ASD个体中，小脑与大脑其他疼痛相关脑区之间存在的直接神经连接可能受到BDNF/TrkB信号通路的异常调控，导致该环路的功能障碍，进而促成了痛觉不敏感的表型。</a:t>
            </a:r>
            <a:endParaRPr lang="zh-CN" altLang="en-US" sz="1800" b="0" i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518920" y="2331085"/>
            <a:ext cx="6106160" cy="132207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en-US" altLang="zh-CN" sz="8000" i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Thank  You  !</a:t>
            </a:r>
            <a:endParaRPr lang="en-US" altLang="zh-CN" sz="8000" i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3" name="图片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>
            <a:clrChange>
              <a:clrFrom>
                <a:srgbClr val="007082">
                  <a:alpha val="100000"/>
                </a:srgbClr>
              </a:clrFrom>
              <a:clrTo>
                <a:srgbClr val="007082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5286375" cy="1190625"/>
          </a:xfrm>
          <a:prstGeom prst="rect">
            <a:avLst/>
          </a:prstGeom>
        </p:spPr>
      </p:pic>
      <p:grpSp>
        <p:nvGrpSpPr>
          <p:cNvPr id="51" name="组合 50"/>
          <p:cNvGrpSpPr/>
          <p:nvPr/>
        </p:nvGrpSpPr>
        <p:grpSpPr>
          <a:xfrm>
            <a:off x="-852805" y="-685800"/>
            <a:ext cx="10714355" cy="8630285"/>
            <a:chOff x="-1319" y="-720"/>
            <a:chExt cx="16873" cy="13591"/>
          </a:xfrm>
        </p:grpSpPr>
        <p:grpSp>
          <p:nvGrpSpPr>
            <p:cNvPr id="40" name="组合 39"/>
            <p:cNvGrpSpPr/>
            <p:nvPr/>
          </p:nvGrpSpPr>
          <p:grpSpPr>
            <a:xfrm>
              <a:off x="12914" y="-720"/>
              <a:ext cx="2640" cy="2640"/>
              <a:chOff x="12914" y="-720"/>
              <a:chExt cx="2640" cy="2640"/>
            </a:xfrm>
          </p:grpSpPr>
          <p:sp>
            <p:nvSpPr>
              <p:cNvPr id="38" name="椭圆 37"/>
              <p:cNvSpPr/>
              <p:nvPr/>
            </p:nvSpPr>
            <p:spPr>
              <a:xfrm>
                <a:off x="12914" y="-720"/>
                <a:ext cx="2640" cy="2640"/>
              </a:xfrm>
              <a:prstGeom prst="ellipse">
                <a:avLst/>
              </a:prstGeom>
              <a:no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9" name="椭圆 38"/>
              <p:cNvSpPr/>
              <p:nvPr/>
            </p:nvSpPr>
            <p:spPr>
              <a:xfrm>
                <a:off x="13321" y="-480"/>
                <a:ext cx="1933" cy="1836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  <p:grpSp>
          <p:nvGrpSpPr>
            <p:cNvPr id="22" name="组合 21"/>
            <p:cNvGrpSpPr/>
            <p:nvPr/>
          </p:nvGrpSpPr>
          <p:grpSpPr>
            <a:xfrm>
              <a:off x="-1319" y="10158"/>
              <a:ext cx="2640" cy="2640"/>
              <a:chOff x="12841" y="-576"/>
              <a:chExt cx="2640" cy="2640"/>
            </a:xfrm>
          </p:grpSpPr>
          <p:sp>
            <p:nvSpPr>
              <p:cNvPr id="23" name="椭圆 22"/>
              <p:cNvSpPr/>
              <p:nvPr/>
            </p:nvSpPr>
            <p:spPr>
              <a:xfrm>
                <a:off x="12841" y="-576"/>
                <a:ext cx="2640" cy="2640"/>
              </a:xfrm>
              <a:prstGeom prst="ellipse">
                <a:avLst/>
              </a:prstGeom>
              <a:noFill/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4" name="椭圆 23"/>
              <p:cNvSpPr/>
              <p:nvPr/>
            </p:nvSpPr>
            <p:spPr>
              <a:xfrm>
                <a:off x="13201" y="-174"/>
                <a:ext cx="1933" cy="1836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  <p:grpSp>
          <p:nvGrpSpPr>
            <p:cNvPr id="25" name="组合 24"/>
            <p:cNvGrpSpPr/>
            <p:nvPr/>
          </p:nvGrpSpPr>
          <p:grpSpPr>
            <a:xfrm>
              <a:off x="12000" y="11160"/>
              <a:ext cx="1743" cy="1711"/>
              <a:chOff x="4080" y="7200"/>
              <a:chExt cx="1743" cy="1711"/>
            </a:xfrm>
          </p:grpSpPr>
          <p:sp>
            <p:nvSpPr>
              <p:cNvPr id="26" name="椭圆 25"/>
              <p:cNvSpPr/>
              <p:nvPr/>
            </p:nvSpPr>
            <p:spPr>
              <a:xfrm>
                <a:off x="4080" y="7211"/>
                <a:ext cx="325" cy="313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7" name="椭圆 26"/>
              <p:cNvSpPr/>
              <p:nvPr/>
            </p:nvSpPr>
            <p:spPr>
              <a:xfrm>
                <a:off x="4648" y="8598"/>
                <a:ext cx="325" cy="313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8" name="椭圆 27"/>
              <p:cNvSpPr/>
              <p:nvPr/>
            </p:nvSpPr>
            <p:spPr>
              <a:xfrm>
                <a:off x="4559" y="7200"/>
                <a:ext cx="325" cy="313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9" name="椭圆 28"/>
              <p:cNvSpPr/>
              <p:nvPr/>
            </p:nvSpPr>
            <p:spPr>
              <a:xfrm>
                <a:off x="4994" y="7200"/>
                <a:ext cx="325" cy="313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30" name="椭圆 29"/>
              <p:cNvSpPr/>
              <p:nvPr/>
            </p:nvSpPr>
            <p:spPr>
              <a:xfrm>
                <a:off x="5498" y="7200"/>
                <a:ext cx="325" cy="313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</p:grpSp>
      <p:sp>
        <p:nvSpPr>
          <p:cNvPr id="31" name="椭圆 30"/>
          <p:cNvSpPr/>
          <p:nvPr/>
        </p:nvSpPr>
        <p:spPr>
          <a:xfrm>
            <a:off x="8839835" y="6629400"/>
            <a:ext cx="206375" cy="198755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组合 13"/>
          <p:cNvGrpSpPr/>
          <p:nvPr/>
        </p:nvGrpSpPr>
        <p:grpSpPr>
          <a:xfrm>
            <a:off x="0" y="1026160"/>
            <a:ext cx="9144000" cy="49530"/>
            <a:chOff x="0" y="1616"/>
            <a:chExt cx="14400" cy="78"/>
          </a:xfrm>
        </p:grpSpPr>
        <p:cxnSp>
          <p:nvCxnSpPr>
            <p:cNvPr id="8" name="直接连接符 7"/>
            <p:cNvCxnSpPr/>
            <p:nvPr/>
          </p:nvCxnSpPr>
          <p:spPr>
            <a:xfrm flipV="1">
              <a:off x="0" y="1680"/>
              <a:ext cx="5872" cy="14"/>
            </a:xfrm>
            <a:prstGeom prst="line">
              <a:avLst/>
            </a:prstGeom>
            <a:ln w="88900" cmpd="sng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接连接符 12"/>
            <p:cNvCxnSpPr/>
            <p:nvPr/>
          </p:nvCxnSpPr>
          <p:spPr>
            <a:xfrm>
              <a:off x="5872" y="1616"/>
              <a:ext cx="8528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>
            <a:clrChange>
              <a:clrFrom>
                <a:srgbClr val="007082">
                  <a:alpha val="100000"/>
                </a:srgbClr>
              </a:clrFrom>
              <a:clrTo>
                <a:srgbClr val="007082">
                  <a:alpha val="100000"/>
                  <a:alpha val="0"/>
                </a:srgbClr>
              </a:clrTo>
            </a:clrChange>
          </a:blip>
          <a:srcRect l="2883" t="6400" r="76937" b="10400"/>
          <a:stretch>
            <a:fillRect/>
          </a:stretch>
        </p:blipFill>
        <p:spPr>
          <a:xfrm>
            <a:off x="8077200" y="0"/>
            <a:ext cx="1066800" cy="990600"/>
          </a:xfrm>
          <a:prstGeom prst="rect">
            <a:avLst/>
          </a:prstGeom>
        </p:spPr>
      </p:pic>
      <p:grpSp>
        <p:nvGrpSpPr>
          <p:cNvPr id="16" name="组合 15"/>
          <p:cNvGrpSpPr/>
          <p:nvPr/>
        </p:nvGrpSpPr>
        <p:grpSpPr>
          <a:xfrm>
            <a:off x="501590" y="1600200"/>
            <a:ext cx="8086100" cy="4301490"/>
            <a:chOff x="9411" y="1920"/>
            <a:chExt cx="5084" cy="6774"/>
          </a:xfrm>
        </p:grpSpPr>
        <p:sp>
          <p:nvSpPr>
            <p:cNvPr id="7" name="文本框 6"/>
            <p:cNvSpPr txBox="1"/>
            <p:nvPr/>
          </p:nvSpPr>
          <p:spPr>
            <a:xfrm>
              <a:off x="9527" y="2183"/>
              <a:ext cx="4863" cy="62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just">
                <a:lnSpc>
                  <a:spcPct val="140000"/>
                </a:lnSpc>
                <a:buFont typeface="Wingdings" panose="05000000000000000000" charset="0"/>
              </a:pPr>
              <a:r>
                <a:rPr lang="en-US" altLang="zh-CN"/>
                <a:t>    </a:t>
              </a:r>
              <a:r>
                <a:rPr lang="en-US" altLang="zh-CN" sz="2000"/>
                <a:t>  </a:t>
              </a:r>
              <a:r>
                <a:rPr lang="en-US" altLang="zh-CN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zh-CN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孤独症谱系障碍(</a:t>
              </a:r>
              <a:r>
                <a:rPr lang="en-US" altLang="zh-CN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autism spectrum disorders,ASD)</a:t>
              </a:r>
              <a:r>
                <a:rPr lang="zh-CN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是一种起始于婴幼儿时期的神经发育障碍性疾病，除社会交往障碍、认知缺失、重复刻板行为等核心症状外，还存在明显的多感官异常，其中</a:t>
              </a:r>
              <a:r>
                <a:rPr lang="en-US" altLang="zh-CN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ASD</a:t>
              </a:r>
              <a:r>
                <a:rPr lang="zh-CN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患者疼痛异常会做出重复性的自我伤害行为，这种障碍不仅给患者也对其家庭造成了较为严重的伤害，引起家庭和社会的广泛关注</a:t>
              </a:r>
              <a:r>
                <a:rPr lang="zh-CN" altLang="en-US">
                  <a:latin typeface="Times New Roman" panose="02020603050405020304" pitchFamily="18" charset="0"/>
                  <a:cs typeface="Times New Roman" panose="02020603050405020304" pitchFamily="18" charset="0"/>
                </a:rPr>
                <a:t>。</a:t>
              </a:r>
              <a:endParaRPr lang="zh-CN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>
                <a:lnSpc>
                  <a:spcPct val="140000"/>
                </a:lnSpc>
                <a:buFont typeface="Wingdings" panose="05000000000000000000" charset="0"/>
              </a:pPr>
              <a:r>
                <a:rPr lang="en-US" altLang="zh-CN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</a:t>
              </a:r>
              <a:r>
                <a:rPr lang="zh-CN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ASD以往多称为孤独症，2013年5月，美国精神病学会(APA)颁布了精神疾病诊断统计手册第五版（DSM-5)，对原有孤独症及其相关障碍诊断标准做出了修订，正式提出了ASD的概念，明确列出“对疼痛及温度不敏感”是ASD的病症特点之一。</a:t>
              </a:r>
              <a:endParaRPr lang="zh-CN" altLang="en-US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圆角矩形 9"/>
            <p:cNvSpPr/>
            <p:nvPr>
              <p:custDataLst>
                <p:tags r:id="rId3"/>
              </p:custDataLst>
            </p:nvPr>
          </p:nvSpPr>
          <p:spPr>
            <a:xfrm>
              <a:off x="9411" y="1920"/>
              <a:ext cx="5084" cy="6774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grpSp>
        <p:nvGrpSpPr>
          <p:cNvPr id="41" name="组合 40"/>
          <p:cNvGrpSpPr/>
          <p:nvPr/>
        </p:nvGrpSpPr>
        <p:grpSpPr>
          <a:xfrm rot="0">
            <a:off x="-685800" y="5867400"/>
            <a:ext cx="1676400" cy="1676400"/>
            <a:chOff x="12960" y="-1254"/>
            <a:chExt cx="2640" cy="2640"/>
          </a:xfrm>
        </p:grpSpPr>
        <p:sp>
          <p:nvSpPr>
            <p:cNvPr id="42" name="椭圆 41"/>
            <p:cNvSpPr/>
            <p:nvPr/>
          </p:nvSpPr>
          <p:spPr>
            <a:xfrm>
              <a:off x="12960" y="-1254"/>
              <a:ext cx="2640" cy="2640"/>
            </a:xfrm>
            <a:prstGeom prst="ellipse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43" name="椭圆 42"/>
            <p:cNvSpPr/>
            <p:nvPr/>
          </p:nvSpPr>
          <p:spPr>
            <a:xfrm>
              <a:off x="13320" y="-852"/>
              <a:ext cx="1933" cy="1836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grpSp>
        <p:nvGrpSpPr>
          <p:cNvPr id="50" name="组合 49"/>
          <p:cNvGrpSpPr/>
          <p:nvPr/>
        </p:nvGrpSpPr>
        <p:grpSpPr>
          <a:xfrm rot="0">
            <a:off x="7543800" y="6629400"/>
            <a:ext cx="1424940" cy="198120"/>
            <a:chOff x="3960" y="6360"/>
            <a:chExt cx="2244" cy="312"/>
          </a:xfrm>
        </p:grpSpPr>
        <p:sp>
          <p:nvSpPr>
            <p:cNvPr id="44" name="椭圆 43"/>
            <p:cNvSpPr/>
            <p:nvPr/>
          </p:nvSpPr>
          <p:spPr>
            <a:xfrm>
              <a:off x="396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45" name="椭圆 44"/>
            <p:cNvSpPr/>
            <p:nvPr/>
          </p:nvSpPr>
          <p:spPr>
            <a:xfrm>
              <a:off x="444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47" name="椭圆 46"/>
            <p:cNvSpPr/>
            <p:nvPr/>
          </p:nvSpPr>
          <p:spPr>
            <a:xfrm>
              <a:off x="492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48" name="椭圆 47"/>
            <p:cNvSpPr/>
            <p:nvPr/>
          </p:nvSpPr>
          <p:spPr>
            <a:xfrm>
              <a:off x="540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49" name="椭圆 48"/>
            <p:cNvSpPr/>
            <p:nvPr/>
          </p:nvSpPr>
          <p:spPr>
            <a:xfrm>
              <a:off x="588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6" name="文本框 5"/>
          <p:cNvSpPr txBox="1"/>
          <p:nvPr>
            <p:custDataLst>
              <p:tags r:id="rId4"/>
            </p:custDataLst>
          </p:nvPr>
        </p:nvSpPr>
        <p:spPr>
          <a:xfrm>
            <a:off x="228600" y="381000"/>
            <a:ext cx="684022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b="1"/>
              <a:t>孤独症谱系障碍疼痛敏感程度研究</a:t>
            </a:r>
            <a:endParaRPr lang="zh-CN" altLang="en-US" sz="28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5" name="文本框 14"/>
          <p:cNvSpPr txBox="1"/>
          <p:nvPr/>
        </p:nvSpPr>
        <p:spPr>
          <a:xfrm>
            <a:off x="5189538" y="5334000"/>
            <a:ext cx="3954462" cy="450829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zh-CN" sz="1800" b="1" dirty="0">
                <a:latin typeface="Arial" panose="020B0604020202020204" pitchFamily="34" charset="0"/>
              </a:rPr>
              <a:t>     </a:t>
            </a:r>
            <a:endParaRPr lang="en-US" altLang="zh-CN" sz="1800" b="1" dirty="0">
              <a:latin typeface="Arial" panose="020B0604020202020204" pitchFamily="34" charset="0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0" y="1026160"/>
            <a:ext cx="9144000" cy="49530"/>
            <a:chOff x="0" y="1616"/>
            <a:chExt cx="14400" cy="78"/>
          </a:xfrm>
        </p:grpSpPr>
        <p:cxnSp>
          <p:nvCxnSpPr>
            <p:cNvPr id="8" name="直接连接符 7"/>
            <p:cNvCxnSpPr/>
            <p:nvPr/>
          </p:nvCxnSpPr>
          <p:spPr>
            <a:xfrm flipV="1">
              <a:off x="0" y="1680"/>
              <a:ext cx="5872" cy="14"/>
            </a:xfrm>
            <a:prstGeom prst="line">
              <a:avLst/>
            </a:prstGeom>
            <a:ln w="88900" cmpd="sng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接连接符 12"/>
            <p:cNvCxnSpPr/>
            <p:nvPr/>
          </p:nvCxnSpPr>
          <p:spPr>
            <a:xfrm>
              <a:off x="5872" y="1616"/>
              <a:ext cx="8528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>
            <a:clrChange>
              <a:clrFrom>
                <a:srgbClr val="007082">
                  <a:alpha val="100000"/>
                </a:srgbClr>
              </a:clrFrom>
              <a:clrTo>
                <a:srgbClr val="007082">
                  <a:alpha val="100000"/>
                  <a:alpha val="0"/>
                </a:srgbClr>
              </a:clrTo>
            </a:clrChange>
          </a:blip>
          <a:srcRect l="2883" t="6400" r="76937" b="10400"/>
          <a:stretch>
            <a:fillRect/>
          </a:stretch>
        </p:blipFill>
        <p:spPr>
          <a:xfrm>
            <a:off x="8077200" y="0"/>
            <a:ext cx="1066800" cy="990600"/>
          </a:xfrm>
          <a:prstGeom prst="rect">
            <a:avLst/>
          </a:prstGeom>
        </p:spPr>
      </p:pic>
      <p:grpSp>
        <p:nvGrpSpPr>
          <p:cNvPr id="41" name="组合 40"/>
          <p:cNvGrpSpPr/>
          <p:nvPr/>
        </p:nvGrpSpPr>
        <p:grpSpPr>
          <a:xfrm rot="0">
            <a:off x="-762000" y="6019800"/>
            <a:ext cx="1676400" cy="1676400"/>
            <a:chOff x="12960" y="-1254"/>
            <a:chExt cx="2640" cy="2640"/>
          </a:xfrm>
        </p:grpSpPr>
        <p:sp>
          <p:nvSpPr>
            <p:cNvPr id="42" name="椭圆 41"/>
            <p:cNvSpPr/>
            <p:nvPr/>
          </p:nvSpPr>
          <p:spPr>
            <a:xfrm>
              <a:off x="12960" y="-1254"/>
              <a:ext cx="2640" cy="2640"/>
            </a:xfrm>
            <a:prstGeom prst="ellipse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3" name="椭圆 42"/>
            <p:cNvSpPr/>
            <p:nvPr/>
          </p:nvSpPr>
          <p:spPr>
            <a:xfrm>
              <a:off x="13320" y="-852"/>
              <a:ext cx="1933" cy="1836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</p:grpSp>
      <p:grpSp>
        <p:nvGrpSpPr>
          <p:cNvPr id="50" name="组合 49"/>
          <p:cNvGrpSpPr/>
          <p:nvPr/>
        </p:nvGrpSpPr>
        <p:grpSpPr>
          <a:xfrm rot="0">
            <a:off x="7543800" y="6629400"/>
            <a:ext cx="1424940" cy="198120"/>
            <a:chOff x="3960" y="6360"/>
            <a:chExt cx="2244" cy="312"/>
          </a:xfrm>
        </p:grpSpPr>
        <p:sp>
          <p:nvSpPr>
            <p:cNvPr id="44" name="椭圆 43"/>
            <p:cNvSpPr/>
            <p:nvPr/>
          </p:nvSpPr>
          <p:spPr>
            <a:xfrm>
              <a:off x="396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5" name="椭圆 44"/>
            <p:cNvSpPr/>
            <p:nvPr/>
          </p:nvSpPr>
          <p:spPr>
            <a:xfrm>
              <a:off x="444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7" name="椭圆 46"/>
            <p:cNvSpPr/>
            <p:nvPr/>
          </p:nvSpPr>
          <p:spPr>
            <a:xfrm>
              <a:off x="492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8" name="椭圆 47"/>
            <p:cNvSpPr/>
            <p:nvPr/>
          </p:nvSpPr>
          <p:spPr>
            <a:xfrm>
              <a:off x="540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9" name="椭圆 48"/>
            <p:cNvSpPr/>
            <p:nvPr/>
          </p:nvSpPr>
          <p:spPr>
            <a:xfrm>
              <a:off x="588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</p:grpSp>
      <p:sp>
        <p:nvSpPr>
          <p:cNvPr id="5" name="圆角矩形 4"/>
          <p:cNvSpPr/>
          <p:nvPr>
            <p:custDataLst>
              <p:tags r:id="rId3"/>
            </p:custDataLst>
          </p:nvPr>
        </p:nvSpPr>
        <p:spPr>
          <a:xfrm>
            <a:off x="423485" y="1600200"/>
            <a:ext cx="8086100" cy="430149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>
            <p:custDataLst>
              <p:tags r:id="rId4"/>
            </p:custDataLst>
          </p:nvPr>
        </p:nvSpPr>
        <p:spPr>
          <a:xfrm>
            <a:off x="228600" y="381000"/>
            <a:ext cx="684022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b="1"/>
              <a:t>孤独症谱系障碍疼痛敏感程度研究</a:t>
            </a:r>
            <a:endParaRPr lang="zh-CN" altLang="en-US" sz="2800" b="1"/>
          </a:p>
        </p:txBody>
      </p:sp>
      <p:sp>
        <p:nvSpPr>
          <p:cNvPr id="3" name="文本框 2"/>
          <p:cNvSpPr txBox="1"/>
          <p:nvPr/>
        </p:nvSpPr>
        <p:spPr>
          <a:xfrm>
            <a:off x="609600" y="1828800"/>
            <a:ext cx="7534275" cy="36925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/>
              <a:t>       </a:t>
            </a:r>
            <a:r>
              <a:rPr lang="zh-CN" altLang="en-US"/>
              <a:t>疼痛是与组织损伤或潜在组织损伤相关，或类似相关的，一种不愉悦的主观感受和情感体验。疼痛促使个体觉察环境中的实际或潜在威胁，激活防御系统，从而趋利避害。疼痛是多种疾病的主要症状，在临床上，已被视为除呼吸、脉搏、体温和血压之外的“第五大生命体征”</a:t>
            </a:r>
            <a:r>
              <a:rPr lang="en-US" altLang="zh-CN"/>
              <a:t>。</a:t>
            </a:r>
            <a:r>
              <a:rPr lang="zh-CN" altLang="en-US"/>
              <a:t>疼痛由伤害性刺激所传达的感觉信息启动，包含感觉一辨别、情绪-动机、认知一评价多个维度。其中，感觉辨别是指对伤害性刺激的性质、位置和强度等信息的辨别；情感成分包括伤害性刺激带来的负性情感体验，如恐惧和焦虑等；而认知评价则包括对疼痛的注意和预期等（图1)。不同个体对相同的伤害性刺激或临床疾病存在不同的疼痛反应，表现为疼痛敏感性的个体差异。疼痛感知是个体对感受到的刺激进行情绪和认知加工的过程，情绪和认知在疼痛感知中起着重要的作用。疼痛的恐惧-回避模型认为客观刺激强度与疼痛反应之间并不是“一对一”的关系，而是同时受到了情绪和认知等心理因素的影响，如疼痛灾难化。</a:t>
            </a:r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5" name="文本框 14"/>
          <p:cNvSpPr txBox="1"/>
          <p:nvPr/>
        </p:nvSpPr>
        <p:spPr>
          <a:xfrm>
            <a:off x="5189538" y="5334000"/>
            <a:ext cx="3954462" cy="450829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zh-CN" sz="1800" b="1" dirty="0">
                <a:latin typeface="Arial" panose="020B0604020202020204" pitchFamily="34" charset="0"/>
              </a:rPr>
              <a:t>     </a:t>
            </a:r>
            <a:endParaRPr lang="en-US" altLang="zh-CN" sz="1800" b="1" dirty="0">
              <a:latin typeface="Arial" panose="020B0604020202020204" pitchFamily="34" charset="0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0" y="1026160"/>
            <a:ext cx="9144000" cy="49530"/>
            <a:chOff x="0" y="1616"/>
            <a:chExt cx="14400" cy="78"/>
          </a:xfrm>
        </p:grpSpPr>
        <p:cxnSp>
          <p:nvCxnSpPr>
            <p:cNvPr id="8" name="直接连接符 7"/>
            <p:cNvCxnSpPr/>
            <p:nvPr/>
          </p:nvCxnSpPr>
          <p:spPr>
            <a:xfrm flipV="1">
              <a:off x="0" y="1680"/>
              <a:ext cx="5872" cy="14"/>
            </a:xfrm>
            <a:prstGeom prst="line">
              <a:avLst/>
            </a:prstGeom>
            <a:ln w="88900" cmpd="sng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接连接符 12"/>
            <p:cNvCxnSpPr/>
            <p:nvPr/>
          </p:nvCxnSpPr>
          <p:spPr>
            <a:xfrm>
              <a:off x="5872" y="1616"/>
              <a:ext cx="8528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>
            <a:clrChange>
              <a:clrFrom>
                <a:srgbClr val="007082">
                  <a:alpha val="100000"/>
                </a:srgbClr>
              </a:clrFrom>
              <a:clrTo>
                <a:srgbClr val="007082">
                  <a:alpha val="100000"/>
                  <a:alpha val="0"/>
                </a:srgbClr>
              </a:clrTo>
            </a:clrChange>
          </a:blip>
          <a:srcRect l="2883" t="6400" r="76937" b="10400"/>
          <a:stretch>
            <a:fillRect/>
          </a:stretch>
        </p:blipFill>
        <p:spPr>
          <a:xfrm>
            <a:off x="8077200" y="0"/>
            <a:ext cx="1066800" cy="990600"/>
          </a:xfrm>
          <a:prstGeom prst="rect">
            <a:avLst/>
          </a:prstGeom>
        </p:spPr>
      </p:pic>
      <p:grpSp>
        <p:nvGrpSpPr>
          <p:cNvPr id="41" name="组合 40"/>
          <p:cNvGrpSpPr/>
          <p:nvPr/>
        </p:nvGrpSpPr>
        <p:grpSpPr>
          <a:xfrm rot="0">
            <a:off x="-762000" y="6019800"/>
            <a:ext cx="1676400" cy="1676400"/>
            <a:chOff x="12960" y="-1254"/>
            <a:chExt cx="2640" cy="2640"/>
          </a:xfrm>
        </p:grpSpPr>
        <p:sp>
          <p:nvSpPr>
            <p:cNvPr id="42" name="椭圆 41"/>
            <p:cNvSpPr/>
            <p:nvPr/>
          </p:nvSpPr>
          <p:spPr>
            <a:xfrm>
              <a:off x="12960" y="-1254"/>
              <a:ext cx="2640" cy="2640"/>
            </a:xfrm>
            <a:prstGeom prst="ellipse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3" name="椭圆 42"/>
            <p:cNvSpPr/>
            <p:nvPr/>
          </p:nvSpPr>
          <p:spPr>
            <a:xfrm>
              <a:off x="13320" y="-852"/>
              <a:ext cx="1933" cy="1836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</p:grpSp>
      <p:grpSp>
        <p:nvGrpSpPr>
          <p:cNvPr id="50" name="组合 49"/>
          <p:cNvGrpSpPr/>
          <p:nvPr/>
        </p:nvGrpSpPr>
        <p:grpSpPr>
          <a:xfrm rot="0">
            <a:off x="7543800" y="6629400"/>
            <a:ext cx="1424940" cy="198120"/>
            <a:chOff x="3960" y="6360"/>
            <a:chExt cx="2244" cy="312"/>
          </a:xfrm>
        </p:grpSpPr>
        <p:sp>
          <p:nvSpPr>
            <p:cNvPr id="44" name="椭圆 43"/>
            <p:cNvSpPr/>
            <p:nvPr/>
          </p:nvSpPr>
          <p:spPr>
            <a:xfrm>
              <a:off x="396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5" name="椭圆 44"/>
            <p:cNvSpPr/>
            <p:nvPr/>
          </p:nvSpPr>
          <p:spPr>
            <a:xfrm>
              <a:off x="444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7" name="椭圆 46"/>
            <p:cNvSpPr/>
            <p:nvPr/>
          </p:nvSpPr>
          <p:spPr>
            <a:xfrm>
              <a:off x="492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8" name="椭圆 47"/>
            <p:cNvSpPr/>
            <p:nvPr/>
          </p:nvSpPr>
          <p:spPr>
            <a:xfrm>
              <a:off x="540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9" name="椭圆 48"/>
            <p:cNvSpPr/>
            <p:nvPr/>
          </p:nvSpPr>
          <p:spPr>
            <a:xfrm>
              <a:off x="588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</p:grpSp>
      <p:sp>
        <p:nvSpPr>
          <p:cNvPr id="5" name="圆角矩形 4"/>
          <p:cNvSpPr/>
          <p:nvPr>
            <p:custDataLst>
              <p:tags r:id="rId3"/>
            </p:custDataLst>
          </p:nvPr>
        </p:nvSpPr>
        <p:spPr>
          <a:xfrm>
            <a:off x="423485" y="1295400"/>
            <a:ext cx="8086100" cy="430149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>
            <p:custDataLst>
              <p:tags r:id="rId4"/>
            </p:custDataLst>
          </p:nvPr>
        </p:nvSpPr>
        <p:spPr>
          <a:xfrm>
            <a:off x="228600" y="381000"/>
            <a:ext cx="684022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b="1"/>
              <a:t>孤独症谱系障碍疼痛敏感程度研究</a:t>
            </a:r>
            <a:endParaRPr lang="zh-CN" altLang="en-US" sz="2800" b="1"/>
          </a:p>
        </p:txBody>
      </p:sp>
      <p:sp>
        <p:nvSpPr>
          <p:cNvPr id="3" name="文本框 2"/>
          <p:cNvSpPr txBox="1"/>
          <p:nvPr/>
        </p:nvSpPr>
        <p:spPr>
          <a:xfrm>
            <a:off x="758825" y="1600200"/>
            <a:ext cx="7394575" cy="20300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ym typeface="+mn-ea"/>
              </a:rPr>
              <a:t>疼痛灾难化是一种对疼痛的消极的情感和认知应对方式，被认为是介导调解疼痛感知的重要心理因素，研究表明，疼痛灾难化与疼痛恐惧密切相关，高疼痛灾难化的个体会把疼痛等同于伤害，以及对疼痛存在更多的负性解释，这会导致更多与恐惧相关的情绪和行为，进而影响疼痛感知。也就是说，疼痛的产生不仅依赖于伤害性刺激的性质和强度等物理属性，也依赖于大脑皮层对它的诠释。</a:t>
            </a:r>
            <a:endParaRPr lang="zh-CN" altLang="en-US"/>
          </a:p>
          <a:p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58085" y="3352800"/>
            <a:ext cx="3985260" cy="34213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5" name="文本框 14"/>
          <p:cNvSpPr txBox="1"/>
          <p:nvPr/>
        </p:nvSpPr>
        <p:spPr>
          <a:xfrm>
            <a:off x="5189538" y="5334000"/>
            <a:ext cx="3954462" cy="450829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zh-CN" sz="1800" b="1" dirty="0">
                <a:latin typeface="Arial" panose="020B0604020202020204" pitchFamily="34" charset="0"/>
              </a:rPr>
              <a:t>     </a:t>
            </a:r>
            <a:endParaRPr lang="en-US" altLang="zh-CN" sz="1800" b="1" dirty="0">
              <a:latin typeface="Arial" panose="020B0604020202020204" pitchFamily="34" charset="0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0" y="1026160"/>
            <a:ext cx="9144000" cy="49530"/>
            <a:chOff x="0" y="1616"/>
            <a:chExt cx="14400" cy="78"/>
          </a:xfrm>
        </p:grpSpPr>
        <p:cxnSp>
          <p:nvCxnSpPr>
            <p:cNvPr id="8" name="直接连接符 7"/>
            <p:cNvCxnSpPr/>
            <p:nvPr/>
          </p:nvCxnSpPr>
          <p:spPr>
            <a:xfrm flipV="1">
              <a:off x="0" y="1680"/>
              <a:ext cx="5872" cy="14"/>
            </a:xfrm>
            <a:prstGeom prst="line">
              <a:avLst/>
            </a:prstGeom>
            <a:ln w="88900" cmpd="sng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接连接符 12"/>
            <p:cNvCxnSpPr/>
            <p:nvPr/>
          </p:nvCxnSpPr>
          <p:spPr>
            <a:xfrm>
              <a:off x="5872" y="1616"/>
              <a:ext cx="8528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>
            <a:clrChange>
              <a:clrFrom>
                <a:srgbClr val="007082">
                  <a:alpha val="100000"/>
                </a:srgbClr>
              </a:clrFrom>
              <a:clrTo>
                <a:srgbClr val="007082">
                  <a:alpha val="100000"/>
                  <a:alpha val="0"/>
                </a:srgbClr>
              </a:clrTo>
            </a:clrChange>
          </a:blip>
          <a:srcRect l="2883" t="6400" r="76937" b="10400"/>
          <a:stretch>
            <a:fillRect/>
          </a:stretch>
        </p:blipFill>
        <p:spPr>
          <a:xfrm>
            <a:off x="8077200" y="0"/>
            <a:ext cx="1066800" cy="990600"/>
          </a:xfrm>
          <a:prstGeom prst="rect">
            <a:avLst/>
          </a:prstGeom>
        </p:spPr>
      </p:pic>
      <p:grpSp>
        <p:nvGrpSpPr>
          <p:cNvPr id="41" name="组合 40"/>
          <p:cNvGrpSpPr/>
          <p:nvPr/>
        </p:nvGrpSpPr>
        <p:grpSpPr>
          <a:xfrm rot="0">
            <a:off x="-762000" y="6019800"/>
            <a:ext cx="1676400" cy="1676400"/>
            <a:chOff x="12960" y="-1254"/>
            <a:chExt cx="2640" cy="2640"/>
          </a:xfrm>
        </p:grpSpPr>
        <p:sp>
          <p:nvSpPr>
            <p:cNvPr id="42" name="椭圆 41"/>
            <p:cNvSpPr/>
            <p:nvPr/>
          </p:nvSpPr>
          <p:spPr>
            <a:xfrm>
              <a:off x="12960" y="-1254"/>
              <a:ext cx="2640" cy="2640"/>
            </a:xfrm>
            <a:prstGeom prst="ellipse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3" name="椭圆 42"/>
            <p:cNvSpPr/>
            <p:nvPr/>
          </p:nvSpPr>
          <p:spPr>
            <a:xfrm>
              <a:off x="13320" y="-852"/>
              <a:ext cx="1933" cy="1836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</p:grpSp>
      <p:grpSp>
        <p:nvGrpSpPr>
          <p:cNvPr id="50" name="组合 49"/>
          <p:cNvGrpSpPr/>
          <p:nvPr/>
        </p:nvGrpSpPr>
        <p:grpSpPr>
          <a:xfrm rot="0">
            <a:off x="7543800" y="6629400"/>
            <a:ext cx="1424940" cy="198120"/>
            <a:chOff x="3960" y="6360"/>
            <a:chExt cx="2244" cy="312"/>
          </a:xfrm>
        </p:grpSpPr>
        <p:sp>
          <p:nvSpPr>
            <p:cNvPr id="44" name="椭圆 43"/>
            <p:cNvSpPr/>
            <p:nvPr/>
          </p:nvSpPr>
          <p:spPr>
            <a:xfrm>
              <a:off x="396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5" name="椭圆 44"/>
            <p:cNvSpPr/>
            <p:nvPr/>
          </p:nvSpPr>
          <p:spPr>
            <a:xfrm>
              <a:off x="444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7" name="椭圆 46"/>
            <p:cNvSpPr/>
            <p:nvPr/>
          </p:nvSpPr>
          <p:spPr>
            <a:xfrm>
              <a:off x="492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8" name="椭圆 47"/>
            <p:cNvSpPr/>
            <p:nvPr/>
          </p:nvSpPr>
          <p:spPr>
            <a:xfrm>
              <a:off x="540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9" name="椭圆 48"/>
            <p:cNvSpPr/>
            <p:nvPr/>
          </p:nvSpPr>
          <p:spPr>
            <a:xfrm>
              <a:off x="588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</p:grpSp>
      <p:sp>
        <p:nvSpPr>
          <p:cNvPr id="3" name="文本框 2"/>
          <p:cNvSpPr txBox="1"/>
          <p:nvPr/>
        </p:nvSpPr>
        <p:spPr>
          <a:xfrm>
            <a:off x="715010" y="1873885"/>
            <a:ext cx="750252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just">
              <a:lnSpc>
                <a:spcPct val="140000"/>
              </a:lnSpc>
              <a:buClrTx/>
              <a:buSzTx/>
              <a:buNone/>
            </a:pP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zh-CN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圆角矩形 4"/>
          <p:cNvSpPr/>
          <p:nvPr>
            <p:custDataLst>
              <p:tags r:id="rId3"/>
            </p:custDataLst>
          </p:nvPr>
        </p:nvSpPr>
        <p:spPr>
          <a:xfrm>
            <a:off x="501650" y="1487805"/>
            <a:ext cx="8086090" cy="462915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800"/>
          </a:p>
        </p:txBody>
      </p:sp>
      <p:sp>
        <p:nvSpPr>
          <p:cNvPr id="4" name="文本框 3"/>
          <p:cNvSpPr txBox="1"/>
          <p:nvPr/>
        </p:nvSpPr>
        <p:spPr>
          <a:xfrm>
            <a:off x="780415" y="1752600"/>
            <a:ext cx="7437120" cy="356679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algn="just">
              <a:lnSpc>
                <a:spcPct val="160000"/>
              </a:lnSpc>
            </a:pP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zh-CN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有研究探讨了sperger综合征(AS)或高功能自闭症（HFA)患者的感觉体验，发现患者均有非常高的疼痛阈值。</a:t>
            </a: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</a:rPr>
              <a:t>Furniss</a:t>
            </a:r>
            <a:r>
              <a:rPr lang="zh-CN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研究也表明，ASD患者出现痛觉异常的现象，对诸如碰撞和割伤等疼痛性损伤有更高的耐受性，多达70%的</a:t>
            </a: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</a:rPr>
              <a:t>ASD</a:t>
            </a:r>
            <a:r>
              <a:rPr lang="zh-CN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患者表现出自我伤害行为，包括头部撞击、皮肤损伤和自我咬伤。也有许多研究表明</a:t>
            </a: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</a:rPr>
              <a:t>ASD</a:t>
            </a:r>
            <a:r>
              <a:rPr lang="zh-CN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患者对疼痛刺激表现出反应迟钝，包括对冷热温度和机械性疼痛反应迟钝。</a:t>
            </a: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</a:rPr>
              <a:t>Sener</a:t>
            </a:r>
            <a:r>
              <a:rPr lang="zh-CN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等的研究结果也支持疼痛不敏感与</a:t>
            </a: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</a:rPr>
              <a:t>ASD</a:t>
            </a:r>
            <a:r>
              <a:rPr lang="zh-CN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之间的关系。</a:t>
            </a:r>
            <a:endParaRPr lang="zh-CN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>
            <p:custDataLst>
              <p:tags r:id="rId4"/>
            </p:custDataLst>
          </p:nvPr>
        </p:nvSpPr>
        <p:spPr>
          <a:xfrm>
            <a:off x="228600" y="381000"/>
            <a:ext cx="684022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b="1"/>
              <a:t>孤独症谱系障碍疼痛敏感程度研究</a:t>
            </a:r>
            <a:endParaRPr lang="zh-CN" altLang="en-US" sz="28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5" name="文本框 14"/>
          <p:cNvSpPr txBox="1"/>
          <p:nvPr/>
        </p:nvSpPr>
        <p:spPr>
          <a:xfrm>
            <a:off x="5189538" y="5334000"/>
            <a:ext cx="3954462" cy="450829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zh-CN" sz="1800" b="1" dirty="0">
                <a:latin typeface="Arial" panose="020B0604020202020204" pitchFamily="34" charset="0"/>
              </a:rPr>
              <a:t>     </a:t>
            </a:r>
            <a:endParaRPr lang="en-US" altLang="zh-CN" sz="1800" b="1" dirty="0">
              <a:latin typeface="Arial" panose="020B0604020202020204" pitchFamily="34" charset="0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0" y="1026160"/>
            <a:ext cx="9144000" cy="49530"/>
            <a:chOff x="0" y="1616"/>
            <a:chExt cx="14400" cy="78"/>
          </a:xfrm>
        </p:grpSpPr>
        <p:cxnSp>
          <p:nvCxnSpPr>
            <p:cNvPr id="8" name="直接连接符 7"/>
            <p:cNvCxnSpPr/>
            <p:nvPr/>
          </p:nvCxnSpPr>
          <p:spPr>
            <a:xfrm flipV="1">
              <a:off x="0" y="1680"/>
              <a:ext cx="5872" cy="14"/>
            </a:xfrm>
            <a:prstGeom prst="line">
              <a:avLst/>
            </a:prstGeom>
            <a:ln w="88900" cmpd="sng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接连接符 12"/>
            <p:cNvCxnSpPr/>
            <p:nvPr/>
          </p:nvCxnSpPr>
          <p:spPr>
            <a:xfrm>
              <a:off x="5872" y="1616"/>
              <a:ext cx="8528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>
            <a:clrChange>
              <a:clrFrom>
                <a:srgbClr val="007082">
                  <a:alpha val="100000"/>
                </a:srgbClr>
              </a:clrFrom>
              <a:clrTo>
                <a:srgbClr val="007082">
                  <a:alpha val="100000"/>
                  <a:alpha val="0"/>
                </a:srgbClr>
              </a:clrTo>
            </a:clrChange>
          </a:blip>
          <a:srcRect l="2883" t="6400" r="76937" b="10400"/>
          <a:stretch>
            <a:fillRect/>
          </a:stretch>
        </p:blipFill>
        <p:spPr>
          <a:xfrm>
            <a:off x="8077200" y="0"/>
            <a:ext cx="1066800" cy="990600"/>
          </a:xfrm>
          <a:prstGeom prst="rect">
            <a:avLst/>
          </a:prstGeom>
        </p:spPr>
      </p:pic>
      <p:grpSp>
        <p:nvGrpSpPr>
          <p:cNvPr id="41" name="组合 40"/>
          <p:cNvGrpSpPr/>
          <p:nvPr/>
        </p:nvGrpSpPr>
        <p:grpSpPr>
          <a:xfrm rot="0">
            <a:off x="-762000" y="6019800"/>
            <a:ext cx="1676400" cy="1676400"/>
            <a:chOff x="12960" y="-1254"/>
            <a:chExt cx="2640" cy="2640"/>
          </a:xfrm>
        </p:grpSpPr>
        <p:sp>
          <p:nvSpPr>
            <p:cNvPr id="42" name="椭圆 41"/>
            <p:cNvSpPr/>
            <p:nvPr/>
          </p:nvSpPr>
          <p:spPr>
            <a:xfrm>
              <a:off x="12960" y="-1254"/>
              <a:ext cx="2640" cy="2640"/>
            </a:xfrm>
            <a:prstGeom prst="ellipse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3" name="椭圆 42"/>
            <p:cNvSpPr/>
            <p:nvPr/>
          </p:nvSpPr>
          <p:spPr>
            <a:xfrm>
              <a:off x="13320" y="-852"/>
              <a:ext cx="1933" cy="1836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</p:grpSp>
      <p:grpSp>
        <p:nvGrpSpPr>
          <p:cNvPr id="50" name="组合 49"/>
          <p:cNvGrpSpPr/>
          <p:nvPr/>
        </p:nvGrpSpPr>
        <p:grpSpPr>
          <a:xfrm rot="0">
            <a:off x="7543800" y="6629400"/>
            <a:ext cx="1424940" cy="198120"/>
            <a:chOff x="3960" y="6360"/>
            <a:chExt cx="2244" cy="312"/>
          </a:xfrm>
        </p:grpSpPr>
        <p:sp>
          <p:nvSpPr>
            <p:cNvPr id="44" name="椭圆 43"/>
            <p:cNvSpPr/>
            <p:nvPr/>
          </p:nvSpPr>
          <p:spPr>
            <a:xfrm>
              <a:off x="396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5" name="椭圆 44"/>
            <p:cNvSpPr/>
            <p:nvPr/>
          </p:nvSpPr>
          <p:spPr>
            <a:xfrm>
              <a:off x="444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7" name="椭圆 46"/>
            <p:cNvSpPr/>
            <p:nvPr/>
          </p:nvSpPr>
          <p:spPr>
            <a:xfrm>
              <a:off x="492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8" name="椭圆 47"/>
            <p:cNvSpPr/>
            <p:nvPr/>
          </p:nvSpPr>
          <p:spPr>
            <a:xfrm>
              <a:off x="540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9" name="椭圆 48"/>
            <p:cNvSpPr/>
            <p:nvPr/>
          </p:nvSpPr>
          <p:spPr>
            <a:xfrm>
              <a:off x="588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</p:grpSp>
      <p:sp>
        <p:nvSpPr>
          <p:cNvPr id="5" name="圆角矩形 4"/>
          <p:cNvSpPr/>
          <p:nvPr>
            <p:custDataLst>
              <p:tags r:id="rId3"/>
            </p:custDataLst>
          </p:nvPr>
        </p:nvSpPr>
        <p:spPr>
          <a:xfrm>
            <a:off x="423485" y="1600200"/>
            <a:ext cx="8086100" cy="430149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>
            <p:custDataLst>
              <p:tags r:id="rId4"/>
            </p:custDataLst>
          </p:nvPr>
        </p:nvSpPr>
        <p:spPr>
          <a:xfrm>
            <a:off x="228600" y="381000"/>
            <a:ext cx="684022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b="1"/>
              <a:t>孤独症谱系障碍疼痛敏感程度研究</a:t>
            </a:r>
            <a:endParaRPr lang="zh-CN" altLang="en-US" sz="2800" b="1"/>
          </a:p>
        </p:txBody>
      </p:sp>
      <p:sp>
        <p:nvSpPr>
          <p:cNvPr id="4" name="文本框 3"/>
          <p:cNvSpPr txBox="1"/>
          <p:nvPr/>
        </p:nvSpPr>
        <p:spPr>
          <a:xfrm>
            <a:off x="685800" y="1752600"/>
            <a:ext cx="7390765" cy="37846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just">
              <a:lnSpc>
                <a:spcPct val="150000"/>
              </a:lnSpc>
            </a:pP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zh-CN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在痛觉相关研究中，很多研究者发现</a:t>
            </a: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</a:rPr>
              <a:t>ASD</a:t>
            </a:r>
            <a:r>
              <a:rPr lang="zh-CN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痛觉敏感性不同于触觉，多表现为不敏感。</a:t>
            </a: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</a:rPr>
              <a:t>Tordjman</a:t>
            </a:r>
            <a:r>
              <a:rPr lang="zh-CN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等通过使用量表评估</a:t>
            </a: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</a:rPr>
              <a:t>ASD</a:t>
            </a:r>
            <a:r>
              <a:rPr lang="zh-CN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儿童对疼痛的反应，发现686%的</a:t>
            </a: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</a:rPr>
              <a:t>ASD</a:t>
            </a:r>
            <a:r>
              <a:rPr lang="zh-CN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儿童疼痛阈值较高，还有研究通过横断面调查发现40%</a:t>
            </a: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</a:rPr>
              <a:t>ASD</a:t>
            </a:r>
            <a:r>
              <a:rPr lang="zh-CN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患者对疼痛具有较低敏感性。除了量表调查评估以外，还有学者进行临床实验研究，比如通过右上斜方肌探针刺激试验发现，</a:t>
            </a: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</a:rPr>
              <a:t>ASD</a:t>
            </a:r>
            <a:r>
              <a:rPr lang="zh-CN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患者对机械疼痛不敏感；通过测量手腕处皮肤折痕的热痛阈，发现</a:t>
            </a: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</a:rPr>
              <a:t>ASD</a:t>
            </a:r>
            <a:r>
              <a:rPr lang="zh-CN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患者对热痛同样不敏感，且认为其热痛敏感度降低可能与注意力缺陷相关的认知障碍有关。</a:t>
            </a:r>
            <a:endParaRPr lang="zh-CN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5" name="文本框 14"/>
          <p:cNvSpPr txBox="1"/>
          <p:nvPr/>
        </p:nvSpPr>
        <p:spPr>
          <a:xfrm>
            <a:off x="5189538" y="5334000"/>
            <a:ext cx="3954462" cy="450829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zh-CN" b="1" dirty="0">
                <a:latin typeface="Arial" panose="020B0604020202020204" pitchFamily="34" charset="0"/>
              </a:rPr>
              <a:t>     </a:t>
            </a:r>
            <a:endParaRPr lang="zh-CN" altLang="en-US" sz="2000" b="1" dirty="0">
              <a:latin typeface="Arial" panose="020B0604020202020204" pitchFamily="34" charset="0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0" y="1026160"/>
            <a:ext cx="9144000" cy="49530"/>
            <a:chOff x="0" y="1616"/>
            <a:chExt cx="14400" cy="78"/>
          </a:xfrm>
        </p:grpSpPr>
        <p:cxnSp>
          <p:nvCxnSpPr>
            <p:cNvPr id="8" name="直接连接符 7"/>
            <p:cNvCxnSpPr/>
            <p:nvPr/>
          </p:nvCxnSpPr>
          <p:spPr>
            <a:xfrm flipV="1">
              <a:off x="0" y="1680"/>
              <a:ext cx="5872" cy="14"/>
            </a:xfrm>
            <a:prstGeom prst="line">
              <a:avLst/>
            </a:prstGeom>
            <a:ln w="88900" cmpd="sng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接连接符 12"/>
            <p:cNvCxnSpPr/>
            <p:nvPr/>
          </p:nvCxnSpPr>
          <p:spPr>
            <a:xfrm>
              <a:off x="5872" y="1616"/>
              <a:ext cx="8528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>
            <a:clrChange>
              <a:clrFrom>
                <a:srgbClr val="007082">
                  <a:alpha val="100000"/>
                </a:srgbClr>
              </a:clrFrom>
              <a:clrTo>
                <a:srgbClr val="007082">
                  <a:alpha val="100000"/>
                  <a:alpha val="0"/>
                </a:srgbClr>
              </a:clrTo>
            </a:clrChange>
          </a:blip>
          <a:srcRect l="2883" t="6400" r="76937" b="10400"/>
          <a:stretch>
            <a:fillRect/>
          </a:stretch>
        </p:blipFill>
        <p:spPr>
          <a:xfrm>
            <a:off x="8077200" y="0"/>
            <a:ext cx="1066800" cy="990600"/>
          </a:xfrm>
          <a:prstGeom prst="rect">
            <a:avLst/>
          </a:prstGeom>
        </p:spPr>
      </p:pic>
      <p:grpSp>
        <p:nvGrpSpPr>
          <p:cNvPr id="41" name="组合 40"/>
          <p:cNvGrpSpPr/>
          <p:nvPr/>
        </p:nvGrpSpPr>
        <p:grpSpPr>
          <a:xfrm rot="0">
            <a:off x="-762000" y="6019800"/>
            <a:ext cx="1676400" cy="1676400"/>
            <a:chOff x="12960" y="-1254"/>
            <a:chExt cx="2640" cy="2640"/>
          </a:xfrm>
        </p:grpSpPr>
        <p:sp>
          <p:nvSpPr>
            <p:cNvPr id="42" name="椭圆 41"/>
            <p:cNvSpPr/>
            <p:nvPr/>
          </p:nvSpPr>
          <p:spPr>
            <a:xfrm>
              <a:off x="12960" y="-1254"/>
              <a:ext cx="2640" cy="2640"/>
            </a:xfrm>
            <a:prstGeom prst="ellipse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43" name="椭圆 42"/>
            <p:cNvSpPr/>
            <p:nvPr/>
          </p:nvSpPr>
          <p:spPr>
            <a:xfrm>
              <a:off x="13320" y="-852"/>
              <a:ext cx="1933" cy="1836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grpSp>
        <p:nvGrpSpPr>
          <p:cNvPr id="50" name="组合 49"/>
          <p:cNvGrpSpPr/>
          <p:nvPr/>
        </p:nvGrpSpPr>
        <p:grpSpPr>
          <a:xfrm rot="0">
            <a:off x="7543800" y="6629400"/>
            <a:ext cx="1424940" cy="198120"/>
            <a:chOff x="3960" y="6360"/>
            <a:chExt cx="2244" cy="312"/>
          </a:xfrm>
        </p:grpSpPr>
        <p:sp>
          <p:nvSpPr>
            <p:cNvPr id="44" name="椭圆 43"/>
            <p:cNvSpPr/>
            <p:nvPr/>
          </p:nvSpPr>
          <p:spPr>
            <a:xfrm>
              <a:off x="396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45" name="椭圆 44"/>
            <p:cNvSpPr/>
            <p:nvPr/>
          </p:nvSpPr>
          <p:spPr>
            <a:xfrm>
              <a:off x="444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47" name="椭圆 46"/>
            <p:cNvSpPr/>
            <p:nvPr/>
          </p:nvSpPr>
          <p:spPr>
            <a:xfrm>
              <a:off x="492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48" name="椭圆 47"/>
            <p:cNvSpPr/>
            <p:nvPr/>
          </p:nvSpPr>
          <p:spPr>
            <a:xfrm>
              <a:off x="540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49" name="椭圆 48"/>
            <p:cNvSpPr/>
            <p:nvPr/>
          </p:nvSpPr>
          <p:spPr>
            <a:xfrm>
              <a:off x="588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3" name="文本框 2"/>
          <p:cNvSpPr txBox="1"/>
          <p:nvPr/>
        </p:nvSpPr>
        <p:spPr>
          <a:xfrm>
            <a:off x="715010" y="1873885"/>
            <a:ext cx="7502525" cy="3538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just">
              <a:lnSpc>
                <a:spcPct val="140000"/>
              </a:lnSpc>
              <a:buClrTx/>
              <a:buSzTx/>
              <a:buNone/>
            </a:pP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zh-CN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随着学者们对ASD痛觉异常的逐渐重视，应用ASD模型鼠进行痛觉异常机制的研究也有了很大进展。与正常小鼠相比，ASD模型鼠表现出类ASD样症状，包括自然缺乏社交能力、重复行为增加、认知受损以及感觉异常等，并且有与ASD类似的脑发育异常和免疫生化指标异常。在ASD遗传学研究中，已经发现SHANK基因、FMR1基因、MECP2基因、CASPR2基因、GABRB3基因等均与患儿的疼痛敏感程度有关，由此构建出由上述基因缺失的ASD模型鼠，并进行病因及机制研究。</a:t>
            </a:r>
            <a:endParaRPr lang="zh-CN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圆角矩形 4"/>
          <p:cNvSpPr/>
          <p:nvPr>
            <p:custDataLst>
              <p:tags r:id="rId3"/>
            </p:custDataLst>
          </p:nvPr>
        </p:nvSpPr>
        <p:spPr>
          <a:xfrm>
            <a:off x="501590" y="1600200"/>
            <a:ext cx="8086100" cy="430149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文本框 5"/>
          <p:cNvSpPr txBox="1"/>
          <p:nvPr>
            <p:custDataLst>
              <p:tags r:id="rId4"/>
            </p:custDataLst>
          </p:nvPr>
        </p:nvSpPr>
        <p:spPr>
          <a:xfrm>
            <a:off x="228600" y="381000"/>
            <a:ext cx="684022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b="1"/>
              <a:t>孤独症谱系障碍疼痛敏感程度研究</a:t>
            </a:r>
            <a:endParaRPr lang="zh-CN" altLang="en-US" sz="28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5" name="文本框 14"/>
          <p:cNvSpPr txBox="1"/>
          <p:nvPr/>
        </p:nvSpPr>
        <p:spPr>
          <a:xfrm>
            <a:off x="5189538" y="5334000"/>
            <a:ext cx="3954462" cy="450829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zh-CN" sz="1800" b="1" dirty="0">
                <a:latin typeface="Arial" panose="020B0604020202020204" pitchFamily="34" charset="0"/>
              </a:rPr>
              <a:t>     </a:t>
            </a:r>
            <a:endParaRPr lang="en-US" altLang="zh-CN" sz="1800" b="1" dirty="0">
              <a:latin typeface="Arial" panose="020B0604020202020204" pitchFamily="34" charset="0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0" y="1026160"/>
            <a:ext cx="9144000" cy="49530"/>
            <a:chOff x="0" y="1616"/>
            <a:chExt cx="14400" cy="78"/>
          </a:xfrm>
        </p:grpSpPr>
        <p:cxnSp>
          <p:nvCxnSpPr>
            <p:cNvPr id="8" name="直接连接符 7"/>
            <p:cNvCxnSpPr/>
            <p:nvPr/>
          </p:nvCxnSpPr>
          <p:spPr>
            <a:xfrm flipV="1">
              <a:off x="0" y="1680"/>
              <a:ext cx="5872" cy="14"/>
            </a:xfrm>
            <a:prstGeom prst="line">
              <a:avLst/>
            </a:prstGeom>
            <a:ln w="88900" cmpd="sng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接连接符 12"/>
            <p:cNvCxnSpPr/>
            <p:nvPr/>
          </p:nvCxnSpPr>
          <p:spPr>
            <a:xfrm>
              <a:off x="5872" y="1616"/>
              <a:ext cx="8528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>
            <a:clrChange>
              <a:clrFrom>
                <a:srgbClr val="007082">
                  <a:alpha val="100000"/>
                </a:srgbClr>
              </a:clrFrom>
              <a:clrTo>
                <a:srgbClr val="007082">
                  <a:alpha val="100000"/>
                  <a:alpha val="0"/>
                </a:srgbClr>
              </a:clrTo>
            </a:clrChange>
          </a:blip>
          <a:srcRect l="2883" t="6400" r="76937" b="10400"/>
          <a:stretch>
            <a:fillRect/>
          </a:stretch>
        </p:blipFill>
        <p:spPr>
          <a:xfrm>
            <a:off x="8077200" y="0"/>
            <a:ext cx="1066800" cy="990600"/>
          </a:xfrm>
          <a:prstGeom prst="rect">
            <a:avLst/>
          </a:prstGeom>
        </p:spPr>
      </p:pic>
      <p:grpSp>
        <p:nvGrpSpPr>
          <p:cNvPr id="41" name="组合 40"/>
          <p:cNvGrpSpPr/>
          <p:nvPr/>
        </p:nvGrpSpPr>
        <p:grpSpPr>
          <a:xfrm rot="0">
            <a:off x="-762000" y="6019800"/>
            <a:ext cx="1676400" cy="1676400"/>
            <a:chOff x="12960" y="-1254"/>
            <a:chExt cx="2640" cy="2640"/>
          </a:xfrm>
        </p:grpSpPr>
        <p:sp>
          <p:nvSpPr>
            <p:cNvPr id="42" name="椭圆 41"/>
            <p:cNvSpPr/>
            <p:nvPr/>
          </p:nvSpPr>
          <p:spPr>
            <a:xfrm>
              <a:off x="12960" y="-1254"/>
              <a:ext cx="2640" cy="2640"/>
            </a:xfrm>
            <a:prstGeom prst="ellipse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3" name="椭圆 42"/>
            <p:cNvSpPr/>
            <p:nvPr/>
          </p:nvSpPr>
          <p:spPr>
            <a:xfrm>
              <a:off x="13320" y="-852"/>
              <a:ext cx="1933" cy="1836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</p:grpSp>
      <p:grpSp>
        <p:nvGrpSpPr>
          <p:cNvPr id="50" name="组合 49"/>
          <p:cNvGrpSpPr/>
          <p:nvPr/>
        </p:nvGrpSpPr>
        <p:grpSpPr>
          <a:xfrm rot="0">
            <a:off x="7543800" y="6629400"/>
            <a:ext cx="1424940" cy="198120"/>
            <a:chOff x="3960" y="6360"/>
            <a:chExt cx="2244" cy="312"/>
          </a:xfrm>
        </p:grpSpPr>
        <p:sp>
          <p:nvSpPr>
            <p:cNvPr id="44" name="椭圆 43"/>
            <p:cNvSpPr/>
            <p:nvPr/>
          </p:nvSpPr>
          <p:spPr>
            <a:xfrm>
              <a:off x="396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5" name="椭圆 44"/>
            <p:cNvSpPr/>
            <p:nvPr/>
          </p:nvSpPr>
          <p:spPr>
            <a:xfrm>
              <a:off x="444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7" name="椭圆 46"/>
            <p:cNvSpPr/>
            <p:nvPr/>
          </p:nvSpPr>
          <p:spPr>
            <a:xfrm>
              <a:off x="492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8" name="椭圆 47"/>
            <p:cNvSpPr/>
            <p:nvPr/>
          </p:nvSpPr>
          <p:spPr>
            <a:xfrm>
              <a:off x="540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9" name="椭圆 48"/>
            <p:cNvSpPr/>
            <p:nvPr/>
          </p:nvSpPr>
          <p:spPr>
            <a:xfrm>
              <a:off x="588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</p:grpSp>
      <p:sp>
        <p:nvSpPr>
          <p:cNvPr id="3" name="文本框 2"/>
          <p:cNvSpPr txBox="1"/>
          <p:nvPr/>
        </p:nvSpPr>
        <p:spPr>
          <a:xfrm>
            <a:off x="715010" y="1752600"/>
            <a:ext cx="7502525" cy="43999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just">
              <a:lnSpc>
                <a:spcPct val="140000"/>
              </a:lnSpc>
              <a:buClrTx/>
              <a:buSzTx/>
              <a:buNone/>
            </a:pP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SHANK</a:t>
            </a:r>
            <a:r>
              <a:rPr lang="zh-CN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家族基因通过脊髓突触功能障碍，扣带回皮层、体感皮层的大脑缺陷及</a:t>
            </a: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NMDA</a:t>
            </a:r>
            <a:r>
              <a:rPr lang="zh-CN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受体功能障碍等方面影响患儿疼痛敏感性。</a:t>
            </a: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FMR1</a:t>
            </a:r>
            <a:r>
              <a:rPr lang="zh-CN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基因及</a:t>
            </a: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MECP2</a:t>
            </a:r>
            <a:r>
              <a:rPr lang="zh-CN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基因缺失的小鼠对热痛反应的潜伏期均增强，并且</a:t>
            </a: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FMR1</a:t>
            </a:r>
            <a:r>
              <a:rPr lang="zh-CN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基因还明显出现自伤行为和</a:t>
            </a: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C-</a:t>
            </a:r>
            <a:r>
              <a:rPr lang="zh-CN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感觉纤维电刺激敏感性降低；而</a:t>
            </a: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CASPR2</a:t>
            </a:r>
            <a:r>
              <a:rPr lang="zh-CN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基因、</a:t>
            </a: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GABRB3</a:t>
            </a:r>
            <a:r>
              <a:rPr lang="zh-CN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基因的突变与患儿的疼痛敏感度增高有关。</a:t>
            </a: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CASPR2</a:t>
            </a:r>
            <a:r>
              <a:rPr lang="zh-CN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基因通过调节使缺失</a:t>
            </a: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CASPR2</a:t>
            </a:r>
            <a:r>
              <a:rPr lang="zh-CN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基因小鼠表现出对有害机械刺激、热和变应原的疼痛耐受性减弱。</a:t>
            </a: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GABRB3</a:t>
            </a:r>
            <a:r>
              <a:rPr lang="zh-CN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基因突变小鼠，使突触前</a:t>
            </a: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GABAA</a:t>
            </a:r>
            <a:r>
              <a:rPr lang="zh-CN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受体的功能丧失，可能与患儿疼痛阈值降低有关。</a:t>
            </a:r>
            <a:endParaRPr lang="zh-CN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40000"/>
              </a:lnSpc>
              <a:buClrTx/>
              <a:buSzTx/>
              <a:buNone/>
            </a:pPr>
            <a:endParaRPr lang="zh-CN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圆角矩形 4"/>
          <p:cNvSpPr/>
          <p:nvPr>
            <p:custDataLst>
              <p:tags r:id="rId3"/>
            </p:custDataLst>
          </p:nvPr>
        </p:nvSpPr>
        <p:spPr>
          <a:xfrm>
            <a:off x="423485" y="1600200"/>
            <a:ext cx="8086100" cy="430149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>
            <p:custDataLst>
              <p:tags r:id="rId4"/>
            </p:custDataLst>
          </p:nvPr>
        </p:nvSpPr>
        <p:spPr>
          <a:xfrm>
            <a:off x="228600" y="381000"/>
            <a:ext cx="684022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b="1"/>
              <a:t>孤独症谱系障碍疼痛敏感程度研究</a:t>
            </a:r>
            <a:endParaRPr lang="zh-CN" altLang="en-US" sz="28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5" name="文本框 14"/>
          <p:cNvSpPr txBox="1"/>
          <p:nvPr/>
        </p:nvSpPr>
        <p:spPr>
          <a:xfrm>
            <a:off x="5189538" y="5334000"/>
            <a:ext cx="3954462" cy="450829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zh-CN" sz="1800" b="1" dirty="0">
                <a:latin typeface="Arial" panose="020B0604020202020204" pitchFamily="34" charset="0"/>
              </a:rPr>
              <a:t>     </a:t>
            </a:r>
            <a:endParaRPr lang="en-US" altLang="zh-CN" sz="1800" b="1" dirty="0">
              <a:latin typeface="Arial" panose="020B0604020202020204" pitchFamily="34" charset="0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0" y="1026160"/>
            <a:ext cx="9144000" cy="49530"/>
            <a:chOff x="0" y="1616"/>
            <a:chExt cx="14400" cy="78"/>
          </a:xfrm>
        </p:grpSpPr>
        <p:cxnSp>
          <p:nvCxnSpPr>
            <p:cNvPr id="8" name="直接连接符 7"/>
            <p:cNvCxnSpPr/>
            <p:nvPr/>
          </p:nvCxnSpPr>
          <p:spPr>
            <a:xfrm flipV="1">
              <a:off x="0" y="1680"/>
              <a:ext cx="5872" cy="14"/>
            </a:xfrm>
            <a:prstGeom prst="line">
              <a:avLst/>
            </a:prstGeom>
            <a:ln w="88900" cmpd="sng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接连接符 12"/>
            <p:cNvCxnSpPr/>
            <p:nvPr/>
          </p:nvCxnSpPr>
          <p:spPr>
            <a:xfrm>
              <a:off x="5872" y="1616"/>
              <a:ext cx="8528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>
            <a:clrChange>
              <a:clrFrom>
                <a:srgbClr val="007082">
                  <a:alpha val="100000"/>
                </a:srgbClr>
              </a:clrFrom>
              <a:clrTo>
                <a:srgbClr val="007082">
                  <a:alpha val="100000"/>
                  <a:alpha val="0"/>
                </a:srgbClr>
              </a:clrTo>
            </a:clrChange>
          </a:blip>
          <a:srcRect l="2883" t="6400" r="76937" b="10400"/>
          <a:stretch>
            <a:fillRect/>
          </a:stretch>
        </p:blipFill>
        <p:spPr>
          <a:xfrm>
            <a:off x="8077200" y="0"/>
            <a:ext cx="1066800" cy="990600"/>
          </a:xfrm>
          <a:prstGeom prst="rect">
            <a:avLst/>
          </a:prstGeom>
        </p:spPr>
      </p:pic>
      <p:grpSp>
        <p:nvGrpSpPr>
          <p:cNvPr id="41" name="组合 40"/>
          <p:cNvGrpSpPr/>
          <p:nvPr/>
        </p:nvGrpSpPr>
        <p:grpSpPr>
          <a:xfrm rot="0">
            <a:off x="-762000" y="6019800"/>
            <a:ext cx="1676400" cy="1676400"/>
            <a:chOff x="12960" y="-1254"/>
            <a:chExt cx="2640" cy="2640"/>
          </a:xfrm>
        </p:grpSpPr>
        <p:sp>
          <p:nvSpPr>
            <p:cNvPr id="42" name="椭圆 41"/>
            <p:cNvSpPr/>
            <p:nvPr/>
          </p:nvSpPr>
          <p:spPr>
            <a:xfrm>
              <a:off x="12960" y="-1254"/>
              <a:ext cx="2640" cy="2640"/>
            </a:xfrm>
            <a:prstGeom prst="ellipse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3" name="椭圆 42"/>
            <p:cNvSpPr/>
            <p:nvPr/>
          </p:nvSpPr>
          <p:spPr>
            <a:xfrm>
              <a:off x="13320" y="-852"/>
              <a:ext cx="1933" cy="1836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</p:grpSp>
      <p:grpSp>
        <p:nvGrpSpPr>
          <p:cNvPr id="50" name="组合 49"/>
          <p:cNvGrpSpPr/>
          <p:nvPr/>
        </p:nvGrpSpPr>
        <p:grpSpPr>
          <a:xfrm rot="0">
            <a:off x="7543800" y="6629400"/>
            <a:ext cx="1424940" cy="198120"/>
            <a:chOff x="3960" y="6360"/>
            <a:chExt cx="2244" cy="312"/>
          </a:xfrm>
        </p:grpSpPr>
        <p:sp>
          <p:nvSpPr>
            <p:cNvPr id="44" name="椭圆 43"/>
            <p:cNvSpPr/>
            <p:nvPr/>
          </p:nvSpPr>
          <p:spPr>
            <a:xfrm>
              <a:off x="396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5" name="椭圆 44"/>
            <p:cNvSpPr/>
            <p:nvPr/>
          </p:nvSpPr>
          <p:spPr>
            <a:xfrm>
              <a:off x="444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7" name="椭圆 46"/>
            <p:cNvSpPr/>
            <p:nvPr/>
          </p:nvSpPr>
          <p:spPr>
            <a:xfrm>
              <a:off x="492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8" name="椭圆 47"/>
            <p:cNvSpPr/>
            <p:nvPr/>
          </p:nvSpPr>
          <p:spPr>
            <a:xfrm>
              <a:off x="540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  <p:sp>
          <p:nvSpPr>
            <p:cNvPr id="49" name="椭圆 48"/>
            <p:cNvSpPr/>
            <p:nvPr/>
          </p:nvSpPr>
          <p:spPr>
            <a:xfrm>
              <a:off x="5880" y="6360"/>
              <a:ext cx="325" cy="31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800"/>
            </a:p>
          </p:txBody>
        </p:sp>
      </p:grpSp>
      <p:sp>
        <p:nvSpPr>
          <p:cNvPr id="5" name="圆角矩形 4"/>
          <p:cNvSpPr/>
          <p:nvPr>
            <p:custDataLst>
              <p:tags r:id="rId3"/>
            </p:custDataLst>
          </p:nvPr>
        </p:nvSpPr>
        <p:spPr>
          <a:xfrm>
            <a:off x="423545" y="1600200"/>
            <a:ext cx="8086090" cy="453199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>
            <p:custDataLst>
              <p:tags r:id="rId4"/>
            </p:custDataLst>
          </p:nvPr>
        </p:nvSpPr>
        <p:spPr>
          <a:xfrm>
            <a:off x="228600" y="381000"/>
            <a:ext cx="684022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b="1"/>
              <a:t>孤独症谱系障碍疼痛敏感程度研究</a:t>
            </a:r>
            <a:endParaRPr lang="zh-CN" altLang="en-US" sz="2800" b="1"/>
          </a:p>
        </p:txBody>
      </p:sp>
      <p:sp>
        <p:nvSpPr>
          <p:cNvPr id="7" name="文本框 6"/>
          <p:cNvSpPr txBox="1"/>
          <p:nvPr/>
        </p:nvSpPr>
        <p:spPr>
          <a:xfrm>
            <a:off x="685800" y="1802765"/>
            <a:ext cx="7572375" cy="40767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just">
              <a:lnSpc>
                <a:spcPct val="120000"/>
              </a:lnSpc>
            </a:pPr>
            <a:r>
              <a:rPr lang="en-US" altLang="zh-CN"/>
              <a:t>       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疼痛作为一种躯体上的应激原，可以直接导致焦虑和抑郁情绪的产生口。研究表明，疼痛可以激活去甲肾上腺素系统，使患者出现焦虑、恐惧、抑郁等情绪反应。</a:t>
            </a:r>
            <a:endParaRPr lang="zh-CN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神经发生是指神经祖细胞分裂、增殖、分化成为神经前体细胞，逐渐向功能区域迁移，并与其他神经元建立突触联系，从而产生神经功能的过程，其发生部位主要位于侧脑室下区和海马齿状回颗粒细胞下区。大量研究显示，神经发生与情绪密切相关回，增强成年海马神经发生可减轻焦虑和抑郁样行为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脑源性神经营养因子（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brain-derivednurotrophic factor,BDNF）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在神经元的存活、分化和增殖过程中起了重要作用。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BDNF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与其受体酪氨酸激酶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受体（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tyrosine kinase B receptor,TrkB）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结合能促进神经发生，增强海马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神经元突触可塑性。促进齿状回神经发生，从而改善小鼠相关的焦虑样和抑郁样行为。</a:t>
            </a:r>
            <a:endParaRPr lang="zh-CN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INDEX" val="1"/>
  <p:tag name="KSO_WM_UNIT_TYPE" val="a"/>
  <p:tag name="KSO_WM_BEAUTIFY_FLAG" val="#wm#"/>
  <p:tag name="SlideZOrder" val="3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UNIT_INDEX" val="1"/>
  <p:tag name="KSO_WM_UNIT_TYPE" val="a"/>
  <p:tag name="KSO_WM_BEAUTIFY_FLAG" val="#wm#"/>
  <p:tag name="SlideZOrder" val="3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UNIT_INDEX" val="1"/>
  <p:tag name="KSO_WM_UNIT_TYPE" val="a"/>
  <p:tag name="KSO_WM_BEAUTIFY_FLAG" val="#wm#"/>
  <p:tag name="SlideZOrder" val="3"/>
</p:tagLst>
</file>

<file path=ppt/tags/tag15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KSO_WM_UNIT_INDEX" val="1"/>
  <p:tag name="KSO_WM_UNIT_TYPE" val="a"/>
  <p:tag name="KSO_WM_BEAUTIFY_FLAG" val="#wm#"/>
  <p:tag name="SlideZOrder" val="3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20.xml><?xml version="1.0" encoding="utf-8"?>
<p:tagLst xmlns:p="http://schemas.openxmlformats.org/presentationml/2006/main">
  <p:tag name="KSO_WM_UNIT_INDEX" val="1"/>
  <p:tag name="KSO_WM_UNIT_TYPE" val="a"/>
  <p:tag name="KSO_WM_BEAUTIFY_FLAG" val="#wm#"/>
  <p:tag name="SlideZOrder" val="3"/>
</p:tagLst>
</file>

<file path=ppt/tags/tag21.xml><?xml version="1.0" encoding="utf-8"?>
<p:tagLst xmlns:p="http://schemas.openxmlformats.org/presentationml/2006/main">
  <p:tag name="KSO_WM_BEAUTIFY_FLAG" val=""/>
</p:tagLst>
</file>

<file path=ppt/tags/tag22.xml><?xml version="1.0" encoding="utf-8"?>
<p:tagLst xmlns:p="http://schemas.openxmlformats.org/presentationml/2006/main">
  <p:tag name="KSO_WM_BEAUTIFY_FLAG" val=""/>
</p:tagLst>
</file>

<file path=ppt/tags/tag23.xml><?xml version="1.0" encoding="utf-8"?>
<p:tagLst xmlns:p="http://schemas.openxmlformats.org/presentationml/2006/main">
  <p:tag name="KSO_WM_UNIT_INDEX" val="1"/>
  <p:tag name="KSO_WM_UNIT_TYPE" val="a"/>
  <p:tag name="KSO_WM_BEAUTIFY_FLAG" val="#wm#"/>
  <p:tag name="SlideZOrder" val="3"/>
</p:tagLst>
</file>

<file path=ppt/tags/tag24.xml><?xml version="1.0" encoding="utf-8"?>
<p:tagLst xmlns:p="http://schemas.openxmlformats.org/presentationml/2006/main">
  <p:tag name="KSO_WM_BEAUTIFY_FLAG" val=""/>
</p:tagLst>
</file>

<file path=ppt/tags/tag25.xml><?xml version="1.0" encoding="utf-8"?>
<p:tagLst xmlns:p="http://schemas.openxmlformats.org/presentationml/2006/main">
  <p:tag name="KSO_WM_BEAUTIFY_FLAG" val=""/>
</p:tagLst>
</file>

<file path=ppt/tags/tag26.xml><?xml version="1.0" encoding="utf-8"?>
<p:tagLst xmlns:p="http://schemas.openxmlformats.org/presentationml/2006/main">
  <p:tag name="KSO_WM_UNIT_INDEX" val="1"/>
  <p:tag name="KSO_WM_UNIT_TYPE" val="a"/>
  <p:tag name="KSO_WM_BEAUTIFY_FLAG" val="#wm#"/>
  <p:tag name="SlideZOrder" val="3"/>
</p:tagLst>
</file>

<file path=ppt/tags/tag27.xml><?xml version="1.0" encoding="utf-8"?>
<p:tagLst xmlns:p="http://schemas.openxmlformats.org/presentationml/2006/main">
  <p:tag name="KSO_WM_BEAUTIFY_FLAG" val=""/>
</p:tagLst>
</file>

<file path=ppt/tags/tag28.xml><?xml version="1.0" encoding="utf-8"?>
<p:tagLst xmlns:p="http://schemas.openxmlformats.org/presentationml/2006/main">
  <p:tag name="KSO_WM_BEAUTIFY_FLAG" val=""/>
</p:tagLst>
</file>

<file path=ppt/tags/tag29.xml><?xml version="1.0" encoding="utf-8"?>
<p:tagLst xmlns:p="http://schemas.openxmlformats.org/presentationml/2006/main">
  <p:tag name="KSO_WM_UNIT_INDEX" val="1"/>
  <p:tag name="KSO_WM_UNIT_TYPE" val="a"/>
  <p:tag name="KSO_WM_BEAUTIFY_FLAG" val="#wm#"/>
  <p:tag name="SlideZOrder" val="3"/>
</p:tagLst>
</file>

<file path=ppt/tags/tag3.xml><?xml version="1.0" encoding="utf-8"?>
<p:tagLst xmlns:p="http://schemas.openxmlformats.org/presentationml/2006/main">
  <p:tag name="KSO_WM_BEAUTIFY_FLAG" val=""/>
</p:tagLst>
</file>

<file path=ppt/tags/tag30.xml><?xml version="1.0" encoding="utf-8"?>
<p:tagLst xmlns:p="http://schemas.openxmlformats.org/presentationml/2006/main">
  <p:tag name="KSO_WM_BEAUTIFY_FLAG" val=""/>
</p:tagLst>
</file>

<file path=ppt/tags/tag31.xml><?xml version="1.0" encoding="utf-8"?>
<p:tagLst xmlns:p="http://schemas.openxmlformats.org/presentationml/2006/main">
  <p:tag name="KSO_WM_BEAUTIFY_FLAG" val=""/>
</p:tagLst>
</file>

<file path=ppt/tags/tag32.xml><?xml version="1.0" encoding="utf-8"?>
<p:tagLst xmlns:p="http://schemas.openxmlformats.org/presentationml/2006/main">
  <p:tag name="KSO_WM_UNIT_INDEX" val="1"/>
  <p:tag name="KSO_WM_UNIT_TYPE" val="a"/>
  <p:tag name="KSO_WM_BEAUTIFY_FLAG" val="#wm#"/>
  <p:tag name="SlideZOrder" val="3"/>
</p:tagLst>
</file>

<file path=ppt/tags/tag33.xml><?xml version="1.0" encoding="utf-8"?>
<p:tagLst xmlns:p="http://schemas.openxmlformats.org/presentationml/2006/main">
  <p:tag name="KSO_WM_BEAUTIFY_FLAG" val=""/>
</p:tagLst>
</file>

<file path=ppt/tags/tag34.xml><?xml version="1.0" encoding="utf-8"?>
<p:tagLst xmlns:p="http://schemas.openxmlformats.org/presentationml/2006/main">
  <p:tag name="KSO_WM_BEAUTIFY_FLAG" val=""/>
</p:tagLst>
</file>

<file path=ppt/tags/tag35.xml><?xml version="1.0" encoding="utf-8"?>
<p:tagLst xmlns:p="http://schemas.openxmlformats.org/presentationml/2006/main">
  <p:tag name="KSO_WM_UNIT_INDEX" val="1"/>
  <p:tag name="KSO_WM_UNIT_TYPE" val="a"/>
  <p:tag name="KSO_WM_BEAUTIFY_FLAG" val="#wm#"/>
  <p:tag name="SlideZOrder" val="3"/>
</p:tagLst>
</file>

<file path=ppt/tags/tag36.xml><?xml version="1.0" encoding="utf-8"?>
<p:tagLst xmlns:p="http://schemas.openxmlformats.org/presentationml/2006/main">
  <p:tag name="KSO_WM_BEAUTIFY_FLAG" val=""/>
</p:tagLst>
</file>

<file path=ppt/tags/tag37.xml><?xml version="1.0" encoding="utf-8"?>
<p:tagLst xmlns:p="http://schemas.openxmlformats.org/presentationml/2006/main">
  <p:tag name="KSO_WM_BEAUTIFY_FLAG" val=""/>
</p:tagLst>
</file>

<file path=ppt/tags/tag38.xml><?xml version="1.0" encoding="utf-8"?>
<p:tagLst xmlns:p="http://schemas.openxmlformats.org/presentationml/2006/main">
  <p:tag name="KSO_WM_UNIT_INDEX" val="1"/>
  <p:tag name="KSO_WM_UNIT_TYPE" val="a"/>
  <p:tag name="KSO_WM_BEAUTIFY_FLAG" val="#wm#"/>
  <p:tag name="SlideZOrder" val="3"/>
</p:tagLst>
</file>

<file path=ppt/tags/tag39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40.xml><?xml version="1.0" encoding="utf-8"?>
<p:tagLst xmlns:p="http://schemas.openxmlformats.org/presentationml/2006/main">
  <p:tag name="KSO_WM_BEAUTIFY_FLAG" val=""/>
</p:tagLst>
</file>

<file path=ppt/tags/tag41.xml><?xml version="1.0" encoding="utf-8"?>
<p:tagLst xmlns:p="http://schemas.openxmlformats.org/presentationml/2006/main">
  <p:tag name="KSO_WM_UNIT_INDEX" val="1"/>
  <p:tag name="KSO_WM_UNIT_TYPE" val="a"/>
  <p:tag name="KSO_WM_BEAUTIFY_FLAG" val="#wm#"/>
  <p:tag name="SlideZOrder" val="3"/>
</p:tagLst>
</file>

<file path=ppt/tags/tag42.xml><?xml version="1.0" encoding="utf-8"?>
<p:tagLst xmlns:p="http://schemas.openxmlformats.org/presentationml/2006/main">
  <p:tag name="KSO_WM_BEAUTIFY_FLAG" val=""/>
</p:tagLst>
</file>

<file path=ppt/tags/tag43.xml><?xml version="1.0" encoding="utf-8"?>
<p:tagLst xmlns:p="http://schemas.openxmlformats.org/presentationml/2006/main">
  <p:tag name="KSO_WM_BEAUTIFY_FLAG" val=""/>
</p:tagLst>
</file>

<file path=ppt/tags/tag44.xml><?xml version="1.0" encoding="utf-8"?>
<p:tagLst xmlns:p="http://schemas.openxmlformats.org/presentationml/2006/main">
  <p:tag name="KSO_WM_UNIT_INDEX" val="1"/>
  <p:tag name="KSO_WM_UNIT_TYPE" val="a"/>
  <p:tag name="KSO_WM_BEAUTIFY_FLAG" val="#wm#"/>
  <p:tag name="SlideZOrder" val="3"/>
</p:tagLst>
</file>

<file path=ppt/tags/tag45.xml><?xml version="1.0" encoding="utf-8"?>
<p:tagLst xmlns:p="http://schemas.openxmlformats.org/presentationml/2006/main">
  <p:tag name="KSO_WM_BEAUTIFY_FLAG" val=""/>
</p:tagLst>
</file>

<file path=ppt/tags/tag46.xml><?xml version="1.0" encoding="utf-8"?>
<p:tagLst xmlns:p="http://schemas.openxmlformats.org/presentationml/2006/main">
  <p:tag name="COMMONDATA" val="eyJoZGlkIjoiY2ZmMDA4YjM4Y2Y1ODA0YzBjZWU5MDJlM2ExZGRiOTkifQ=="/>
  <p:tag name="KSO_WPP_MARK_KEY" val="9d95fddc-ee96-4680-aa17-4aeac1a80d10"/>
  <p:tag name="resource_record_key" val="{&quot;13&quot;:[4670873,20468905,20209633,4364884]}"/>
</p:tagLst>
</file>

<file path=ppt/tags/tag5.xml><?xml version="1.0" encoding="utf-8"?>
<p:tagLst xmlns:p="http://schemas.openxmlformats.org/presentationml/2006/main">
  <p:tag name="KSO_WM_UNIT_INDEX" val="1"/>
  <p:tag name="KSO_WM_UNIT_TYPE" val="a"/>
  <p:tag name="KSO_WM_BEAUTIFY_FLAG" val="#wm#"/>
  <p:tag name="SlideZOrder" val="3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UNIT_INDEX" val="1"/>
  <p:tag name="KSO_WM_UNIT_TYPE" val="a"/>
  <p:tag name="KSO_WM_BEAUTIFY_FLAG" val="#wm#"/>
  <p:tag name="SlideZOrder" val="3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4503</Words>
  <Application>WPS 演示</Application>
  <PresentationFormat>全屏显示(4:3)</PresentationFormat>
  <Paragraphs>105</Paragraphs>
  <Slides>16</Slides>
  <Notes>25</Notes>
  <HiddenSlides>0</HiddenSlides>
  <MMClips>6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7" baseType="lpstr">
      <vt:lpstr>Arial</vt:lpstr>
      <vt:lpstr>宋体</vt:lpstr>
      <vt:lpstr>Wingdings</vt:lpstr>
      <vt:lpstr>Calibri</vt:lpstr>
      <vt:lpstr>Wingdings</vt:lpstr>
      <vt:lpstr>Times New Roman</vt:lpstr>
      <vt:lpstr>Arial Unicode MS</vt:lpstr>
      <vt:lpstr>微软雅黑</vt:lpstr>
      <vt:lpstr>PingFang SC</vt:lpstr>
      <vt:lpstr>Segoe Print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喵大王</cp:lastModifiedBy>
  <cp:revision>521</cp:revision>
  <dcterms:created xsi:type="dcterms:W3CDTF">2021-08-30T00:29:00Z</dcterms:created>
  <dcterms:modified xsi:type="dcterms:W3CDTF">2026-06-25T08:05:54Z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ICV">
    <vt:lpwstr>10663A7A33744DB78FE95D49AC8824FB_13</vt:lpwstr>
  </property>
  <property fmtid="{D5CDD505-2E9C-101B-9397-08002B2CF9AE}" pid="4" name="KSOProductBuildVer">
    <vt:lpwstr>2052-12.1.0.26895</vt:lpwstr>
  </property>
</Properties>
</file>