
<file path=[Content_Types].xml><?xml version="1.0" encoding="utf-8"?>
<Types xmlns="http://schemas.openxmlformats.org/package/2006/content-types">
  <Default Extension="jpeg" ContentType="image/jpeg"/>
  <Default Extension="JPG" ContentType="image/.jp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7"/>
  </p:notesMasterIdLst>
  <p:sldIdLst>
    <p:sldId id="256" r:id="rId3"/>
    <p:sldId id="382" r:id="rId4"/>
    <p:sldId id="511" r:id="rId5"/>
    <p:sldId id="490" r:id="rId6"/>
    <p:sldId id="525" r:id="rId7"/>
    <p:sldId id="526" r:id="rId8"/>
    <p:sldId id="491" r:id="rId9"/>
    <p:sldId id="527" r:id="rId10"/>
    <p:sldId id="528" r:id="rId11"/>
    <p:sldId id="512" r:id="rId12"/>
    <p:sldId id="492" r:id="rId13"/>
    <p:sldId id="529" r:id="rId14"/>
    <p:sldId id="495" r:id="rId15"/>
    <p:sldId id="530" r:id="rId16"/>
    <p:sldId id="531" r:id="rId18"/>
    <p:sldId id="532" r:id="rId19"/>
    <p:sldId id="493" r:id="rId20"/>
    <p:sldId id="513" r:id="rId21"/>
    <p:sldId id="533" r:id="rId22"/>
    <p:sldId id="534" r:id="rId23"/>
    <p:sldId id="537" r:id="rId24"/>
    <p:sldId id="536" r:id="rId25"/>
    <p:sldId id="538" r:id="rId26"/>
    <p:sldId id="657" r:id="rId27"/>
    <p:sldId id="514" r:id="rId28"/>
    <p:sldId id="539" r:id="rId29"/>
    <p:sldId id="540" r:id="rId30"/>
    <p:sldId id="541" r:id="rId31"/>
    <p:sldId id="542" r:id="rId32"/>
    <p:sldId id="543" r:id="rId33"/>
    <p:sldId id="658" r:id="rId34"/>
    <p:sldId id="544" r:id="rId35"/>
    <p:sldId id="659" r:id="rId36"/>
    <p:sldId id="515" r:id="rId37"/>
    <p:sldId id="546" r:id="rId38"/>
    <p:sldId id="545" r:id="rId39"/>
    <p:sldId id="660" r:id="rId40"/>
    <p:sldId id="516" r:id="rId41"/>
    <p:sldId id="547" r:id="rId42"/>
    <p:sldId id="517" r:id="rId43"/>
    <p:sldId id="518" r:id="rId44"/>
    <p:sldId id="519" r:id="rId45"/>
    <p:sldId id="578" r:id="rId46"/>
    <p:sldId id="579" r:id="rId47"/>
    <p:sldId id="580" r:id="rId48"/>
    <p:sldId id="661" r:id="rId49"/>
    <p:sldId id="662" r:id="rId50"/>
    <p:sldId id="520" r:id="rId51"/>
    <p:sldId id="589" r:id="rId52"/>
    <p:sldId id="597" r:id="rId53"/>
    <p:sldId id="598" r:id="rId54"/>
    <p:sldId id="599" r:id="rId55"/>
    <p:sldId id="608" r:id="rId56"/>
    <p:sldId id="663" r:id="rId57"/>
    <p:sldId id="494" r:id="rId58"/>
    <p:sldId id="607" r:id="rId59"/>
    <p:sldId id="611" r:id="rId60"/>
    <p:sldId id="609" r:id="rId61"/>
    <p:sldId id="610" r:id="rId62"/>
    <p:sldId id="522" r:id="rId63"/>
    <p:sldId id="619" r:id="rId64"/>
    <p:sldId id="620" r:id="rId65"/>
    <p:sldId id="621" r:id="rId66"/>
    <p:sldId id="622" r:id="rId67"/>
    <p:sldId id="627" r:id="rId68"/>
    <p:sldId id="523" r:id="rId69"/>
    <p:sldId id="634" r:id="rId70"/>
    <p:sldId id="635" r:id="rId71"/>
    <p:sldId id="636" r:id="rId72"/>
    <p:sldId id="637" r:id="rId73"/>
    <p:sldId id="638" r:id="rId74"/>
    <p:sldId id="639" r:id="rId75"/>
    <p:sldId id="640" r:id="rId76"/>
    <p:sldId id="664" r:id="rId77"/>
    <p:sldId id="524" r:id="rId78"/>
    <p:sldId id="645" r:id="rId79"/>
    <p:sldId id="629" r:id="rId80"/>
    <p:sldId id="649" r:id="rId81"/>
    <p:sldId id="650" r:id="rId82"/>
    <p:sldId id="651" r:id="rId83"/>
    <p:sldId id="652" r:id="rId84"/>
    <p:sldId id="398" r:id="rId85"/>
    <p:sldId id="653" r:id="rId86"/>
    <p:sldId id="654" r:id="rId87"/>
    <p:sldId id="280" r:id="rId88"/>
  </p:sldIdLst>
  <p:sldSz cx="9144000" cy="5143500" type="screen16x9"/>
  <p:notesSz cx="6858000" cy="9144000"/>
  <p:custDataLst>
    <p:tags r:id="rId92"/>
  </p:custDataLst>
  <p:defaultTextStyle>
    <a:defPPr>
      <a:defRPr lang="en-US"/>
    </a:defPPr>
    <a:lvl1pPr algn="l" rtl="0" eaLnBrk="0" fontAlgn="base" hangingPunct="0">
      <a:spcBef>
        <a:spcPct val="0"/>
      </a:spcBef>
      <a:spcAft>
        <a:spcPct val="0"/>
      </a:spcAft>
      <a:defRPr sz="4400" kern="1200">
        <a:solidFill>
          <a:schemeClr val="tx2"/>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4400" kern="1200">
        <a:solidFill>
          <a:schemeClr val="tx2"/>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4400" kern="1200">
        <a:solidFill>
          <a:schemeClr val="tx2"/>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4400" kern="1200">
        <a:solidFill>
          <a:schemeClr val="tx2"/>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4400" kern="1200">
        <a:solidFill>
          <a:schemeClr val="tx2"/>
        </a:solidFill>
        <a:latin typeface="Arial" panose="020B0604020202020204" pitchFamily="34" charset="0"/>
        <a:ea typeface="宋体" panose="02010600030101010101" pitchFamily="2" charset="-122"/>
        <a:cs typeface="+mn-cs"/>
      </a:defRPr>
    </a:lvl5pPr>
    <a:lvl6pPr marL="2286000" algn="l" defTabSz="914400" rtl="0" eaLnBrk="1" latinLnBrk="0" hangingPunct="1">
      <a:defRPr sz="4400" kern="1200">
        <a:solidFill>
          <a:schemeClr val="tx2"/>
        </a:solidFill>
        <a:latin typeface="Arial" panose="020B0604020202020204" pitchFamily="34" charset="0"/>
        <a:ea typeface="宋体" panose="02010600030101010101" pitchFamily="2" charset="-122"/>
        <a:cs typeface="+mn-cs"/>
      </a:defRPr>
    </a:lvl6pPr>
    <a:lvl7pPr marL="2743200" algn="l" defTabSz="914400" rtl="0" eaLnBrk="1" latinLnBrk="0" hangingPunct="1">
      <a:defRPr sz="4400" kern="1200">
        <a:solidFill>
          <a:schemeClr val="tx2"/>
        </a:solidFill>
        <a:latin typeface="Arial" panose="020B0604020202020204" pitchFamily="34" charset="0"/>
        <a:ea typeface="宋体" panose="02010600030101010101" pitchFamily="2" charset="-122"/>
        <a:cs typeface="+mn-cs"/>
      </a:defRPr>
    </a:lvl7pPr>
    <a:lvl8pPr marL="3200400" algn="l" defTabSz="914400" rtl="0" eaLnBrk="1" latinLnBrk="0" hangingPunct="1">
      <a:defRPr sz="4400" kern="1200">
        <a:solidFill>
          <a:schemeClr val="tx2"/>
        </a:solidFill>
        <a:latin typeface="Arial" panose="020B0604020202020204" pitchFamily="34" charset="0"/>
        <a:ea typeface="宋体" panose="02010600030101010101" pitchFamily="2" charset="-122"/>
        <a:cs typeface="+mn-cs"/>
      </a:defRPr>
    </a:lvl8pPr>
    <a:lvl9pPr marL="3657600" algn="l" defTabSz="914400" rtl="0" eaLnBrk="1" latinLnBrk="0" hangingPunct="1">
      <a:defRPr sz="4400" kern="1200">
        <a:solidFill>
          <a:schemeClr val="tx2"/>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108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51" autoAdjust="0"/>
    <p:restoredTop sz="94581" autoAdjust="0"/>
  </p:normalViewPr>
  <p:slideViewPr>
    <p:cSldViewPr>
      <p:cViewPr varScale="1">
        <p:scale>
          <a:sx n="112" d="100"/>
          <a:sy n="112" d="100"/>
        </p:scale>
        <p:origin x="-354" y="-90"/>
      </p:cViewPr>
      <p:guideLst>
        <p:guide orient="horz" pos="1620"/>
        <p:guide pos="290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9564"/>
    </p:cViewPr>
  </p:sorterViewPr>
  <p:gridSpacing cx="76200" cy="76200"/>
</p:viewPr>
</file>

<file path=ppt/_rels/presentation.xml.rels><?xml version="1.0" encoding="UTF-8" standalone="yes"?>
<Relationships xmlns="http://schemas.openxmlformats.org/package/2006/relationships"><Relationship Id="rId92" Type="http://schemas.openxmlformats.org/officeDocument/2006/relationships/tags" Target="tags/tag1.xml"/><Relationship Id="rId91" Type="http://schemas.openxmlformats.org/officeDocument/2006/relationships/tableStyles" Target="tableStyles.xml"/><Relationship Id="rId90" Type="http://schemas.openxmlformats.org/officeDocument/2006/relationships/viewProps" Target="viewProps.xml"/><Relationship Id="rId9" Type="http://schemas.openxmlformats.org/officeDocument/2006/relationships/slide" Target="slides/slide7.xml"/><Relationship Id="rId89" Type="http://schemas.openxmlformats.org/officeDocument/2006/relationships/presProps" Target="presProps.xml"/><Relationship Id="rId88" Type="http://schemas.openxmlformats.org/officeDocument/2006/relationships/slide" Target="slides/slide85.xml"/><Relationship Id="rId87" Type="http://schemas.openxmlformats.org/officeDocument/2006/relationships/slide" Target="slides/slide84.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6.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5.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4.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notesMaster" Target="notesMasters/notesMaster1.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ln>
          <a:effectLst/>
        </p:spPr>
        <p:txBody>
          <a:bodyPr vert="horz" wrap="square" lIns="91440" tIns="45720" rIns="91440" bIns="45720" numCol="1" anchor="t" anchorCtr="0" compatLnSpc="1"/>
          <a:lstStyle>
            <a:lvl1pPr algn="l" eaLnBrk="1" hangingPunct="1">
              <a:defRPr sz="1200">
                <a:solidFill>
                  <a:schemeClr val="tx1"/>
                </a:solidFill>
                <a:latin typeface="Arial" panose="020B0604020202020204" pitchFamily="34" charset="0"/>
              </a:defRPr>
            </a:lvl1pPr>
          </a:lstStyle>
          <a:p>
            <a:pPr>
              <a:defRPr/>
            </a:pPr>
            <a:endParaRPr lang="zh-CN" altLang="en-US"/>
          </a:p>
        </p:txBody>
      </p:sp>
      <p:sp>
        <p:nvSpPr>
          <p:cNvPr id="7171" name="Rectangle 3"/>
          <p:cNvSpPr>
            <a:spLocks noGrp="1" noChangeArrowheads="1"/>
          </p:cNvSpPr>
          <p:nvPr>
            <p:ph type="dt" idx="1"/>
          </p:nvPr>
        </p:nvSpPr>
        <p:spPr bwMode="auto">
          <a:xfrm>
            <a:off x="3884613" y="0"/>
            <a:ext cx="2971800" cy="457200"/>
          </a:xfrm>
          <a:prstGeom prst="rect">
            <a:avLst/>
          </a:prstGeom>
          <a:noFill/>
          <a:ln w="9525">
            <a:noFill/>
            <a:miter lim="800000"/>
          </a:ln>
          <a:effectLst/>
        </p:spPr>
        <p:txBody>
          <a:bodyPr vert="horz" wrap="square" lIns="91440" tIns="45720" rIns="91440" bIns="45720" numCol="1" anchor="t" anchorCtr="0" compatLnSpc="1"/>
          <a:lstStyle>
            <a:lvl1pPr algn="r" eaLnBrk="1" hangingPunct="1">
              <a:defRPr sz="1200">
                <a:solidFill>
                  <a:schemeClr val="tx1"/>
                </a:solidFill>
                <a:latin typeface="Arial" panose="020B0604020202020204" pitchFamily="34" charset="0"/>
              </a:defRPr>
            </a:lvl1pPr>
          </a:lstStyle>
          <a:p>
            <a:pPr>
              <a:defRPr/>
            </a:pPr>
            <a:endParaRPr lang="en-US" altLang="zh-CN"/>
          </a:p>
        </p:txBody>
      </p:sp>
      <p:sp>
        <p:nvSpPr>
          <p:cNvPr id="21508"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ln>
        </p:spPr>
      </p:sp>
      <p:sp>
        <p:nvSpPr>
          <p:cNvPr id="7173" name="Rectangle 5"/>
          <p:cNvSpPr>
            <a:spLocks noGrp="1" noChangeArrowheads="1"/>
          </p:cNvSpPr>
          <p:nvPr>
            <p:ph type="body" sz="quarter" idx="3"/>
          </p:nvPr>
        </p:nvSpPr>
        <p:spPr bwMode="auto">
          <a:xfrm>
            <a:off x="685800" y="4343400"/>
            <a:ext cx="5486400" cy="4114800"/>
          </a:xfrm>
          <a:prstGeom prst="rect">
            <a:avLst/>
          </a:prstGeom>
          <a:noFill/>
          <a:ln w="9525">
            <a:noFill/>
            <a:miter lim="800000"/>
          </a:ln>
          <a:effectLst/>
        </p:spPr>
        <p:txBody>
          <a:bodyPr vert="horz" wrap="square" lIns="91440" tIns="45720" rIns="91440" bIns="45720" numCol="1" anchor="t" anchorCtr="0" compatLnSpc="1"/>
          <a:lstStyle/>
          <a:p>
            <a:pPr lvl="0"/>
            <a:r>
              <a:rPr lang="en-US" altLang="zh-CN" noProof="0"/>
              <a:t>Click to edit Master text styles</a:t>
            </a:r>
            <a:endParaRPr lang="en-US" altLang="zh-CN" noProof="0"/>
          </a:p>
          <a:p>
            <a:pPr lvl="1"/>
            <a:r>
              <a:rPr lang="en-US" altLang="zh-CN" noProof="0"/>
              <a:t>Second level</a:t>
            </a:r>
            <a:endParaRPr lang="en-US" altLang="zh-CN" noProof="0"/>
          </a:p>
          <a:p>
            <a:pPr lvl="2"/>
            <a:r>
              <a:rPr lang="en-US" altLang="zh-CN" noProof="0"/>
              <a:t>Third level</a:t>
            </a:r>
            <a:endParaRPr lang="en-US" altLang="zh-CN" noProof="0"/>
          </a:p>
          <a:p>
            <a:pPr lvl="3"/>
            <a:r>
              <a:rPr lang="en-US" altLang="zh-CN" noProof="0"/>
              <a:t>Fourth level</a:t>
            </a:r>
            <a:endParaRPr lang="en-US" altLang="zh-CN" noProof="0"/>
          </a:p>
          <a:p>
            <a:pPr lvl="4"/>
            <a:r>
              <a:rPr lang="en-US" altLang="zh-CN" noProof="0"/>
              <a:t>Fifth level</a:t>
            </a:r>
            <a:endParaRPr lang="en-US" altLang="zh-CN" noProof="0"/>
          </a:p>
        </p:txBody>
      </p:sp>
      <p:sp>
        <p:nvSpPr>
          <p:cNvPr id="7174" name="Rectangle 6"/>
          <p:cNvSpPr>
            <a:spLocks noGrp="1" noChangeArrowheads="1"/>
          </p:cNvSpPr>
          <p:nvPr>
            <p:ph type="ftr" sz="quarter" idx="4"/>
          </p:nvPr>
        </p:nvSpPr>
        <p:spPr bwMode="auto">
          <a:xfrm>
            <a:off x="0" y="8685213"/>
            <a:ext cx="2971800" cy="457200"/>
          </a:xfrm>
          <a:prstGeom prst="rect">
            <a:avLst/>
          </a:prstGeom>
          <a:noFill/>
          <a:ln w="9525">
            <a:noFill/>
            <a:miter lim="800000"/>
          </a:ln>
          <a:effectLst/>
        </p:spPr>
        <p:txBody>
          <a:bodyPr vert="horz" wrap="square" lIns="91440" tIns="45720" rIns="91440" bIns="45720" numCol="1" anchor="b" anchorCtr="0" compatLnSpc="1"/>
          <a:lstStyle>
            <a:lvl1pPr algn="l" eaLnBrk="1" hangingPunct="1">
              <a:defRPr sz="1200">
                <a:solidFill>
                  <a:schemeClr val="tx1"/>
                </a:solidFill>
                <a:latin typeface="Arial" panose="020B0604020202020204" pitchFamily="34" charset="0"/>
              </a:defRPr>
            </a:lvl1pPr>
          </a:lstStyle>
          <a:p>
            <a:pPr>
              <a:defRPr/>
            </a:pPr>
            <a:endParaRPr lang="en-US" altLang="zh-CN"/>
          </a:p>
        </p:txBody>
      </p:sp>
      <p:sp>
        <p:nvSpPr>
          <p:cNvPr id="7175" name="Rectangle 7"/>
          <p:cNvSpPr>
            <a:spLocks noGrp="1" noChangeArrowheads="1"/>
          </p:cNvSpPr>
          <p:nvPr>
            <p:ph type="sldNum" sz="quarter" idx="5"/>
          </p:nvPr>
        </p:nvSpPr>
        <p:spPr bwMode="auto">
          <a:xfrm>
            <a:off x="3884613" y="8685213"/>
            <a:ext cx="2971800" cy="457200"/>
          </a:xfrm>
          <a:prstGeom prst="rect">
            <a:avLst/>
          </a:prstGeom>
          <a:noFill/>
          <a:ln w="9525">
            <a:noFill/>
            <a:miter lim="800000"/>
          </a:ln>
          <a:effectLst/>
        </p:spPr>
        <p:txBody>
          <a:bodyPr vert="horz" wrap="square" lIns="91440" tIns="45720" rIns="91440" bIns="45720" numCol="1" anchor="b" anchorCtr="0" compatLnSpc="1"/>
          <a:lstStyle>
            <a:lvl1pPr algn="r" eaLnBrk="1" hangingPunct="1">
              <a:defRPr sz="1200">
                <a:solidFill>
                  <a:schemeClr val="tx1"/>
                </a:solidFill>
              </a:defRPr>
            </a:lvl1pPr>
          </a:lstStyle>
          <a:p>
            <a:pPr>
              <a:defRPr/>
            </a:pPr>
            <a:fld id="{B1C9A83E-AB88-49D5-8DFB-C78884252FCC}" type="slidenum">
              <a:rPr lang="zh-CN" altLang="en-US"/>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B1C9A83E-AB88-49D5-8DFB-C78884252FCC}" type="slidenum">
              <a:rPr lang="zh-CN" altLang="en-US" smtClean="0"/>
            </a:fld>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6C1C3DB0-4C9E-4003-8619-DAA76AE20743}" type="slidenum">
              <a:rPr lang="zh-CN" altLang="en-US"/>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9B7B6EEA-F02F-42C8-B393-5D6736B6ACAF}" type="slidenum">
              <a:rPr lang="zh-CN" altLang="en-US"/>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7606CFEC-D052-4D7A-B229-B36DE9A688C6}" type="slidenum">
              <a:rPr lang="zh-CN" altLang="en-US"/>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pPr>
              <a:defRPr/>
            </a:pPr>
            <a:fld id="{5FAB10AE-92DF-4E1E-9422-34FCB4423F17}" type="slidenum">
              <a:rPr lang="zh-CN" altLang="en-US"/>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Rectangle 4"/>
          <p:cNvSpPr>
            <a:spLocks noGrp="1" noChangeArrowheads="1"/>
          </p:cNvSpPr>
          <p:nvPr>
            <p:ph type="dt" sz="half" idx="10"/>
          </p:nvPr>
        </p:nvSpPr>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p:txBody>
          <a:bodyPr/>
          <a:lstStyle>
            <a:lvl1pPr>
              <a:defRPr/>
            </a:lvl1pPr>
          </a:lstStyle>
          <a:p>
            <a:pPr>
              <a:defRPr/>
            </a:pPr>
            <a:fld id="{61A2091E-C19A-41A4-BEC3-6A88072DC135}" type="slidenum">
              <a:rPr lang="zh-CN" altLang="en-US"/>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Rectangle 4"/>
          <p:cNvSpPr>
            <a:spLocks noGrp="1" noChangeArrowheads="1"/>
          </p:cNvSpPr>
          <p:nvPr>
            <p:ph type="dt" sz="half" idx="10"/>
          </p:nvPr>
        </p:nvSpPr>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p:txBody>
          <a:bodyPr/>
          <a:lstStyle>
            <a:lvl1pPr>
              <a:defRPr/>
            </a:lvl1pPr>
          </a:lstStyle>
          <a:p>
            <a:pPr>
              <a:defRPr/>
            </a:pPr>
            <a:fld id="{5F254343-9739-47DD-A8BD-86C6178C01FF}" type="slidenum">
              <a:rPr lang="zh-CN" altLang="en-US"/>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ltLang="zh-CN"/>
          </a:p>
        </p:txBody>
      </p:sp>
      <p:sp>
        <p:nvSpPr>
          <p:cNvPr id="3" name="Rectangle 5"/>
          <p:cNvSpPr>
            <a:spLocks noGrp="1" noChangeArrowheads="1"/>
          </p:cNvSpPr>
          <p:nvPr>
            <p:ph type="ftr" sz="quarter" idx="11"/>
          </p:nvPr>
        </p:nvSpPr>
        <p:spPr/>
        <p:txBody>
          <a:bodyPr/>
          <a:lstStyle>
            <a:lvl1pPr>
              <a:defRPr/>
            </a:lvl1pPr>
          </a:lstStyle>
          <a:p>
            <a:pPr>
              <a:defRPr/>
            </a:pPr>
            <a:endParaRPr lang="en-US" altLang="zh-CN"/>
          </a:p>
        </p:txBody>
      </p:sp>
      <p:sp>
        <p:nvSpPr>
          <p:cNvPr id="4" name="Rectangle 6"/>
          <p:cNvSpPr>
            <a:spLocks noGrp="1" noChangeArrowheads="1"/>
          </p:cNvSpPr>
          <p:nvPr>
            <p:ph type="sldNum" sz="quarter" idx="12"/>
          </p:nvPr>
        </p:nvSpPr>
        <p:spPr/>
        <p:txBody>
          <a:bodyPr/>
          <a:lstStyle>
            <a:lvl1pPr>
              <a:defRPr/>
            </a:lvl1pPr>
          </a:lstStyle>
          <a:p>
            <a:pPr>
              <a:defRPr/>
            </a:pPr>
            <a:fld id="{927514A9-4A23-4819-A7E4-E44A4D1107FA}" type="slidenum">
              <a:rPr lang="zh-CN" altLang="en-US"/>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pPr>
              <a:defRPr/>
            </a:pPr>
            <a:fld id="{1985B21D-0318-42FD-994A-836F2A146736}" type="slidenum">
              <a:rPr lang="zh-CN" altLang="en-US"/>
            </a:fld>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pPr>
              <a:defRPr/>
            </a:pPr>
            <a:fld id="{9B250C1B-473D-4FFA-8142-7FE7DCDEEE4B}" type="slidenum">
              <a:rPr lang="zh-CN" altLang="en-US"/>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D7B3585F-F83E-4E21-B762-5EC7071D7E04}" type="slidenum">
              <a:rPr lang="zh-CN" altLang="en-US"/>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508B450C-5B06-485B-9F74-455E5D2908E9}" type="slidenum">
              <a:rPr lang="zh-CN" altLang="en-US"/>
            </a:fld>
            <a:endParaRPr lang="en-US" alt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p:spPr>
        <p:txBody>
          <a:bodyPr/>
          <a:lstStyle/>
          <a:p>
            <a:r>
              <a:rPr lang="zh-CN" altLang="en-US"/>
              <a:t>单击此处编辑母版标题样式</a:t>
            </a:r>
            <a:endParaRPr lang="zh-CN" altLang="en-US"/>
          </a:p>
        </p:txBody>
      </p:sp>
      <p:sp>
        <p:nvSpPr>
          <p:cNvPr id="3" name="文本占位符 2"/>
          <p:cNvSpPr>
            <a:spLocks noGrp="1"/>
          </p:cNvSpPr>
          <p:nvPr>
            <p:ph type="body" sz="half" idx="1"/>
          </p:nvPr>
        </p:nvSpPr>
        <p:spPr>
          <a:xfrm>
            <a:off x="457200" y="1200151"/>
            <a:ext cx="4038600" cy="3394472"/>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pPr>
              <a:defRPr/>
            </a:pPr>
            <a:fld id="{2896A8A6-3A1F-410D-84B2-C32A4C26DE3B}" type="slidenum">
              <a:rPr lang="zh-CN" altLang="en-US"/>
            </a:fld>
            <a:endParaRPr lang="en-US" alt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p:spPr>
        <p:txBody>
          <a:bodyPr/>
          <a:lstStyle/>
          <a:p>
            <a:r>
              <a:rPr lang="zh-CN" altLang="en-US"/>
              <a:t>单击此处编辑母版标题样式</a:t>
            </a:r>
            <a:endParaRPr lang="zh-CN" altLang="en-US"/>
          </a:p>
        </p:txBody>
      </p:sp>
      <p:sp>
        <p:nvSpPr>
          <p:cNvPr id="3" name="文本占位符 2"/>
          <p:cNvSpPr>
            <a:spLocks noGrp="1"/>
          </p:cNvSpPr>
          <p:nvPr>
            <p:ph type="body" sz="half" idx="1"/>
          </p:nvPr>
        </p:nvSpPr>
        <p:spPr>
          <a:xfrm>
            <a:off x="457200" y="1200151"/>
            <a:ext cx="4038600" cy="3394472"/>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quarter" idx="2"/>
          </p:nvPr>
        </p:nvSpPr>
        <p:spPr>
          <a:xfrm>
            <a:off x="4648200" y="1200150"/>
            <a:ext cx="4038600" cy="1639491"/>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内容占位符 4"/>
          <p:cNvSpPr>
            <a:spLocks noGrp="1"/>
          </p:cNvSpPr>
          <p:nvPr>
            <p:ph sz="quarter" idx="3"/>
          </p:nvPr>
        </p:nvSpPr>
        <p:spPr>
          <a:xfrm>
            <a:off x="4648200" y="2953942"/>
            <a:ext cx="4038600" cy="1640681"/>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Rectangle 4"/>
          <p:cNvSpPr>
            <a:spLocks noGrp="1" noChangeArrowheads="1"/>
          </p:cNvSpPr>
          <p:nvPr>
            <p:ph type="dt" sz="half" idx="10"/>
          </p:nvPr>
        </p:nvSpPr>
        <p:spPr/>
        <p:txBody>
          <a:bodyPr/>
          <a:lstStyle>
            <a:lvl1pPr>
              <a:defRPr/>
            </a:lvl1pPr>
          </a:lstStyle>
          <a:p>
            <a:pPr>
              <a:defRPr/>
            </a:pPr>
            <a:endParaRPr lang="en-US" altLang="zh-CN"/>
          </a:p>
        </p:txBody>
      </p:sp>
      <p:sp>
        <p:nvSpPr>
          <p:cNvPr id="7" name="Rectangle 5"/>
          <p:cNvSpPr>
            <a:spLocks noGrp="1" noChangeArrowheads="1"/>
          </p:cNvSpPr>
          <p:nvPr>
            <p:ph type="ftr" sz="quarter" idx="11"/>
          </p:nvPr>
        </p:nvSpPr>
        <p:spPr/>
        <p:txBody>
          <a:bodyPr/>
          <a:lstStyle>
            <a:lvl1pPr>
              <a:defRPr/>
            </a:lvl1pPr>
          </a:lstStyle>
          <a:p>
            <a:pPr>
              <a:defRPr/>
            </a:pPr>
            <a:endParaRPr lang="en-US" altLang="zh-CN"/>
          </a:p>
        </p:txBody>
      </p:sp>
      <p:sp>
        <p:nvSpPr>
          <p:cNvPr id="8" name="Rectangle 6"/>
          <p:cNvSpPr>
            <a:spLocks noGrp="1" noChangeArrowheads="1"/>
          </p:cNvSpPr>
          <p:nvPr>
            <p:ph type="sldNum" sz="quarter" idx="12"/>
          </p:nvPr>
        </p:nvSpPr>
        <p:spPr/>
        <p:txBody>
          <a:bodyPr/>
          <a:lstStyle>
            <a:lvl1pPr>
              <a:defRPr/>
            </a:lvl1pPr>
          </a:lstStyle>
          <a:p>
            <a:pPr>
              <a:defRPr/>
            </a:pPr>
            <a:fld id="{A8B0EABD-FE1B-45D7-985E-F63DA1B3F544}" type="slidenum">
              <a:rPr lang="zh-CN" altLang="en-US"/>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shadeToTitle="1">
        <a:gradFill rotWithShape="0">
          <a:gsLst>
            <a:gs pos="0">
              <a:srgbClr val="31085E"/>
            </a:gs>
            <a:gs pos="100000">
              <a:srgbClr val="17042C"/>
            </a:gs>
          </a:gsLst>
          <a:path path="shape">
            <a:fillToRect l="50000" t="50000" r="50000" b="50000"/>
          </a:path>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05978"/>
            <a:ext cx="8229600" cy="857250"/>
          </a:xfrm>
          <a:prstGeom prst="rect">
            <a:avLst/>
          </a:prstGeom>
          <a:noFill/>
          <a:ln w="9525">
            <a:noFill/>
            <a:miter lim="800000"/>
          </a:ln>
        </p:spPr>
        <p:txBody>
          <a:bodyPr vert="horz" wrap="square" lIns="91440" tIns="45720" rIns="91440" bIns="45720" numCol="1" anchor="ctr" anchorCtr="0" compatLnSpc="1"/>
          <a:lstStyle/>
          <a:p>
            <a:pPr lvl="0"/>
            <a:r>
              <a:rPr lang="en-US" altLang="zh-CN" smtClean="0"/>
              <a:t>Click to edit Master title style</a:t>
            </a:r>
            <a:endParaRPr lang="en-US" altLang="zh-CN" smtClean="0"/>
          </a:p>
        </p:txBody>
      </p:sp>
      <p:sp>
        <p:nvSpPr>
          <p:cNvPr id="1027" name="Rectangle 3"/>
          <p:cNvSpPr>
            <a:spLocks noGrp="1" noChangeArrowheads="1"/>
          </p:cNvSpPr>
          <p:nvPr>
            <p:ph type="body" idx="1"/>
          </p:nvPr>
        </p:nvSpPr>
        <p:spPr bwMode="auto">
          <a:xfrm>
            <a:off x="457200" y="1200151"/>
            <a:ext cx="8229600" cy="3394472"/>
          </a:xfrm>
          <a:prstGeom prst="rect">
            <a:avLst/>
          </a:prstGeom>
          <a:noFill/>
          <a:ln w="9525">
            <a:noFill/>
            <a:miter lim="800000"/>
          </a:ln>
        </p:spPr>
        <p:txBody>
          <a:bodyPr vert="horz" wrap="square" lIns="91440" tIns="45720" rIns="91440" bIns="45720" numCol="1" anchor="t" anchorCtr="0" compatLnSpc="1"/>
          <a:lstStyle/>
          <a:p>
            <a:pPr lvl="0"/>
            <a:r>
              <a:rPr lang="en-US" altLang="zh-CN" smtClean="0"/>
              <a:t>Click to edit Master text styles</a:t>
            </a:r>
            <a:endParaRPr lang="en-US" altLang="zh-CN" smtClean="0"/>
          </a:p>
          <a:p>
            <a:pPr lvl="1"/>
            <a:r>
              <a:rPr lang="en-US" altLang="zh-CN" smtClean="0"/>
              <a:t>Second level</a:t>
            </a:r>
            <a:endParaRPr lang="en-US" altLang="zh-CN" smtClean="0"/>
          </a:p>
          <a:p>
            <a:pPr lvl="2"/>
            <a:r>
              <a:rPr lang="en-US" altLang="zh-CN" smtClean="0"/>
              <a:t>Third level</a:t>
            </a:r>
            <a:endParaRPr lang="en-US" altLang="zh-CN" smtClean="0"/>
          </a:p>
          <a:p>
            <a:pPr lvl="3"/>
            <a:r>
              <a:rPr lang="en-US" altLang="zh-CN" smtClean="0"/>
              <a:t>Fourth level</a:t>
            </a:r>
            <a:endParaRPr lang="en-US" altLang="zh-CN" smtClean="0"/>
          </a:p>
          <a:p>
            <a:pPr lvl="4"/>
            <a:r>
              <a:rPr lang="en-US" altLang="zh-CN" smtClean="0"/>
              <a:t>Fifth level</a:t>
            </a:r>
            <a:endParaRPr lang="en-US" altLang="zh-CN" smtClean="0"/>
          </a:p>
        </p:txBody>
      </p:sp>
      <p:sp>
        <p:nvSpPr>
          <p:cNvPr id="1028" name="Rectangle 4"/>
          <p:cNvSpPr>
            <a:spLocks noGrp="1" noChangeArrowheads="1"/>
          </p:cNvSpPr>
          <p:nvPr>
            <p:ph type="dt" sz="half" idx="2"/>
          </p:nvPr>
        </p:nvSpPr>
        <p:spPr bwMode="auto">
          <a:xfrm>
            <a:off x="457200" y="4683919"/>
            <a:ext cx="2133600" cy="357188"/>
          </a:xfrm>
          <a:prstGeom prst="rect">
            <a:avLst/>
          </a:prstGeom>
          <a:noFill/>
          <a:ln w="9525">
            <a:noFill/>
            <a:miter lim="800000"/>
          </a:ln>
          <a:effectLst/>
        </p:spPr>
        <p:txBody>
          <a:bodyPr vert="horz" wrap="square" lIns="91440" tIns="45720" rIns="91440" bIns="45720" numCol="1" anchor="t" anchorCtr="0" compatLnSpc="1"/>
          <a:lstStyle>
            <a:lvl1pPr algn="l" eaLnBrk="1" hangingPunct="1">
              <a:defRPr sz="1400">
                <a:solidFill>
                  <a:schemeClr val="tx1"/>
                </a:solidFill>
                <a:latin typeface="Arial" panose="020B0604020202020204" pitchFamily="34" charset="0"/>
              </a:defRPr>
            </a:lvl1pPr>
          </a:lstStyle>
          <a:p>
            <a:pPr>
              <a:defRPr/>
            </a:pPr>
            <a:endParaRPr lang="en-US" altLang="zh-CN"/>
          </a:p>
        </p:txBody>
      </p:sp>
      <p:sp>
        <p:nvSpPr>
          <p:cNvPr id="1029" name="Rectangle 5"/>
          <p:cNvSpPr>
            <a:spLocks noGrp="1" noChangeArrowheads="1"/>
          </p:cNvSpPr>
          <p:nvPr>
            <p:ph type="ftr" sz="quarter" idx="3"/>
          </p:nvPr>
        </p:nvSpPr>
        <p:spPr bwMode="auto">
          <a:xfrm>
            <a:off x="3124200" y="4683919"/>
            <a:ext cx="2895600" cy="357188"/>
          </a:xfrm>
          <a:prstGeom prst="rect">
            <a:avLst/>
          </a:prstGeom>
          <a:noFill/>
          <a:ln w="9525">
            <a:noFill/>
            <a:miter lim="800000"/>
          </a:ln>
          <a:effectLst/>
        </p:spPr>
        <p:txBody>
          <a:bodyPr vert="horz" wrap="square" lIns="91440" tIns="45720" rIns="91440" bIns="45720" numCol="1" anchor="t" anchorCtr="0" compatLnSpc="1"/>
          <a:lstStyle>
            <a:lvl1pPr algn="ctr" eaLnBrk="1" hangingPunct="1">
              <a:defRPr sz="1400">
                <a:solidFill>
                  <a:schemeClr val="tx1"/>
                </a:solidFill>
                <a:latin typeface="Arial" panose="020B0604020202020204" pitchFamily="34" charset="0"/>
              </a:defRPr>
            </a:lvl1pPr>
          </a:lstStyle>
          <a:p>
            <a:pPr>
              <a:defRPr/>
            </a:pPr>
            <a:endParaRPr lang="en-US" altLang="zh-CN"/>
          </a:p>
        </p:txBody>
      </p:sp>
      <p:sp>
        <p:nvSpPr>
          <p:cNvPr id="1030" name="Rectangle 6"/>
          <p:cNvSpPr>
            <a:spLocks noGrp="1" noChangeArrowheads="1"/>
          </p:cNvSpPr>
          <p:nvPr>
            <p:ph type="sldNum" sz="quarter" idx="4"/>
          </p:nvPr>
        </p:nvSpPr>
        <p:spPr bwMode="auto">
          <a:xfrm>
            <a:off x="6553200" y="4683919"/>
            <a:ext cx="2133600" cy="357188"/>
          </a:xfrm>
          <a:prstGeom prst="rect">
            <a:avLst/>
          </a:prstGeom>
          <a:noFill/>
          <a:ln w="9525">
            <a:noFill/>
            <a:miter lim="800000"/>
          </a:ln>
          <a:effectLst/>
        </p:spPr>
        <p:txBody>
          <a:bodyPr vert="horz" wrap="square" lIns="91440" tIns="45720" rIns="91440" bIns="45720" numCol="1" anchor="t" anchorCtr="0" compatLnSpc="1"/>
          <a:lstStyle>
            <a:lvl1pPr algn="r" eaLnBrk="1" hangingPunct="1">
              <a:defRPr sz="1400">
                <a:solidFill>
                  <a:schemeClr val="tx1"/>
                </a:solidFill>
              </a:defRPr>
            </a:lvl1pPr>
          </a:lstStyle>
          <a:p>
            <a:pPr>
              <a:defRPr/>
            </a:pPr>
            <a:fld id="{67EF2EE5-819E-4104-A9D2-AA9888E3BC88}" type="slidenum">
              <a:rPr lang="zh-CN" altLang="en-US"/>
            </a:fld>
            <a:endParaRPr lang="en-US" altLang="zh-CN"/>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3.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4.emf"/></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81000" y="2038350"/>
            <a:ext cx="8382000" cy="1102519"/>
          </a:xfrm>
        </p:spPr>
        <p:txBody>
          <a:bodyPr/>
          <a:lstStyle/>
          <a:p>
            <a:pPr eaLnBrk="1" hangingPunct="1"/>
            <a:r>
              <a:rPr lang="zh-CN" altLang="en-US" sz="4000" b="1" dirty="0" smtClean="0">
                <a:latin typeface="仿宋" panose="02010609060101010101" pitchFamily="49" charset="-122"/>
                <a:ea typeface="仿宋" panose="02010609060101010101" pitchFamily="49" charset="-122"/>
              </a:rPr>
              <a:t>多酚类化合物克服癌症耐药的作用</a:t>
            </a:r>
            <a:r>
              <a:rPr lang="zh-CN" altLang="en-US" dirty="0" smtClean="0"/>
              <a:t> </a:t>
            </a:r>
            <a:endParaRPr lang="en-US" altLang="zh-CN" b="1" dirty="0" smtClean="0">
              <a:ea typeface="宋体" panose="02010600030101010101" pitchFamily="2" charset="-122"/>
            </a:endParaRPr>
          </a:p>
        </p:txBody>
      </p:sp>
      <p:pic>
        <p:nvPicPr>
          <p:cNvPr id="2053" name="Picture 5" descr="C:\Users\Administrator\Desktop\图片2.png"/>
          <p:cNvPicPr>
            <a:picLocks noChangeAspect="1" noChangeArrowheads="1"/>
          </p:cNvPicPr>
          <p:nvPr/>
        </p:nvPicPr>
        <p:blipFill>
          <a:blip r:embed="rId1" cstate="print"/>
          <a:srcRect/>
          <a:stretch>
            <a:fillRect/>
          </a:stretch>
        </p:blipFill>
        <p:spPr bwMode="auto">
          <a:xfrm>
            <a:off x="304800" y="209550"/>
            <a:ext cx="1204470" cy="120447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mtClean="0">
                <a:ea typeface="宋体" panose="02010600030101010101" pitchFamily="2" charset="-122"/>
              </a:rPr>
              <a:t>Introduction</a:t>
            </a:r>
            <a:endParaRPr lang="en-US" altLang="zh-CN"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smtClean="0"/>
              <a:t>多酚是一个由</a:t>
            </a:r>
            <a:r>
              <a:rPr lang="en-US" altLang="zh-CN" sz="2800" dirty="0" smtClean="0"/>
              <a:t>10,000</a:t>
            </a:r>
            <a:r>
              <a:rPr lang="zh-CN" altLang="en-US" sz="2800" dirty="0" smtClean="0"/>
              <a:t>种植物化合物组成的大家族， 这些天然化合物主要存在于水果、绿茶、红茶、 咖啡、 红酒、 可可和种子中。</a:t>
            </a:r>
            <a:endParaRPr lang="en-US" altLang="zh-CN" sz="2800" dirty="0" smtClean="0"/>
          </a:p>
          <a:p>
            <a:pPr eaLnBrk="1" hangingPunct="1"/>
            <a:r>
              <a:rPr lang="zh-CN" altLang="en-US" sz="2800" dirty="0" smtClean="0"/>
              <a:t>这些有益的有机物可分为几个亚类， 包括儿茶素、类黄酮、花青素、异黄酮、查尔酮、姜黄素和酚</a:t>
            </a:r>
            <a:r>
              <a:rPr lang="zh-CN" altLang="en-US" sz="2800" smtClean="0"/>
              <a:t>酸 。</a:t>
            </a:r>
            <a:br>
              <a:rPr lang="zh-CN" altLang="en-US" sz="2800" dirty="0" smtClean="0"/>
            </a:br>
            <a:r>
              <a:rPr lang="zh-CN" altLang="en-US" sz="2800" dirty="0" smtClean="0"/>
              <a:t> </a:t>
            </a:r>
            <a:br>
              <a:rPr lang="zh-CN" altLang="en-US" sz="2800" dirty="0" smtClean="0"/>
            </a:br>
            <a:endParaRPr lang="en-US" alt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1" cstate="print"/>
          <a:srcRect/>
          <a:stretch>
            <a:fillRect/>
          </a:stretch>
        </p:blipFill>
        <p:spPr bwMode="auto">
          <a:xfrm>
            <a:off x="533400" y="57150"/>
            <a:ext cx="8071866" cy="5055108"/>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smtClean="0"/>
              <a:t>抗氧化剂的作用 </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smtClean="0"/>
              <a:t>多酚的抗氧化作用可以通过清除自由基，或者建立一个屏障来阻止它们的产生来实现的。</a:t>
            </a:r>
            <a:endParaRPr lang="en-US" altLang="zh-CN" sz="2800" dirty="0" smtClean="0"/>
          </a:p>
          <a:p>
            <a:pPr eaLnBrk="1" hangingPunct="1"/>
            <a:r>
              <a:rPr lang="zh-CN" altLang="en-US" sz="2800" dirty="0" smtClean="0"/>
              <a:t>存在于我们细胞中并导致氧化应激的主要自由基是活性氧（ </a:t>
            </a:r>
            <a:r>
              <a:rPr lang="en-US" altLang="zh-CN" sz="2800" dirty="0" smtClean="0"/>
              <a:t>ROS</a:t>
            </a:r>
            <a:r>
              <a:rPr lang="zh-CN" altLang="en-US" sz="2800" dirty="0" smtClean="0"/>
              <a:t>）和活性氮（ </a:t>
            </a:r>
            <a:r>
              <a:rPr lang="en-US" altLang="zh-CN" sz="2800" dirty="0" smtClean="0"/>
              <a:t>RNS</a:t>
            </a:r>
            <a:r>
              <a:rPr lang="zh-CN" altLang="en-US" sz="2800" dirty="0" smtClean="0"/>
              <a:t>）。</a:t>
            </a:r>
            <a:endParaRPr lang="en-US" altLang="zh-CN" sz="2800" dirty="0" smtClean="0"/>
          </a:p>
          <a:p>
            <a:pPr eaLnBrk="1" hangingPunct="1"/>
            <a:r>
              <a:rPr lang="zh-CN" altLang="en-US" sz="2800" dirty="0" smtClean="0"/>
              <a:t>多酚类物质通过干扰参与产生</a:t>
            </a:r>
            <a:r>
              <a:rPr lang="en-US" altLang="zh-CN" sz="2800" dirty="0" smtClean="0"/>
              <a:t>ROS</a:t>
            </a:r>
            <a:r>
              <a:rPr lang="zh-CN" altLang="en-US" sz="2800" dirty="0" smtClean="0"/>
              <a:t>和</a:t>
            </a:r>
            <a:r>
              <a:rPr lang="en-US" altLang="zh-CN" sz="2800" dirty="0" smtClean="0"/>
              <a:t>RNS</a:t>
            </a:r>
            <a:r>
              <a:rPr lang="zh-CN" altLang="en-US" sz="2800" dirty="0" smtClean="0"/>
              <a:t>的酶来抑制它们的产生。其中包括一氧化氮合酶（</a:t>
            </a:r>
            <a:r>
              <a:rPr lang="en-US" altLang="zh-CN" sz="2800" dirty="0" smtClean="0"/>
              <a:t>NOS</a:t>
            </a:r>
            <a:r>
              <a:rPr lang="zh-CN" altLang="en-US" sz="2800" dirty="0" smtClean="0"/>
              <a:t>）、黄嘌呤氧化酶（</a:t>
            </a:r>
            <a:r>
              <a:rPr lang="en-US" altLang="zh-CN" sz="2800" dirty="0" smtClean="0"/>
              <a:t>XO</a:t>
            </a:r>
            <a:r>
              <a:rPr lang="zh-CN" altLang="en-US" sz="2800" dirty="0" smtClean="0"/>
              <a:t>）和过氧化物酶， 黄嘌呤氧化酶是最重要的酶之一。 </a:t>
            </a:r>
            <a:br>
              <a:rPr lang="zh-CN" altLang="en-US" sz="2800" dirty="0" smtClean="0"/>
            </a:br>
            <a:br>
              <a:rPr lang="en-US" altLang="zh-CN" sz="2800" dirty="0" smtClean="0"/>
            </a:br>
            <a:br>
              <a:rPr lang="zh-CN" altLang="en-US" sz="2800" dirty="0" smtClean="0"/>
            </a:br>
            <a:r>
              <a:rPr lang="zh-CN" altLang="en-US" sz="2800" dirty="0" smtClean="0"/>
              <a:t> </a:t>
            </a:r>
            <a:br>
              <a:rPr lang="zh-CN" altLang="en-US" sz="2800" dirty="0" smtClean="0"/>
            </a:br>
            <a:endParaRPr lang="en-US" alt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smtClean="0"/>
              <a:t>抗氧化剂的作用 </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smtClean="0"/>
              <a:t>槲皮素、 山奈酚、 杨梅素、蛹虫草素等多酚类物质被证实可以抑制</a:t>
            </a:r>
            <a:r>
              <a:rPr lang="zh-CN" altLang="en-US" sz="2800" dirty="0" smtClean="0">
                <a:sym typeface="+mn-ea"/>
              </a:rPr>
              <a:t>黄嘌呤氧化酶</a:t>
            </a:r>
            <a:r>
              <a:rPr lang="zh-CN" altLang="en-US" sz="2800" dirty="0" smtClean="0"/>
              <a:t> 。</a:t>
            </a:r>
            <a:endParaRPr lang="en-US" altLang="zh-CN" sz="2800" dirty="0" smtClean="0"/>
          </a:p>
          <a:p>
            <a:pPr eaLnBrk="1" hangingPunct="1"/>
            <a:r>
              <a:rPr lang="zh-CN" altLang="en-US" sz="2800" dirty="0" smtClean="0"/>
              <a:t>花青素是多酚类的一个亚类，可以阻止</a:t>
            </a:r>
            <a:r>
              <a:rPr lang="en-US" altLang="zh-CN" sz="2800" dirty="0" smtClean="0"/>
              <a:t>NOS</a:t>
            </a:r>
            <a:r>
              <a:rPr lang="zh-CN" altLang="en-US" sz="2800" dirty="0" smtClean="0"/>
              <a:t>生成一氧化氮。</a:t>
            </a:r>
            <a:endParaRPr lang="en-US" altLang="zh-CN" sz="2800" dirty="0" smtClean="0"/>
          </a:p>
          <a:p>
            <a:pPr eaLnBrk="1" hangingPunct="1"/>
            <a:r>
              <a:rPr lang="zh-CN" altLang="en-US" sz="2800" dirty="0" smtClean="0"/>
              <a:t>另一个受到多酚螯合特性影响的机制是金属介导的过氧化物还原作用，即芬顿反应， 铁离子还原</a:t>
            </a:r>
            <a:r>
              <a:rPr lang="en-US" altLang="zh-CN" sz="2800" dirty="0" smtClean="0"/>
              <a:t>H</a:t>
            </a:r>
            <a:r>
              <a:rPr lang="en-US" altLang="zh-CN" sz="2800" baseline="-25000" dirty="0" smtClean="0"/>
              <a:t>2</a:t>
            </a:r>
            <a:r>
              <a:rPr lang="en-US" altLang="zh-CN" sz="2800" dirty="0" smtClean="0"/>
              <a:t>O</a:t>
            </a:r>
            <a:r>
              <a:rPr lang="en-US" altLang="zh-CN" sz="2800" baseline="-25000" dirty="0" smtClean="0"/>
              <a:t>2</a:t>
            </a:r>
            <a:r>
              <a:rPr lang="zh-CN" altLang="en-US" sz="2800" dirty="0" smtClean="0"/>
              <a:t>，从而产生对细胞有害的羟基自由基。 </a:t>
            </a:r>
            <a:br>
              <a:rPr lang="zh-CN" altLang="en-US" sz="2800" dirty="0" smtClean="0"/>
            </a:br>
            <a:br>
              <a:rPr lang="zh-CN" altLang="en-US" sz="2800" dirty="0" smtClean="0"/>
            </a:br>
            <a:r>
              <a:rPr lang="zh-CN" altLang="en-US" sz="2800" dirty="0" smtClean="0"/>
              <a:t> </a:t>
            </a:r>
            <a:br>
              <a:rPr lang="zh-CN" altLang="en-US" sz="2800" dirty="0" smtClean="0"/>
            </a:br>
            <a:r>
              <a:rPr lang="zh-CN" altLang="en-US" sz="2800" dirty="0" smtClean="0"/>
              <a:t> </a:t>
            </a:r>
            <a:br>
              <a:rPr lang="zh-CN" altLang="en-US" sz="2800" dirty="0" smtClean="0"/>
            </a:br>
            <a:br>
              <a:rPr lang="en-US" altLang="zh-CN" sz="2800" dirty="0" smtClean="0"/>
            </a:br>
            <a:br>
              <a:rPr lang="zh-CN" altLang="en-US" sz="2800" dirty="0" smtClean="0"/>
            </a:br>
            <a:r>
              <a:rPr lang="zh-CN" altLang="en-US" sz="2800" dirty="0" smtClean="0"/>
              <a:t> </a:t>
            </a:r>
            <a:br>
              <a:rPr lang="zh-CN" altLang="en-US" sz="2800" dirty="0" smtClean="0"/>
            </a:br>
            <a:endParaRPr lang="en-US" alt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smtClean="0"/>
              <a:t>抗氧化剂的作用 </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smtClean="0"/>
              <a:t>在这个浓度依赖的过程中，多酚类物质可以作为螯合剂进行干预， 并与铁形成稳定的复合物。抑制脂质过氧化，从铁负载的肝细胞中去除铁， 阻断芬顿反应， 以保护细胞。</a:t>
            </a:r>
            <a:br>
              <a:rPr lang="zh-CN" altLang="en-US" sz="2800" dirty="0" smtClean="0"/>
            </a:br>
            <a:br>
              <a:rPr lang="zh-CN" altLang="en-US" sz="2800" dirty="0" smtClean="0"/>
            </a:br>
            <a:r>
              <a:rPr lang="zh-CN" altLang="en-US" sz="2800" dirty="0" smtClean="0"/>
              <a:t> </a:t>
            </a:r>
            <a:br>
              <a:rPr lang="zh-CN" altLang="en-US" sz="2800" dirty="0" smtClean="0"/>
            </a:br>
            <a:r>
              <a:rPr lang="zh-CN" altLang="en-US" sz="2800" dirty="0" smtClean="0"/>
              <a:t> </a:t>
            </a:r>
            <a:br>
              <a:rPr lang="zh-CN" altLang="en-US" sz="2800" dirty="0" smtClean="0"/>
            </a:br>
            <a:br>
              <a:rPr lang="en-US" altLang="zh-CN" sz="2800" dirty="0" smtClean="0"/>
            </a:br>
            <a:br>
              <a:rPr lang="zh-CN" altLang="en-US" sz="2800" dirty="0" smtClean="0"/>
            </a:br>
            <a:r>
              <a:rPr lang="zh-CN" altLang="en-US" sz="2800" dirty="0" smtClean="0"/>
              <a:t> </a:t>
            </a:r>
            <a:br>
              <a:rPr lang="zh-CN" altLang="en-US" sz="2800" dirty="0" smtClean="0"/>
            </a:br>
            <a:endParaRPr lang="en-US" alt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smtClean="0"/>
              <a:t>对细胞凋亡的影响 </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smtClean="0"/>
              <a:t>多酚类物质能够通过改变凋亡相关基因的表达来诱导细胞死亡。</a:t>
            </a:r>
            <a:endParaRPr lang="en-US" altLang="zh-CN" sz="2800" dirty="0" smtClean="0"/>
          </a:p>
          <a:p>
            <a:pPr eaLnBrk="1" hangingPunct="1"/>
            <a:r>
              <a:rPr lang="zh-CN" altLang="en-US" sz="2800" dirty="0" smtClean="0"/>
              <a:t>姜黄素可通过各种机制增加癌细胞的凋亡， 例如， 减少细胞内的</a:t>
            </a:r>
            <a:r>
              <a:rPr lang="en-US" altLang="zh-CN" sz="2800" dirty="0" smtClean="0"/>
              <a:t>ROS</a:t>
            </a:r>
            <a:r>
              <a:rPr lang="zh-CN" altLang="en-US" sz="2800" dirty="0" smtClean="0"/>
              <a:t>、 激活 </a:t>
            </a:r>
            <a:r>
              <a:rPr lang="en-US" altLang="zh-CN" sz="2800" dirty="0" smtClean="0"/>
              <a:t>MAPK</a:t>
            </a:r>
            <a:r>
              <a:rPr lang="zh-CN" altLang="en-US" sz="2800" dirty="0" smtClean="0"/>
              <a:t>信号通路、增加细胞内钙内流激活钙</a:t>
            </a:r>
            <a:r>
              <a:rPr lang="en-US" altLang="zh-CN" sz="2800" dirty="0" smtClean="0"/>
              <a:t>/</a:t>
            </a:r>
            <a:r>
              <a:rPr lang="zh-CN" altLang="en-US" sz="2800" dirty="0" smtClean="0"/>
              <a:t>钙蛋白依赖性蛋白激酶</a:t>
            </a:r>
            <a:r>
              <a:rPr lang="en-US" altLang="zh-CN" sz="2800" dirty="0" smtClean="0"/>
              <a:t>II</a:t>
            </a:r>
            <a:r>
              <a:rPr lang="zh-CN" altLang="en-US" sz="2800" dirty="0" smtClean="0"/>
              <a:t>（ </a:t>
            </a:r>
            <a:r>
              <a:rPr lang="en-US" altLang="zh-CN" sz="2800" dirty="0" smtClean="0"/>
              <a:t>CaMKII</a:t>
            </a:r>
            <a:r>
              <a:rPr lang="zh-CN" altLang="en-US" sz="2800" dirty="0" smtClean="0"/>
              <a:t>）信号传导，增加</a:t>
            </a:r>
            <a:r>
              <a:rPr lang="en-US" altLang="zh-CN" sz="2800" dirty="0" smtClean="0"/>
              <a:t>PI3K/Akt</a:t>
            </a:r>
            <a:r>
              <a:rPr lang="zh-CN" altLang="en-US" sz="2800" dirty="0" smtClean="0"/>
              <a:t>通路蛋白表达， 诱导</a:t>
            </a:r>
            <a:r>
              <a:rPr lang="en-US" altLang="zh-CN" sz="2800" dirty="0" smtClean="0"/>
              <a:t>p53</a:t>
            </a:r>
            <a:r>
              <a:rPr lang="zh-CN" altLang="en-US" sz="2800" dirty="0" smtClean="0"/>
              <a:t>表达，调节</a:t>
            </a:r>
            <a:r>
              <a:rPr lang="en-US" altLang="zh-CN" sz="2800" dirty="0" smtClean="0"/>
              <a:t>miRNAs</a:t>
            </a:r>
            <a:r>
              <a:rPr lang="zh-CN" altLang="en-US" sz="2800" dirty="0" smtClean="0"/>
              <a:t>，降低</a:t>
            </a:r>
            <a:r>
              <a:rPr lang="en-US" altLang="zh-CN" sz="2800" dirty="0" smtClean="0"/>
              <a:t>BCL2</a:t>
            </a:r>
            <a:r>
              <a:rPr lang="zh-CN" altLang="en-US" sz="2800" dirty="0" smtClean="0"/>
              <a:t>的水平，诱导</a:t>
            </a:r>
            <a:r>
              <a:rPr lang="en-US" altLang="zh-CN" sz="2800" dirty="0" smtClean="0"/>
              <a:t>BAX</a:t>
            </a:r>
            <a:r>
              <a:rPr lang="zh-CN" altLang="en-US" sz="2800" dirty="0" smtClean="0"/>
              <a:t>表达，裂解</a:t>
            </a:r>
            <a:r>
              <a:rPr lang="en-US" altLang="zh-CN" sz="2800" dirty="0" smtClean="0"/>
              <a:t>caspase 3</a:t>
            </a:r>
            <a:r>
              <a:rPr lang="zh-CN" altLang="en-US" sz="2800" dirty="0" smtClean="0"/>
              <a:t>。</a:t>
            </a:r>
            <a:r>
              <a:rPr lang="en-US" altLang="zh-CN" sz="2800" dirty="0" smtClean="0"/>
              <a:t> </a:t>
            </a:r>
            <a:br>
              <a:rPr lang="en-US" altLang="zh-CN" sz="2800" dirty="0" smtClean="0"/>
            </a:br>
            <a:r>
              <a:rPr lang="zh-CN" altLang="en-US" sz="2800" dirty="0" smtClean="0"/>
              <a:t> </a:t>
            </a:r>
            <a:br>
              <a:rPr lang="zh-CN" altLang="en-US" sz="2800" dirty="0" smtClean="0"/>
            </a:br>
            <a:br>
              <a:rPr lang="zh-CN" altLang="en-US" sz="2800" dirty="0" smtClean="0"/>
            </a:br>
            <a:endParaRPr lang="en-US" alt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smtClean="0"/>
              <a:t>对细胞凋亡的影响 </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smtClean="0"/>
              <a:t>白藜芦醇对许多类型癌症的凋亡有影响，包括膀胱、前列腺、乳腺、肺、胶质母细胞瘤、结肠和卵巢。 </a:t>
            </a:r>
            <a:endParaRPr lang="en-US" altLang="zh-CN" sz="2800" dirty="0" smtClean="0"/>
          </a:p>
          <a:p>
            <a:pPr eaLnBrk="1" hangingPunct="1"/>
            <a:r>
              <a:rPr lang="zh-CN" altLang="en-US" sz="2800" dirty="0" smtClean="0"/>
              <a:t>白藜芦醇能抑制糖酵解并诱导细胞凋亡。</a:t>
            </a:r>
            <a:endParaRPr lang="en-US" altLang="zh-CN" sz="2800" dirty="0" smtClean="0"/>
          </a:p>
          <a:p>
            <a:pPr eaLnBrk="1" hangingPunct="1"/>
            <a:r>
              <a:rPr lang="zh-CN" altLang="en-US" sz="2800" dirty="0" smtClean="0"/>
              <a:t>白藜芦醇处理细胞可以减少</a:t>
            </a:r>
            <a:r>
              <a:rPr lang="en-US" altLang="zh-CN" sz="2800" dirty="0" smtClean="0"/>
              <a:t>mTOR</a:t>
            </a:r>
            <a:r>
              <a:rPr lang="zh-CN" altLang="en-US" sz="2800" dirty="0" smtClean="0"/>
              <a:t>和</a:t>
            </a:r>
            <a:r>
              <a:rPr lang="en-US" altLang="zh-CN" sz="2800" dirty="0" smtClean="0"/>
              <a:t>AMPK</a:t>
            </a:r>
            <a:r>
              <a:rPr lang="zh-CN" altLang="en-US" sz="2800" dirty="0" smtClean="0"/>
              <a:t>下游激酶的激活和表达，同时增加</a:t>
            </a:r>
            <a:r>
              <a:rPr lang="en-US" altLang="zh-CN" sz="2800" dirty="0" smtClean="0"/>
              <a:t>caspase-3</a:t>
            </a:r>
            <a:r>
              <a:rPr lang="zh-CN" altLang="en-US" sz="2800" dirty="0" smtClean="0"/>
              <a:t>的激活和表达。</a:t>
            </a:r>
            <a:endParaRPr lang="en-US" altLang="zh-CN" sz="2800" dirty="0" smtClean="0"/>
          </a:p>
          <a:p>
            <a:pPr eaLnBrk="1" hangingPunct="1"/>
            <a:r>
              <a:rPr lang="zh-CN" altLang="en-US" sz="2800" dirty="0" smtClean="0"/>
              <a:t>白藜芦醇可抑制卵巢癌的小鼠异种移植模型中的肝转移。 </a:t>
            </a:r>
            <a:br>
              <a:rPr lang="zh-CN" altLang="en-US" sz="2800" dirty="0" smtClean="0"/>
            </a:br>
            <a:r>
              <a:rPr lang="zh-CN" altLang="en-US" sz="2800" dirty="0" smtClean="0"/>
              <a:t> </a:t>
            </a:r>
            <a:br>
              <a:rPr lang="en-US" altLang="zh-CN" sz="2800" dirty="0" smtClean="0"/>
            </a:br>
            <a:r>
              <a:rPr lang="zh-CN" altLang="en-US" sz="2800" dirty="0" smtClean="0"/>
              <a:t> </a:t>
            </a:r>
            <a:br>
              <a:rPr lang="zh-CN" altLang="en-US" sz="2800" dirty="0" smtClean="0"/>
            </a:br>
            <a:br>
              <a:rPr lang="zh-CN" altLang="en-US" sz="2800" dirty="0" smtClean="0"/>
            </a:br>
            <a:endParaRPr lang="en-US" alt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smtClean="0"/>
              <a:t>对细胞凋亡的影响 </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en-US" altLang="zh-CN" sz="2800" dirty="0" smtClean="0"/>
              <a:t>EGCG</a:t>
            </a:r>
            <a:r>
              <a:rPr lang="zh-CN" altLang="en-US" sz="2800" dirty="0" smtClean="0"/>
              <a:t>抑制口腔鳞状细胞癌</a:t>
            </a:r>
            <a:r>
              <a:rPr lang="en-US" altLang="zh-CN" sz="2800" dirty="0" smtClean="0"/>
              <a:t>HSC-3</a:t>
            </a:r>
            <a:r>
              <a:rPr lang="zh-CN" altLang="en-US" sz="2800" dirty="0" smtClean="0"/>
              <a:t>细胞的生存并诱导细胞周期停滞在</a:t>
            </a:r>
            <a:r>
              <a:rPr lang="en-US" altLang="zh-CN" sz="2800" dirty="0" smtClean="0"/>
              <a:t>G1</a:t>
            </a:r>
            <a:r>
              <a:rPr lang="zh-CN" altLang="en-US" sz="2800" dirty="0" smtClean="0"/>
              <a:t>期。 </a:t>
            </a:r>
            <a:endParaRPr lang="en-US" altLang="zh-CN" sz="2800" dirty="0" smtClean="0"/>
          </a:p>
          <a:p>
            <a:pPr eaLnBrk="1" hangingPunct="1"/>
            <a:r>
              <a:rPr lang="en-US" altLang="zh-CN" sz="2800" dirty="0" smtClean="0"/>
              <a:t>EGCG</a:t>
            </a:r>
            <a:r>
              <a:rPr lang="zh-CN" altLang="en-US" sz="2800" dirty="0" smtClean="0"/>
              <a:t>能显著提高</a:t>
            </a:r>
            <a:r>
              <a:rPr lang="en-US" altLang="zh-CN" sz="2800" dirty="0" smtClean="0"/>
              <a:t>caspase-3</a:t>
            </a:r>
            <a:r>
              <a:rPr lang="zh-CN" altLang="en-US" sz="2800" dirty="0" smtClean="0"/>
              <a:t>和</a:t>
            </a:r>
            <a:r>
              <a:rPr lang="en-US" altLang="zh-CN" sz="2800" dirty="0" smtClean="0"/>
              <a:t>-7</a:t>
            </a:r>
            <a:r>
              <a:rPr lang="zh-CN" altLang="en-US" sz="2800" dirty="0" smtClean="0"/>
              <a:t>的活性。 </a:t>
            </a:r>
            <a:endParaRPr lang="en-US" altLang="zh-CN" sz="2800" dirty="0" smtClean="0"/>
          </a:p>
          <a:p>
            <a:pPr eaLnBrk="1" hangingPunct="1"/>
            <a:r>
              <a:rPr lang="zh-CN" altLang="en-US" sz="2800" dirty="0" smtClean="0"/>
              <a:t>小鼠异种移植模型表明，与对照组相比，</a:t>
            </a:r>
            <a:r>
              <a:rPr lang="en-US" altLang="zh-CN" sz="2800" dirty="0" smtClean="0"/>
              <a:t>EGCG</a:t>
            </a:r>
            <a:r>
              <a:rPr lang="zh-CN" altLang="en-US" sz="2800" dirty="0" smtClean="0"/>
              <a:t>使肿瘤的体积减少</a:t>
            </a:r>
            <a:r>
              <a:rPr lang="en-US" altLang="zh-CN" sz="2800" dirty="0" smtClean="0"/>
              <a:t>42.5%</a:t>
            </a:r>
            <a:r>
              <a:rPr lang="zh-CN" altLang="en-US" sz="2800" dirty="0" smtClean="0"/>
              <a:t>。 </a:t>
            </a:r>
            <a:r>
              <a:rPr lang="en-US" altLang="zh-CN" sz="2800" dirty="0" smtClean="0"/>
              <a:t>EGCG</a:t>
            </a:r>
            <a:r>
              <a:rPr lang="zh-CN" altLang="en-US" sz="2800" dirty="0" smtClean="0"/>
              <a:t>治疗组中，凋亡细胞的百分比更高。 </a:t>
            </a:r>
            <a:br>
              <a:rPr lang="zh-CN" altLang="en-US" sz="2800" dirty="0" smtClean="0"/>
            </a:br>
            <a:br>
              <a:rPr lang="zh-CN" altLang="en-US" sz="2800" dirty="0" smtClean="0"/>
            </a:br>
            <a:r>
              <a:rPr lang="zh-CN" altLang="en-US" sz="2800" dirty="0" smtClean="0"/>
              <a:t> </a:t>
            </a:r>
            <a:br>
              <a:rPr lang="en-US" altLang="zh-CN" sz="2800" dirty="0" smtClean="0"/>
            </a:br>
            <a:r>
              <a:rPr lang="zh-CN" altLang="en-US" sz="2800" dirty="0" smtClean="0"/>
              <a:t> </a:t>
            </a:r>
            <a:br>
              <a:rPr lang="zh-CN" altLang="en-US" sz="2800" dirty="0" smtClean="0"/>
            </a:br>
            <a:br>
              <a:rPr lang="zh-CN" altLang="en-US" sz="2800" dirty="0" smtClean="0"/>
            </a:br>
            <a:endParaRPr lang="en-US" alt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smtClean="0"/>
              <a:t>对细胞周期的影响  </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smtClean="0"/>
              <a:t>白藜芦醇、 姜黄素和各种类黄酮在癌细胞中发挥了细胞周期停滞作用，这是这些植物化合物的另一种抗癌效果。 </a:t>
            </a:r>
            <a:br>
              <a:rPr lang="zh-CN" altLang="en-US" sz="2800" dirty="0" smtClean="0"/>
            </a:br>
            <a:br>
              <a:rPr lang="zh-CN" altLang="en-US" sz="2800" dirty="0" smtClean="0"/>
            </a:br>
            <a:endParaRPr lang="en-US" alt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smtClean="0"/>
              <a:t>抗转移的效果 </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smtClean="0"/>
              <a:t>转移的发生是微环境成分如基质成纤维细胞和免疫细胞对肿瘤细胞影响的结果。</a:t>
            </a:r>
            <a:endParaRPr lang="en-US" altLang="zh-CN" sz="2800" dirty="0" smtClean="0"/>
          </a:p>
          <a:p>
            <a:pPr eaLnBrk="1" hangingPunct="1"/>
            <a:r>
              <a:rPr lang="zh-CN" altLang="en-US" sz="2800" dirty="0" smtClean="0"/>
              <a:t>细胞运动性、缺氧、</a:t>
            </a:r>
            <a:r>
              <a:rPr lang="en-US" altLang="zh-CN" sz="2800" dirty="0" smtClean="0"/>
              <a:t>EMT</a:t>
            </a:r>
            <a:r>
              <a:rPr lang="zh-CN" altLang="en-US" sz="2800" dirty="0" smtClean="0"/>
              <a:t>和血管生成是使肿瘤细胞准备好浸润的主要机制。</a:t>
            </a:r>
            <a:endParaRPr lang="en-US" altLang="zh-CN" sz="2800" dirty="0" smtClean="0"/>
          </a:p>
          <a:p>
            <a:pPr eaLnBrk="1" hangingPunct="1"/>
            <a:r>
              <a:rPr lang="en-US" altLang="zh-CN" sz="2800" dirty="0" smtClean="0"/>
              <a:t>MMPs</a:t>
            </a:r>
            <a:r>
              <a:rPr lang="zh-CN" altLang="en-US" sz="2800" dirty="0" smtClean="0"/>
              <a:t>、</a:t>
            </a:r>
            <a:r>
              <a:rPr lang="en-US" altLang="zh-CN" sz="2800" dirty="0" smtClean="0"/>
              <a:t>TGF-</a:t>
            </a:r>
            <a:r>
              <a:rPr lang="el-GR" altLang="zh-CN" sz="2800" dirty="0" smtClean="0"/>
              <a:t>β</a:t>
            </a:r>
            <a:r>
              <a:rPr lang="zh-CN" altLang="en-US" sz="2800" dirty="0" smtClean="0"/>
              <a:t>和</a:t>
            </a:r>
            <a:r>
              <a:rPr lang="en-US" altLang="zh-CN" sz="2800" dirty="0" smtClean="0"/>
              <a:t>TP53</a:t>
            </a:r>
            <a:r>
              <a:rPr lang="zh-CN" altLang="en-US" sz="2800" dirty="0" smtClean="0"/>
              <a:t>在管理转移中具有重要作用。</a:t>
            </a:r>
            <a:br>
              <a:rPr lang="zh-CN" altLang="en-US" sz="2800" dirty="0" smtClean="0"/>
            </a:br>
            <a:br>
              <a:rPr lang="zh-CN" altLang="en-US" sz="2800" dirty="0" smtClean="0"/>
            </a:br>
            <a:br>
              <a:rPr lang="zh-CN" altLang="en-US" sz="2800" dirty="0" smtClean="0"/>
            </a:br>
            <a:endParaRPr lang="en-US" alt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smtClean="0"/>
              <a:t>抗转移的效果 </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smtClean="0"/>
              <a:t>多酚类物质已经显示出它们在影响这一过程的几个步骤方面的能力。</a:t>
            </a:r>
            <a:endParaRPr lang="en-US" altLang="zh-CN" sz="2800" dirty="0" smtClean="0"/>
          </a:p>
          <a:p>
            <a:pPr eaLnBrk="1" hangingPunct="1"/>
            <a:r>
              <a:rPr lang="zh-CN" altLang="en-US" sz="2800" dirty="0" smtClean="0"/>
              <a:t>姜黄素影响</a:t>
            </a:r>
            <a:r>
              <a:rPr lang="en-US" altLang="zh-CN" sz="2800" dirty="0" smtClean="0"/>
              <a:t>EMT</a:t>
            </a:r>
            <a:r>
              <a:rPr lang="zh-CN" altLang="en-US" sz="2800" dirty="0" smtClean="0"/>
              <a:t>相关蛋白，包括波形蛋白、纤连蛋白、</a:t>
            </a:r>
            <a:r>
              <a:rPr lang="el-GR" altLang="zh-CN" sz="2800" dirty="0" smtClean="0"/>
              <a:t> β-</a:t>
            </a:r>
            <a:r>
              <a:rPr lang="zh-CN" altLang="en-US" sz="2800" dirty="0" smtClean="0"/>
              <a:t>连环蛋白和上皮型钙黏蛋白，以及在癌症干细胞中表达的基因，如</a:t>
            </a:r>
            <a:r>
              <a:rPr lang="en-US" altLang="zh-CN" sz="2800" dirty="0" smtClean="0"/>
              <a:t>Oct4</a:t>
            </a:r>
            <a:r>
              <a:rPr lang="zh-CN" altLang="en-US" sz="2800" dirty="0" smtClean="0"/>
              <a:t>、</a:t>
            </a:r>
            <a:r>
              <a:rPr lang="en-US" altLang="zh-CN" sz="2800" dirty="0" smtClean="0"/>
              <a:t>Nanog</a:t>
            </a:r>
            <a:r>
              <a:rPr lang="zh-CN" altLang="en-US" sz="2800" dirty="0" smtClean="0"/>
              <a:t>和</a:t>
            </a:r>
            <a:r>
              <a:rPr lang="en-US" altLang="zh-CN" sz="2800" dirty="0" smtClean="0"/>
              <a:t>Sox2</a:t>
            </a:r>
            <a:r>
              <a:rPr lang="zh-CN" altLang="en-US" sz="2800" dirty="0" smtClean="0"/>
              <a:t>等，从而减少癌细胞的转移。 </a:t>
            </a:r>
            <a:br>
              <a:rPr lang="zh-CN" altLang="en-US" sz="2800" dirty="0" smtClean="0"/>
            </a:br>
            <a:br>
              <a:rPr lang="zh-CN" altLang="en-US" sz="2800" dirty="0" smtClean="0"/>
            </a:br>
            <a:br>
              <a:rPr lang="zh-CN" altLang="en-US" sz="2800" dirty="0" smtClean="0"/>
            </a:br>
            <a:endParaRPr lang="en-US" alt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smtClean="0"/>
              <a:t>表观遗传学的影响 </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smtClean="0"/>
              <a:t>表观遗传失调和异常是肿瘤发生、发展和耐药的基础。</a:t>
            </a:r>
            <a:endParaRPr lang="en-US" altLang="zh-CN" sz="2800" dirty="0" smtClean="0"/>
          </a:p>
          <a:p>
            <a:pPr eaLnBrk="1" hangingPunct="1"/>
            <a:r>
              <a:rPr lang="en-US" altLang="zh-CN" sz="2800" dirty="0" smtClean="0"/>
              <a:t>DNA</a:t>
            </a:r>
            <a:r>
              <a:rPr lang="zh-CN" altLang="en-US" sz="2800" dirty="0" smtClean="0"/>
              <a:t>甲基化、组蛋白修饰、染色质</a:t>
            </a:r>
            <a:r>
              <a:rPr lang="en-US" altLang="zh-CN" sz="2800" dirty="0" smtClean="0"/>
              <a:t>/</a:t>
            </a:r>
            <a:r>
              <a:rPr lang="zh-CN" altLang="en-US" sz="2800" dirty="0" smtClean="0"/>
              <a:t>核糖体重塑和</a:t>
            </a:r>
            <a:r>
              <a:rPr lang="en-US" altLang="zh-CN" sz="2800" dirty="0" smtClean="0"/>
              <a:t>miRNA</a:t>
            </a:r>
            <a:r>
              <a:rPr lang="zh-CN" altLang="en-US" sz="2800" dirty="0" smtClean="0"/>
              <a:t>调控是一些表观遗传学上的变化，这些变化涉及各种癌症特征。</a:t>
            </a:r>
            <a:br>
              <a:rPr lang="zh-CN" altLang="en-US" sz="2800" dirty="0" smtClean="0"/>
            </a:br>
            <a:br>
              <a:rPr lang="zh-CN" altLang="en-US" sz="2800" dirty="0" smtClean="0"/>
            </a:br>
            <a:endParaRPr lang="en-US" alt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smtClean="0"/>
              <a:t>表观遗传学的影响 </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smtClean="0"/>
              <a:t>姜黄素可以抑制组蛋白去乙酰化酶（</a:t>
            </a:r>
            <a:r>
              <a:rPr lang="en-US" altLang="zh-CN" sz="2800" dirty="0" smtClean="0"/>
              <a:t>HDACs</a:t>
            </a:r>
            <a:r>
              <a:rPr lang="zh-CN" altLang="en-US" sz="2800" dirty="0" smtClean="0"/>
              <a:t>）来调节各种癌症细胞的增殖和凋亡。 </a:t>
            </a:r>
            <a:endParaRPr lang="en-US" altLang="zh-CN" sz="2800" dirty="0" smtClean="0"/>
          </a:p>
          <a:p>
            <a:pPr eaLnBrk="1" hangingPunct="1"/>
            <a:r>
              <a:rPr lang="zh-CN" altLang="en-US" sz="2800" dirty="0" smtClean="0"/>
              <a:t>姜黄素可以抑制组蛋白乙酰转移酶（</a:t>
            </a:r>
            <a:r>
              <a:rPr lang="en-US" altLang="zh-CN" sz="2800" dirty="0" smtClean="0"/>
              <a:t>HATs</a:t>
            </a:r>
            <a:r>
              <a:rPr lang="zh-CN" altLang="en-US" sz="2800" dirty="0" smtClean="0"/>
              <a:t>）之一的</a:t>
            </a:r>
            <a:r>
              <a:rPr lang="en-US" altLang="zh-CN" sz="2800" dirty="0" smtClean="0"/>
              <a:t>p300</a:t>
            </a:r>
            <a:r>
              <a:rPr lang="zh-CN" altLang="en-US" sz="2800" dirty="0" smtClean="0"/>
              <a:t>。</a:t>
            </a:r>
            <a:endParaRPr lang="en-US" altLang="zh-CN" sz="2800" dirty="0" smtClean="0"/>
          </a:p>
          <a:p>
            <a:pPr eaLnBrk="1" hangingPunct="1"/>
            <a:r>
              <a:rPr lang="zh-CN" altLang="en-US" sz="2800" dirty="0" smtClean="0"/>
              <a:t>姜黄素可以抑制许多癌症相关基因启动子区域的</a:t>
            </a:r>
            <a:r>
              <a:rPr lang="en-US" altLang="zh-CN" sz="2800" dirty="0" smtClean="0"/>
              <a:t>DNA</a:t>
            </a:r>
            <a:r>
              <a:rPr lang="zh-CN" altLang="en-US" sz="2800" dirty="0" smtClean="0"/>
              <a:t>甲基化。</a:t>
            </a:r>
            <a:endParaRPr lang="en-US" altLang="zh-CN" sz="2800" dirty="0" smtClean="0"/>
          </a:p>
          <a:p>
            <a:pPr eaLnBrk="1" hangingPunct="1">
              <a:buNone/>
            </a:pPr>
            <a:br>
              <a:rPr lang="zh-CN" altLang="en-US" sz="2800" dirty="0" smtClean="0"/>
            </a:br>
            <a:br>
              <a:rPr lang="zh-CN" altLang="en-US" sz="2800" dirty="0" smtClean="0"/>
            </a:br>
            <a:endParaRPr lang="en-US" alt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smtClean="0"/>
              <a:t>表观遗传学的影响 </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smtClean="0"/>
              <a:t>通过降低</a:t>
            </a:r>
            <a:r>
              <a:rPr lang="en-US" altLang="zh-CN" sz="2800" dirty="0" smtClean="0"/>
              <a:t>DNA</a:t>
            </a:r>
            <a:r>
              <a:rPr lang="zh-CN" altLang="en-US" sz="2800" dirty="0" smtClean="0"/>
              <a:t>甲基转移酶</a:t>
            </a:r>
            <a:r>
              <a:rPr lang="en-US" altLang="zh-CN" sz="2800" dirty="0" smtClean="0"/>
              <a:t>1</a:t>
            </a:r>
            <a:r>
              <a:rPr lang="zh-CN" altLang="en-US" sz="2800" dirty="0" smtClean="0"/>
              <a:t>（</a:t>
            </a:r>
            <a:r>
              <a:rPr lang="en-US" altLang="zh-CN" sz="2800" dirty="0" smtClean="0"/>
              <a:t>DNMT1</a:t>
            </a:r>
            <a:r>
              <a:rPr lang="zh-CN" altLang="en-US" sz="2800" dirty="0" smtClean="0"/>
              <a:t>）水平调节微核糖核酸的数量是姜黄素在癌症治疗领域的新发现。</a:t>
            </a:r>
            <a:endParaRPr lang="en-US" altLang="zh-CN" sz="2800" dirty="0" smtClean="0"/>
          </a:p>
          <a:p>
            <a:pPr eaLnBrk="1" hangingPunct="1"/>
            <a:r>
              <a:rPr lang="en-US" altLang="zh-CN" sz="2800" dirty="0" smtClean="0"/>
              <a:t>miR-125-5p</a:t>
            </a:r>
            <a:r>
              <a:rPr lang="zh-CN" altLang="en-US" sz="2800" dirty="0" smtClean="0"/>
              <a:t>、</a:t>
            </a:r>
            <a:r>
              <a:rPr lang="en-US" altLang="zh-CN" sz="2800" dirty="0" smtClean="0"/>
              <a:t>miR-19a</a:t>
            </a:r>
            <a:r>
              <a:rPr lang="zh-CN" altLang="en-US" sz="2800" dirty="0" smtClean="0"/>
              <a:t>、</a:t>
            </a:r>
            <a:r>
              <a:rPr lang="en-US" altLang="zh-CN" sz="2800" dirty="0" smtClean="0"/>
              <a:t>miR-9</a:t>
            </a:r>
            <a:r>
              <a:rPr lang="zh-CN" altLang="en-US" sz="2800" dirty="0" smtClean="0"/>
              <a:t>和</a:t>
            </a:r>
            <a:r>
              <a:rPr lang="en-US" altLang="zh-CN" sz="2800" dirty="0" smtClean="0"/>
              <a:t>miR-145</a:t>
            </a:r>
            <a:r>
              <a:rPr lang="zh-CN" altLang="en-US" sz="2800" dirty="0" smtClean="0"/>
              <a:t>是姜黄素在鼻咽癌、乳腺癌、卵巢癌和白血病中影响的一些</a:t>
            </a:r>
            <a:r>
              <a:rPr lang="en-US" altLang="zh-CN" sz="2800" dirty="0" smtClean="0"/>
              <a:t>miRNAs</a:t>
            </a:r>
            <a:r>
              <a:rPr lang="zh-CN" altLang="en-US" sz="2800" dirty="0" smtClean="0"/>
              <a:t>。</a:t>
            </a:r>
            <a:br>
              <a:rPr lang="en-US" altLang="zh-CN" sz="2800" dirty="0" smtClean="0"/>
            </a:br>
            <a:r>
              <a:rPr lang="en-US" altLang="zh-CN" sz="2800" dirty="0" smtClean="0"/>
              <a:t> </a:t>
            </a:r>
            <a:br>
              <a:rPr lang="zh-CN" altLang="en-US" sz="2800" dirty="0" smtClean="0"/>
            </a:br>
            <a:br>
              <a:rPr lang="zh-CN" altLang="en-US" sz="2800" dirty="0" smtClean="0"/>
            </a:br>
            <a:endParaRPr lang="en-US" alt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smtClean="0"/>
              <a:t>表观遗传学的影响 </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smtClean="0"/>
              <a:t>白藜芦醇还能调节</a:t>
            </a:r>
            <a:r>
              <a:rPr lang="en-US" altLang="zh-CN" sz="2800" dirty="0" smtClean="0"/>
              <a:t>miR-200</a:t>
            </a:r>
            <a:r>
              <a:rPr lang="zh-CN" altLang="en-US" sz="2800" dirty="0" smtClean="0"/>
              <a:t>、</a:t>
            </a:r>
            <a:r>
              <a:rPr lang="en-US" altLang="zh-CN" sz="2800" dirty="0" smtClean="0"/>
              <a:t>miR-122-5p</a:t>
            </a:r>
            <a:r>
              <a:rPr lang="zh-CN" altLang="en-US" sz="2800" dirty="0" smtClean="0"/>
              <a:t>、</a:t>
            </a:r>
            <a:r>
              <a:rPr lang="en-US" altLang="zh-CN" sz="2800" dirty="0" smtClean="0"/>
              <a:t>miR-20</a:t>
            </a:r>
            <a:r>
              <a:rPr lang="zh-CN" altLang="en-US" sz="2800" dirty="0" smtClean="0"/>
              <a:t>和</a:t>
            </a:r>
            <a:r>
              <a:rPr lang="en-US" altLang="zh-CN" sz="2800" dirty="0" smtClean="0"/>
              <a:t>miR-633</a:t>
            </a:r>
            <a:r>
              <a:rPr lang="zh-CN" altLang="en-US" sz="2800" dirty="0" smtClean="0"/>
              <a:t>。</a:t>
            </a:r>
            <a:endParaRPr lang="en-US" altLang="zh-CN" sz="2800" dirty="0" smtClean="0"/>
          </a:p>
          <a:p>
            <a:pPr eaLnBrk="1" hangingPunct="1"/>
            <a:r>
              <a:rPr lang="en-US" altLang="zh-CN" sz="2800" dirty="0" smtClean="0"/>
              <a:t>miR-16</a:t>
            </a:r>
            <a:r>
              <a:rPr lang="zh-CN" altLang="en-US" sz="2800" dirty="0" smtClean="0"/>
              <a:t>、</a:t>
            </a:r>
            <a:r>
              <a:rPr lang="en-US" altLang="zh-CN" sz="2800" dirty="0" smtClean="0"/>
              <a:t>miR-22</a:t>
            </a:r>
            <a:r>
              <a:rPr lang="zh-CN" altLang="en-US" sz="2800" dirty="0" smtClean="0"/>
              <a:t>、</a:t>
            </a:r>
            <a:r>
              <a:rPr lang="en-US" altLang="zh-CN" sz="2800" dirty="0" smtClean="0"/>
              <a:t>miR-200b-3p</a:t>
            </a:r>
            <a:r>
              <a:rPr lang="zh-CN" altLang="en-US" sz="2800" dirty="0" smtClean="0"/>
              <a:t>和</a:t>
            </a:r>
            <a:r>
              <a:rPr lang="en-US" altLang="zh-CN" sz="2800" dirty="0" smtClean="0"/>
              <a:t>miR-146a</a:t>
            </a:r>
            <a:r>
              <a:rPr lang="zh-CN" altLang="en-US" sz="2800" dirty="0" smtClean="0"/>
              <a:t>是槲皮素在癌细胞中调节的一些</a:t>
            </a:r>
            <a:r>
              <a:rPr lang="en-US" altLang="zh-CN" sz="2800" dirty="0" smtClean="0"/>
              <a:t>miRNAs</a:t>
            </a:r>
            <a:r>
              <a:rPr lang="zh-CN" altLang="en-US" sz="2800" dirty="0" smtClean="0"/>
              <a:t>。</a:t>
            </a:r>
            <a:endParaRPr lang="en-US" altLang="zh-CN" sz="2800" dirty="0" smtClean="0"/>
          </a:p>
          <a:p>
            <a:pPr eaLnBrk="1" hangingPunct="1"/>
            <a:r>
              <a:rPr lang="en-US" altLang="zh-CN" sz="2800" dirty="0" smtClean="0"/>
              <a:t>EGCG</a:t>
            </a:r>
            <a:r>
              <a:rPr lang="zh-CN" altLang="en-US" sz="2800" dirty="0" smtClean="0"/>
              <a:t>、玄参素也有助于通过不同的</a:t>
            </a:r>
            <a:r>
              <a:rPr lang="en-US" altLang="zh-CN" sz="2800" dirty="0" smtClean="0"/>
              <a:t>microRNAs</a:t>
            </a:r>
            <a:r>
              <a:rPr lang="zh-CN" altLang="en-US" sz="2800" dirty="0" smtClean="0"/>
              <a:t>逆转癌细胞的表观遗传学改变。</a:t>
            </a:r>
            <a:br>
              <a:rPr lang="en-US" altLang="zh-CN" sz="2800" dirty="0" smtClean="0"/>
            </a:br>
            <a:r>
              <a:rPr lang="en-US" altLang="zh-CN" sz="2800" dirty="0" smtClean="0"/>
              <a:t> </a:t>
            </a:r>
            <a:br>
              <a:rPr lang="zh-CN" altLang="en-US" sz="2800" dirty="0" smtClean="0"/>
            </a:br>
            <a:br>
              <a:rPr lang="zh-CN" altLang="en-US" sz="2800" dirty="0" smtClean="0"/>
            </a:br>
            <a:endParaRPr lang="en-US" alt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smtClean="0"/>
              <a:t>癌症抗药性方面的作用</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smtClean="0"/>
              <a:t>我们回顾了关于多酚类物质（主要是姜黄素、 白藜芦醇和</a:t>
            </a:r>
            <a:r>
              <a:rPr lang="en-US" altLang="zh-CN" sz="2800" dirty="0" smtClean="0"/>
              <a:t>EGCG</a:t>
            </a:r>
            <a:r>
              <a:rPr lang="zh-CN" altLang="en-US" sz="2800" dirty="0" smtClean="0"/>
              <a:t>） 在克服癌症抗药性方面的作用的文献。 </a:t>
            </a:r>
            <a:br>
              <a:rPr lang="zh-CN" altLang="en-US" sz="2800" dirty="0" smtClean="0"/>
            </a:br>
            <a:br>
              <a:rPr lang="zh-CN" altLang="en-US" sz="2800" dirty="0" smtClean="0"/>
            </a:br>
            <a:r>
              <a:rPr lang="zh-CN" altLang="en-US" sz="2800" dirty="0" smtClean="0"/>
              <a:t> </a:t>
            </a:r>
            <a:br>
              <a:rPr lang="zh-CN" altLang="en-US" sz="2800" dirty="0" smtClean="0"/>
            </a:br>
            <a:endParaRPr lang="en-US" alt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i="1" dirty="0" smtClean="0"/>
              <a:t>肿瘤细胞对药物的吸收</a:t>
            </a:r>
            <a:r>
              <a:rPr lang="zh-CN" altLang="en-US" dirty="0" smtClean="0"/>
              <a:t> </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smtClean="0"/>
              <a:t>肿瘤细胞的药物吸收的三种不同类型是促进扩散、被动转移和主动运输。</a:t>
            </a:r>
            <a:endParaRPr lang="en-US" altLang="zh-CN" sz="2800" dirty="0" smtClean="0"/>
          </a:p>
          <a:p>
            <a:pPr eaLnBrk="1" hangingPunct="1"/>
            <a:r>
              <a:rPr lang="zh-CN" altLang="en-US" sz="2800" dirty="0" smtClean="0"/>
              <a:t>药物吸收的减少是肿瘤细胞对治疗药物产生化疗抗性的一种机制。</a:t>
            </a:r>
            <a:endParaRPr lang="en-US" altLang="zh-CN" sz="2800" dirty="0" smtClean="0"/>
          </a:p>
          <a:p>
            <a:pPr eaLnBrk="1" hangingPunct="1"/>
            <a:r>
              <a:rPr lang="zh-CN" altLang="en-US" sz="2800" dirty="0" smtClean="0"/>
              <a:t>与药物结合的倾向性降低是导致药物吸收减少的一个常见过程。另一个机制是转运体的数量减少。</a:t>
            </a:r>
            <a:endParaRPr lang="en-US" alt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i="1" dirty="0" smtClean="0"/>
              <a:t>肿瘤细胞对药物的吸收</a:t>
            </a:r>
            <a:r>
              <a:rPr lang="zh-CN" altLang="en-US" dirty="0" smtClean="0"/>
              <a:t> </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smtClean="0"/>
              <a:t>由于可以定向给药、能封装多种药物、有更高的生物相容性、减少副作用和缓释率各种原因，基于纳米技术的药物引起了广泛的关注。</a:t>
            </a:r>
            <a:endParaRPr lang="en-US" altLang="zh-CN" sz="2800" dirty="0" smtClean="0"/>
          </a:p>
          <a:p>
            <a:pPr eaLnBrk="1" hangingPunct="1"/>
            <a:r>
              <a:rPr lang="zh-CN" altLang="en-US" sz="2800" dirty="0" smtClean="0"/>
              <a:t>纳米制剂的另一个重要优势是能够提高药物的生物利用度和克服化疗抗药性。</a:t>
            </a:r>
            <a:endParaRPr lang="en-US" altLang="zh-CN" sz="2800" dirty="0" smtClean="0"/>
          </a:p>
          <a:p>
            <a:pPr eaLnBrk="1" hangingPunct="1"/>
            <a:r>
              <a:rPr lang="zh-CN" altLang="en-US" sz="2800" dirty="0" smtClean="0"/>
              <a:t>在其他有益的影响中，纳米制剂会导致细胞药物吸收的增加。已有基于多酚类物质在设计药物输送的纳米材料中的作用的研究。</a:t>
            </a:r>
            <a:br>
              <a:rPr lang="zh-CN" altLang="en-US" sz="2800" dirty="0" smtClean="0"/>
            </a:br>
            <a:endParaRPr lang="en-US" alt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i="1" dirty="0" smtClean="0"/>
              <a:t>肿瘤细胞对药物的吸收</a:t>
            </a:r>
            <a:r>
              <a:rPr lang="zh-CN" altLang="en-US" dirty="0" smtClean="0"/>
              <a:t> </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en-US" altLang="zh-CN" sz="2800" dirty="0" smtClean="0"/>
              <a:t>Tsai</a:t>
            </a:r>
            <a:r>
              <a:rPr lang="zh-CN" altLang="en-US" sz="2800" dirty="0" smtClean="0"/>
              <a:t>及其同事制备了基于明胶</a:t>
            </a:r>
            <a:r>
              <a:rPr lang="en-US" altLang="zh-CN" sz="2800" dirty="0" smtClean="0"/>
              <a:t>-</a:t>
            </a:r>
            <a:r>
              <a:rPr lang="zh-CN" altLang="en-US" sz="2800" dirty="0" smtClean="0"/>
              <a:t>多柔比星（</a:t>
            </a:r>
            <a:r>
              <a:rPr lang="en-US" altLang="zh-CN" sz="2800" dirty="0" smtClean="0"/>
              <a:t>DOX</a:t>
            </a:r>
            <a:r>
              <a:rPr lang="zh-CN" altLang="en-US" sz="2800" dirty="0" smtClean="0"/>
              <a:t>）和</a:t>
            </a:r>
            <a:r>
              <a:rPr lang="en-US" altLang="zh-CN" sz="2800" dirty="0" smtClean="0"/>
              <a:t>EGCG</a:t>
            </a:r>
            <a:r>
              <a:rPr lang="zh-CN" altLang="en-US" sz="2800" dirty="0" smtClean="0"/>
              <a:t>的金纳米颗粒来抑制前列腺癌的生长。涂有</a:t>
            </a:r>
            <a:r>
              <a:rPr lang="en-US" altLang="zh-CN" sz="2800" dirty="0" smtClean="0"/>
              <a:t>EGCG</a:t>
            </a:r>
            <a:r>
              <a:rPr lang="zh-CN" altLang="en-US" sz="2800" dirty="0" smtClean="0"/>
              <a:t>和明胶</a:t>
            </a:r>
            <a:r>
              <a:rPr lang="en-US" altLang="zh-CN" sz="2800" dirty="0" smtClean="0"/>
              <a:t>-DOX</a:t>
            </a:r>
            <a:r>
              <a:rPr lang="zh-CN" altLang="en-US" sz="2800" dirty="0" smtClean="0"/>
              <a:t>的金纳米粒子通过层粘连蛋白</a:t>
            </a:r>
            <a:r>
              <a:rPr lang="en-US" altLang="zh-CN" sz="2800" dirty="0" smtClean="0"/>
              <a:t>67R</a:t>
            </a:r>
            <a:r>
              <a:rPr lang="zh-CN" altLang="en-US" sz="2800" dirty="0" smtClean="0"/>
              <a:t>受体有效地传递</a:t>
            </a:r>
            <a:r>
              <a:rPr lang="en-US" altLang="zh-CN" sz="2800" dirty="0" smtClean="0"/>
              <a:t>DOX</a:t>
            </a:r>
            <a:r>
              <a:rPr lang="zh-CN" altLang="en-US" sz="2800" dirty="0" smtClean="0"/>
              <a:t>，增加细胞对药物的摄取。</a:t>
            </a:r>
            <a:endParaRPr lang="en-US" altLang="zh-CN" sz="2800" dirty="0" smtClean="0"/>
          </a:p>
          <a:p>
            <a:pPr eaLnBrk="1" hangingPunct="1"/>
            <a:r>
              <a:rPr lang="zh-CN" altLang="en-US" sz="2800" dirty="0" smtClean="0"/>
              <a:t>研究表明，使用</a:t>
            </a:r>
            <a:r>
              <a:rPr lang="en-US" altLang="zh-CN" sz="2800" dirty="0" smtClean="0"/>
              <a:t>EGCG</a:t>
            </a:r>
            <a:r>
              <a:rPr lang="zh-CN" altLang="en-US" sz="2800" dirty="0" smtClean="0"/>
              <a:t>会导致</a:t>
            </a:r>
            <a:r>
              <a:rPr lang="en-US" altLang="zh-CN" sz="2800" dirty="0" smtClean="0"/>
              <a:t>Au3+</a:t>
            </a:r>
            <a:r>
              <a:rPr lang="zh-CN" altLang="en-US" sz="2800" dirty="0" smtClean="0"/>
              <a:t>的减少，提供增强的金纳米粒子后肿瘤细胞显示出更高的药物吸收率。</a:t>
            </a:r>
            <a:br>
              <a:rPr lang="zh-CN" altLang="en-US" sz="2800" dirty="0" smtClean="0"/>
            </a:br>
            <a:r>
              <a:rPr lang="zh-CN" altLang="en-US" sz="2800" dirty="0" smtClean="0"/>
              <a:t> </a:t>
            </a:r>
            <a:br>
              <a:rPr lang="zh-CN" altLang="en-US" sz="2800" dirty="0" smtClean="0"/>
            </a:br>
            <a:endParaRPr lang="en-US" alt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i="1" dirty="0" smtClean="0"/>
              <a:t>肿瘤细胞对药物的吸收</a:t>
            </a:r>
            <a:r>
              <a:rPr lang="zh-CN" altLang="en-US" dirty="0" smtClean="0"/>
              <a:t> </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smtClean="0"/>
              <a:t>铂类抗肿瘤药物（如顺铂）的细胞内积累减少与肿瘤的化疗抵抗有关。</a:t>
            </a:r>
            <a:endParaRPr lang="en-US" altLang="zh-CN" sz="2800" dirty="0" smtClean="0"/>
          </a:p>
          <a:p>
            <a:pPr eaLnBrk="1" hangingPunct="1"/>
            <a:r>
              <a:rPr lang="zh-CN" altLang="en-US" sz="2800" dirty="0" smtClean="0"/>
              <a:t>铜转运体</a:t>
            </a:r>
            <a:r>
              <a:rPr lang="en-US" altLang="zh-CN" sz="2800" dirty="0" smtClean="0"/>
              <a:t>1</a:t>
            </a:r>
            <a:r>
              <a:rPr lang="zh-CN" altLang="en-US" sz="2800" dirty="0" smtClean="0"/>
              <a:t>（</a:t>
            </a:r>
            <a:r>
              <a:rPr lang="en-US" altLang="zh-CN" sz="2800" dirty="0" smtClean="0"/>
              <a:t>CTR1</a:t>
            </a:r>
            <a:r>
              <a:rPr lang="zh-CN" altLang="en-US" sz="2800" dirty="0" smtClean="0"/>
              <a:t>）是铜的主要流入转运体，参与了对铂类的抗性。</a:t>
            </a:r>
            <a:endParaRPr lang="en-US" altLang="zh-CN" sz="2800" dirty="0" smtClean="0"/>
          </a:p>
          <a:p>
            <a:pPr eaLnBrk="1" hangingPunct="1"/>
            <a:r>
              <a:rPr lang="en-US" altLang="zh-CN" sz="2800" dirty="0" smtClean="0"/>
              <a:t>Wang</a:t>
            </a:r>
            <a:r>
              <a:rPr lang="zh-CN" altLang="en-US" sz="2800" dirty="0" smtClean="0"/>
              <a:t>等人报道，</a:t>
            </a:r>
            <a:r>
              <a:rPr lang="en-US" altLang="zh-CN" sz="2800" dirty="0" smtClean="0"/>
              <a:t>EGCG</a:t>
            </a:r>
            <a:r>
              <a:rPr lang="zh-CN" altLang="en-US" sz="2800" dirty="0" smtClean="0"/>
              <a:t>在卵巢癌细胞和异种移植小鼠中增加了</a:t>
            </a:r>
            <a:r>
              <a:rPr lang="en-US" altLang="zh-CN" sz="2800" dirty="0" smtClean="0"/>
              <a:t>CTR1</a:t>
            </a:r>
            <a:r>
              <a:rPr lang="zh-CN" altLang="en-US" sz="2800" dirty="0" smtClean="0"/>
              <a:t>的</a:t>
            </a:r>
            <a:r>
              <a:rPr lang="en-US" altLang="zh-CN" sz="2800" dirty="0" smtClean="0"/>
              <a:t>mRNA</a:t>
            </a:r>
            <a:r>
              <a:rPr lang="zh-CN" altLang="en-US" sz="2800" dirty="0" smtClean="0"/>
              <a:t>和蛋白水平的表达。</a:t>
            </a:r>
            <a:endParaRPr lang="en-US" alt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i="1" dirty="0" smtClean="0"/>
              <a:t>肿瘤细胞对药物的吸收</a:t>
            </a:r>
            <a:r>
              <a:rPr lang="zh-CN" altLang="en-US" dirty="0" smtClean="0"/>
              <a:t> </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en-US" altLang="zh-CN" sz="2800" dirty="0" smtClean="0"/>
              <a:t>EGCG</a:t>
            </a:r>
            <a:r>
              <a:rPr lang="zh-CN" altLang="en-US" sz="2800" dirty="0" smtClean="0"/>
              <a:t>治疗抑制了顺铂诱导的</a:t>
            </a:r>
            <a:r>
              <a:rPr lang="en-US" altLang="zh-CN" sz="2800" dirty="0" smtClean="0"/>
              <a:t>CTR1</a:t>
            </a:r>
            <a:r>
              <a:rPr lang="zh-CN" altLang="en-US" sz="2800" dirty="0" smtClean="0"/>
              <a:t>的快速降解，并增强顺铂和</a:t>
            </a:r>
            <a:r>
              <a:rPr lang="en-US" altLang="zh-CN" sz="2800" dirty="0" smtClean="0"/>
              <a:t>DNA-Pt</a:t>
            </a:r>
            <a:r>
              <a:rPr lang="zh-CN" altLang="en-US" sz="2800" dirty="0" smtClean="0"/>
              <a:t>加合物的细胞积累。这导致</a:t>
            </a:r>
            <a:r>
              <a:rPr lang="en-US" altLang="zh-CN" sz="2800" dirty="0" smtClean="0"/>
              <a:t>OVCAR3</a:t>
            </a:r>
            <a:r>
              <a:rPr lang="zh-CN" altLang="en-US" sz="2800" dirty="0" smtClean="0"/>
              <a:t>和</a:t>
            </a:r>
            <a:r>
              <a:rPr lang="en-US" altLang="zh-CN" sz="2800" dirty="0" smtClean="0"/>
              <a:t>SKOV3</a:t>
            </a:r>
            <a:r>
              <a:rPr lang="zh-CN" altLang="en-US" sz="2800" dirty="0" smtClean="0"/>
              <a:t>卵巢癌细胞对顺铂的敏感性增加。</a:t>
            </a:r>
            <a:endParaRPr lang="en-US" altLang="zh-CN" sz="2800" dirty="0" smtClean="0"/>
          </a:p>
          <a:p>
            <a:pPr eaLnBrk="1" hangingPunct="1"/>
            <a:r>
              <a:rPr lang="en-US" altLang="zh-CN" sz="2800" dirty="0" smtClean="0"/>
              <a:t>EGCG</a:t>
            </a:r>
            <a:r>
              <a:rPr lang="zh-CN" altLang="en-US" sz="2800" dirty="0" smtClean="0"/>
              <a:t>能上调</a:t>
            </a:r>
            <a:r>
              <a:rPr lang="en-US" altLang="zh-CN" sz="2800" dirty="0" smtClean="0"/>
              <a:t>CTR1</a:t>
            </a:r>
            <a:r>
              <a:rPr lang="zh-CN" altLang="en-US" sz="2800" dirty="0" smtClean="0"/>
              <a:t>，同时增加铂类在</a:t>
            </a:r>
            <a:r>
              <a:rPr lang="en-US" altLang="zh-CN" sz="2800" dirty="0" smtClean="0"/>
              <a:t>NSCLC</a:t>
            </a:r>
            <a:r>
              <a:rPr lang="zh-CN" altLang="en-US" sz="2800" dirty="0" smtClean="0"/>
              <a:t>细胞、裸鼠异种移植模型和顺铂抗性的 </a:t>
            </a:r>
            <a:r>
              <a:rPr lang="en-US" altLang="zh-CN" sz="2800" dirty="0" smtClean="0"/>
              <a:t>A549</a:t>
            </a:r>
            <a:r>
              <a:rPr lang="zh-CN" altLang="en-US" sz="2800" dirty="0" smtClean="0"/>
              <a:t>细胞中的积累。</a:t>
            </a:r>
            <a:endParaRPr lang="en-US" alt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i="1" dirty="0" smtClean="0"/>
              <a:t>肿瘤细胞对药物的吸收</a:t>
            </a:r>
            <a:r>
              <a:rPr lang="zh-CN" altLang="en-US" dirty="0" smtClean="0"/>
              <a:t> </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smtClean="0"/>
              <a:t>在耐</a:t>
            </a:r>
            <a:r>
              <a:rPr lang="en-US" altLang="zh-CN" sz="2800" dirty="0" smtClean="0"/>
              <a:t>DOX</a:t>
            </a:r>
            <a:r>
              <a:rPr lang="zh-CN" altLang="en-US" sz="2800" dirty="0" smtClean="0"/>
              <a:t>的急性骨髓性白血病（</a:t>
            </a:r>
            <a:r>
              <a:rPr lang="en-US" altLang="zh-CN" sz="2800" dirty="0" smtClean="0"/>
              <a:t>AML</a:t>
            </a:r>
            <a:r>
              <a:rPr lang="zh-CN" altLang="en-US" sz="2800" dirty="0" smtClean="0"/>
              <a:t>）</a:t>
            </a:r>
            <a:r>
              <a:rPr lang="en-US" altLang="zh-CN" sz="2800" dirty="0" smtClean="0"/>
              <a:t>-2/DX300</a:t>
            </a:r>
            <a:r>
              <a:rPr lang="zh-CN" altLang="en-US" sz="2800" dirty="0" smtClean="0"/>
              <a:t>细胞中，</a:t>
            </a:r>
            <a:r>
              <a:rPr lang="en-US" altLang="zh-CN" sz="2800" dirty="0" smtClean="0"/>
              <a:t>MRP1</a:t>
            </a:r>
            <a:r>
              <a:rPr lang="zh-CN" altLang="en-US" sz="2800" dirty="0" smtClean="0"/>
              <a:t>（多药耐药蛋白）基因的表达水平比与野生型</a:t>
            </a:r>
            <a:r>
              <a:rPr lang="en-US" altLang="zh-CN" sz="2800" dirty="0" smtClean="0"/>
              <a:t>AML-2/WT</a:t>
            </a:r>
            <a:r>
              <a:rPr lang="zh-CN" altLang="en-US" sz="2800" dirty="0" smtClean="0"/>
              <a:t>细胞相比更高。用白藜芦醇处理这种耐化疗细胞系会导致</a:t>
            </a:r>
            <a:r>
              <a:rPr lang="en-US" altLang="zh-CN" sz="2800" dirty="0" smtClean="0"/>
              <a:t>MRP1</a:t>
            </a:r>
            <a:r>
              <a:rPr lang="zh-CN" altLang="en-US" sz="2800" dirty="0" smtClean="0"/>
              <a:t>的表达减少。</a:t>
            </a:r>
            <a:endParaRPr lang="en-US" altLang="zh-CN" sz="2800" dirty="0" smtClean="0"/>
          </a:p>
          <a:p>
            <a:pPr eaLnBrk="1" hangingPunct="1"/>
            <a:r>
              <a:rPr lang="en-US" altLang="zh-CN" sz="2800" dirty="0" smtClean="0"/>
              <a:t>MRP1</a:t>
            </a:r>
            <a:r>
              <a:rPr lang="zh-CN" altLang="en-US" sz="2800" dirty="0" smtClean="0"/>
              <a:t>底物</a:t>
            </a:r>
            <a:r>
              <a:rPr lang="en-US" altLang="zh-CN" sz="2800" dirty="0" smtClean="0"/>
              <a:t>5(6)-</a:t>
            </a:r>
            <a:r>
              <a:rPr lang="zh-CN" altLang="en-US" sz="2800" dirty="0" smtClean="0"/>
              <a:t>羧基荧光素二乙酸盐的吸收会被白藜芦醇增强。因此，有人认为白藜芦醇可能通过降低</a:t>
            </a:r>
            <a:r>
              <a:rPr lang="en-US" altLang="zh-CN" sz="2800" dirty="0" smtClean="0"/>
              <a:t>MRP1</a:t>
            </a:r>
            <a:r>
              <a:rPr lang="zh-CN" altLang="en-US" sz="2800" dirty="0" smtClean="0"/>
              <a:t>的基因表达来促进</a:t>
            </a:r>
            <a:r>
              <a:rPr lang="en-US" altLang="zh-CN" sz="2800" dirty="0" smtClean="0"/>
              <a:t>DOX </a:t>
            </a:r>
            <a:r>
              <a:rPr lang="zh-CN" altLang="en-US" sz="2800" dirty="0" smtClean="0"/>
              <a:t>的细胞吸收。</a:t>
            </a:r>
            <a:endParaRPr lang="en-US" alt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i="1" dirty="0" smtClean="0">
                <a:ea typeface="宋体" panose="02010600030101010101" pitchFamily="2" charset="-122"/>
              </a:rPr>
              <a:t>药物外流</a:t>
            </a:r>
            <a:endParaRPr lang="en-US" altLang="zh-CN" i="1"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en-US" altLang="zh-CN" sz="2800" dirty="0" smtClean="0">
                <a:ea typeface="宋体" panose="02010600030101010101" pitchFamily="2" charset="-122"/>
              </a:rPr>
              <a:t>癌细胞产生多药耐药性的主要原因是</a:t>
            </a:r>
            <a:r>
              <a:rPr lang="en-US" altLang="zh-CN" sz="2800" dirty="0" smtClean="0">
                <a:ea typeface="宋体" panose="02010600030101010101" pitchFamily="2" charset="-122"/>
                <a:sym typeface="+mn-ea"/>
              </a:rPr>
              <a:t>通过嵌在膜上的药物转运体而增加了</a:t>
            </a:r>
            <a:r>
              <a:rPr lang="en-US" altLang="zh-CN" sz="2800" dirty="0" smtClean="0">
                <a:ea typeface="宋体" panose="02010600030101010101" pitchFamily="2" charset="-122"/>
              </a:rPr>
              <a:t>抗肿瘤药物</a:t>
            </a:r>
            <a:r>
              <a:rPr lang="zh-CN" altLang="en-US" sz="2800" dirty="0" smtClean="0">
                <a:ea typeface="宋体" panose="02010600030101010101" pitchFamily="2" charset="-122"/>
              </a:rPr>
              <a:t>的外流</a:t>
            </a:r>
            <a:r>
              <a:rPr lang="en-US" altLang="zh-CN" sz="2800" dirty="0" smtClean="0">
                <a:ea typeface="宋体" panose="02010600030101010101" pitchFamily="2" charset="-122"/>
              </a:rPr>
              <a:t>。</a:t>
            </a:r>
            <a:endParaRPr lang="en-US" altLang="zh-CN" sz="2800" dirty="0" smtClean="0">
              <a:ea typeface="宋体" panose="02010600030101010101" pitchFamily="2" charset="-122"/>
            </a:endParaRPr>
          </a:p>
          <a:p>
            <a:pPr eaLnBrk="1" hangingPunct="1"/>
            <a:r>
              <a:rPr lang="en-US" altLang="zh-CN" sz="2800" dirty="0" smtClean="0">
                <a:ea typeface="宋体" panose="02010600030101010101" pitchFamily="2" charset="-122"/>
              </a:rPr>
              <a:t>P-糖蛋白（p-gp/ABCB1/MDR1）</a:t>
            </a:r>
            <a:r>
              <a:rPr lang="zh-CN" altLang="en-US" sz="2800" dirty="0" smtClean="0">
                <a:ea typeface="宋体" panose="02010600030101010101" pitchFamily="2" charset="-122"/>
              </a:rPr>
              <a:t>，</a:t>
            </a:r>
            <a:r>
              <a:rPr lang="en-US" altLang="zh-CN" sz="2800" dirty="0" smtClean="0">
                <a:ea typeface="宋体" panose="02010600030101010101" pitchFamily="2" charset="-122"/>
                <a:sym typeface="+mn-ea"/>
              </a:rPr>
              <a:t>是一种参与药物</a:t>
            </a:r>
            <a:r>
              <a:rPr lang="zh-CN" altLang="en-US" sz="2800" dirty="0" smtClean="0">
                <a:ea typeface="宋体" panose="02010600030101010101" pitchFamily="2" charset="-122"/>
                <a:sym typeface="+mn-ea"/>
              </a:rPr>
              <a:t>外流</a:t>
            </a:r>
            <a:r>
              <a:rPr lang="en-US" altLang="zh-CN" sz="2800" dirty="0" smtClean="0">
                <a:ea typeface="宋体" panose="02010600030101010101" pitchFamily="2" charset="-122"/>
                <a:sym typeface="+mn-ea"/>
              </a:rPr>
              <a:t>的泵，</a:t>
            </a:r>
            <a:r>
              <a:rPr lang="en-US" altLang="zh-CN" sz="2800" dirty="0" smtClean="0">
                <a:ea typeface="宋体" panose="02010600030101010101" pitchFamily="2" charset="-122"/>
              </a:rPr>
              <a:t>是ATP结合盒（ABC） 超家族的成员，在人类中充当药物转运体。多药耐药蛋白 1（MRP1/ABCC1）和乳腺癌耐药蛋白（BCRP/BCP/MXR/ABCG2）是ABC超家族中其他被研究得很好的药物转运体。</a:t>
            </a:r>
            <a:endParaRPr lang="en-US" altLang="zh-CN" sz="2800" dirty="0" smtClean="0">
              <a:ea typeface="宋体" panose="02010600030101010101" pitchFamily="2" charset="-122"/>
            </a:endParaRPr>
          </a:p>
          <a:p>
            <a:pPr marL="0" indent="0" eaLnBrk="1" hangingPunct="1">
              <a:buNone/>
            </a:pPr>
            <a:endParaRPr lang="en-US" alt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
        <p:nvSpPr>
          <p:cNvPr id="2" name="文本框 1"/>
          <p:cNvSpPr txBox="1"/>
          <p:nvPr/>
        </p:nvSpPr>
        <p:spPr>
          <a:xfrm>
            <a:off x="8871585" y="4371975"/>
            <a:ext cx="309880" cy="768350"/>
          </a:xfrm>
          <a:prstGeom prst="rect">
            <a:avLst/>
          </a:prstGeom>
          <a:noFill/>
        </p:spPr>
        <p:txBody>
          <a:bodyPr wrap="none" rtlCol="0">
            <a:spAutoFit/>
          </a:bodyPr>
          <a:p>
            <a:endParaRPr lang="zh-CN" altLang="en-US"/>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i="1" dirty="0" smtClean="0">
                <a:ea typeface="宋体" panose="02010600030101010101" pitchFamily="2" charset="-122"/>
              </a:rPr>
              <a:t>药物外流</a:t>
            </a:r>
            <a:endParaRPr lang="en-US" altLang="zh-CN" i="1"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smtClean="0"/>
              <a:t>在对化疗药物的反应中，</a:t>
            </a:r>
            <a:r>
              <a:rPr lang="en-US" altLang="zh-CN" sz="2800" dirty="0" smtClean="0"/>
              <a:t>P-</a:t>
            </a:r>
            <a:r>
              <a:rPr lang="en-US" altLang="zh-CN" sz="2800" dirty="0" err="1" smtClean="0"/>
              <a:t>gp</a:t>
            </a:r>
            <a:r>
              <a:rPr lang="zh-CN" altLang="en-US" sz="2800" dirty="0" smtClean="0"/>
              <a:t>被上调，这反过来又导致药物在细胞内的积累减少，并降低了药物的疗效。</a:t>
            </a:r>
            <a:endParaRPr lang="en-US" altLang="zh-CN" sz="2800" dirty="0" smtClean="0"/>
          </a:p>
          <a:p>
            <a:pPr eaLnBrk="1" hangingPunct="1"/>
            <a:r>
              <a:rPr lang="en-US" altLang="zh-CN" sz="2800" dirty="0" err="1" smtClean="0"/>
              <a:t>Didox</a:t>
            </a:r>
            <a:r>
              <a:rPr lang="zh-CN" altLang="en-US" sz="2800" dirty="0" smtClean="0"/>
              <a:t>（化疗增敏剂）和白藜芦醇与</a:t>
            </a:r>
            <a:r>
              <a:rPr lang="en-US" altLang="zh-CN" sz="2800" dirty="0" smtClean="0"/>
              <a:t>DOX</a:t>
            </a:r>
            <a:r>
              <a:rPr lang="zh-CN" altLang="en-US" sz="2800" dirty="0" smtClean="0"/>
              <a:t>的组合导致</a:t>
            </a:r>
            <a:r>
              <a:rPr lang="en-US" altLang="zh-CN" sz="2800" dirty="0" smtClean="0"/>
              <a:t>DOX</a:t>
            </a:r>
            <a:r>
              <a:rPr lang="zh-CN" altLang="en-US" sz="2800" dirty="0" smtClean="0"/>
              <a:t>的</a:t>
            </a:r>
            <a:r>
              <a:rPr lang="en-US" altLang="zh-CN" sz="2800" dirty="0" smtClean="0"/>
              <a:t>IC50 </a:t>
            </a:r>
            <a:r>
              <a:rPr lang="zh-CN" altLang="en-US" sz="2800" dirty="0" smtClean="0"/>
              <a:t>从</a:t>
            </a:r>
            <a:r>
              <a:rPr lang="en-US" altLang="zh-CN" sz="2800" dirty="0" smtClean="0"/>
              <a:t>0.96±0.02</a:t>
            </a:r>
            <a:r>
              <a:rPr lang="el-GR" altLang="zh-CN" sz="2800" dirty="0" smtClean="0"/>
              <a:t>μ</a:t>
            </a:r>
            <a:r>
              <a:rPr lang="en-US" altLang="zh-CN" sz="2800" dirty="0" smtClean="0"/>
              <a:t>M</a:t>
            </a:r>
            <a:r>
              <a:rPr lang="zh-CN" altLang="en-US" sz="2800" dirty="0" smtClean="0"/>
              <a:t>分别降低到</a:t>
            </a:r>
            <a:r>
              <a:rPr lang="en-US" altLang="zh-CN" sz="2800" dirty="0" smtClean="0"/>
              <a:t>0.4±0.06</a:t>
            </a:r>
            <a:r>
              <a:rPr lang="el-GR" altLang="zh-CN" sz="2800" dirty="0" smtClean="0"/>
              <a:t>μ</a:t>
            </a:r>
            <a:r>
              <a:rPr lang="en-US" altLang="zh-CN" sz="2800" dirty="0" smtClean="0"/>
              <a:t>M</a:t>
            </a:r>
            <a:r>
              <a:rPr lang="zh-CN" altLang="en-US" sz="2800" dirty="0" smtClean="0"/>
              <a:t>和</a:t>
            </a:r>
            <a:r>
              <a:rPr lang="en-US" altLang="zh-CN" sz="2800" dirty="0" smtClean="0"/>
              <a:t>0.52±0.05</a:t>
            </a:r>
            <a:r>
              <a:rPr lang="el-GR" altLang="zh-CN" sz="2800" dirty="0" smtClean="0"/>
              <a:t>μ</a:t>
            </a:r>
            <a:r>
              <a:rPr lang="en-US" altLang="zh-CN" sz="2800" dirty="0" smtClean="0"/>
              <a:t>M</a:t>
            </a:r>
            <a:r>
              <a:rPr lang="zh-CN" altLang="en-US" sz="2800" dirty="0" smtClean="0"/>
              <a:t>。</a:t>
            </a:r>
            <a:r>
              <a:rPr lang="en-US" altLang="zh-CN" sz="2800" dirty="0" err="1" smtClean="0"/>
              <a:t>Didox</a:t>
            </a:r>
            <a:r>
              <a:rPr lang="zh-CN" altLang="en-US" sz="2800" dirty="0" smtClean="0"/>
              <a:t>和白藜芦醇都通过阻止</a:t>
            </a:r>
            <a:r>
              <a:rPr lang="en-US" altLang="zh-CN" sz="2800" dirty="0" smtClean="0"/>
              <a:t>p-</a:t>
            </a:r>
            <a:r>
              <a:rPr lang="en-US" altLang="zh-CN" sz="2800" dirty="0" err="1" smtClean="0"/>
              <a:t>gp</a:t>
            </a:r>
            <a:r>
              <a:rPr lang="zh-CN" altLang="en-US" sz="2800" dirty="0" smtClean="0"/>
              <a:t>而显著增加</a:t>
            </a:r>
            <a:r>
              <a:rPr lang="en-US" altLang="zh-CN" sz="2800" dirty="0" smtClean="0"/>
              <a:t>DOX</a:t>
            </a:r>
            <a:r>
              <a:rPr lang="zh-CN" altLang="en-US" sz="2800" dirty="0" smtClean="0"/>
              <a:t>的细胞内浓度。</a:t>
            </a:r>
            <a:endParaRPr lang="en-US" altLang="zh-CN" sz="2800" dirty="0" smtClean="0"/>
          </a:p>
          <a:p>
            <a:pPr eaLnBrk="1" hangingPunct="1">
              <a:buNone/>
            </a:pPr>
            <a:endParaRPr lang="en-US" alt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i="1" dirty="0" smtClean="0">
                <a:ea typeface="宋体" panose="02010600030101010101" pitchFamily="2" charset="-122"/>
              </a:rPr>
              <a:t>药物外流</a:t>
            </a:r>
            <a:endParaRPr lang="en-US" altLang="zh-CN" i="1"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smtClean="0"/>
              <a:t>与单独使用</a:t>
            </a:r>
            <a:r>
              <a:rPr lang="en-US" altLang="zh-CN" sz="2800" dirty="0" smtClean="0"/>
              <a:t>DOX</a:t>
            </a:r>
            <a:r>
              <a:rPr lang="zh-CN" altLang="en-US" sz="2800" dirty="0" smtClean="0"/>
              <a:t>治疗相比，</a:t>
            </a:r>
            <a:r>
              <a:rPr lang="en-US" altLang="zh-CN" sz="2800" dirty="0" smtClean="0"/>
              <a:t>50</a:t>
            </a:r>
            <a:r>
              <a:rPr lang="el-GR" altLang="zh-CN" sz="2800" dirty="0" smtClean="0"/>
              <a:t> μ </a:t>
            </a:r>
            <a:r>
              <a:rPr lang="en-US" altLang="zh-CN" sz="2800" dirty="0" smtClean="0"/>
              <a:t>M</a:t>
            </a:r>
            <a:r>
              <a:rPr lang="zh-CN" altLang="en-US" sz="2800" dirty="0" smtClean="0"/>
              <a:t>的</a:t>
            </a:r>
            <a:r>
              <a:rPr lang="en-US" altLang="zh-CN" sz="2800" dirty="0" smtClean="0"/>
              <a:t>EGCG</a:t>
            </a:r>
            <a:r>
              <a:rPr lang="zh-CN" altLang="en-US" sz="2800" dirty="0" smtClean="0"/>
              <a:t>与</a:t>
            </a:r>
            <a:r>
              <a:rPr lang="en-US" altLang="zh-CN" sz="2800" dirty="0" smtClean="0"/>
              <a:t>10</a:t>
            </a:r>
            <a:r>
              <a:rPr lang="el-GR" altLang="zh-CN" sz="2800" dirty="0" smtClean="0"/>
              <a:t> μ </a:t>
            </a:r>
            <a:r>
              <a:rPr lang="en-US" altLang="zh-CN" sz="2800" dirty="0" smtClean="0"/>
              <a:t>M</a:t>
            </a:r>
            <a:r>
              <a:rPr lang="zh-CN" altLang="en-US" sz="2800" dirty="0" smtClean="0"/>
              <a:t>的</a:t>
            </a:r>
            <a:r>
              <a:rPr lang="en-US" altLang="zh-CN" sz="2800" dirty="0" smtClean="0"/>
              <a:t>DOX</a:t>
            </a:r>
            <a:r>
              <a:rPr lang="zh-CN" altLang="en-US" sz="2800" dirty="0" smtClean="0"/>
              <a:t>联合使用</a:t>
            </a:r>
            <a:r>
              <a:rPr lang="en-US" altLang="zh-CN" sz="2800" dirty="0" smtClean="0"/>
              <a:t>4</a:t>
            </a:r>
            <a:r>
              <a:rPr lang="zh-CN" altLang="en-US" sz="2800" dirty="0" smtClean="0"/>
              <a:t>小时后，</a:t>
            </a:r>
            <a:r>
              <a:rPr lang="en-US" altLang="zh-CN" sz="2800" dirty="0" smtClean="0"/>
              <a:t>KB-A1</a:t>
            </a:r>
            <a:r>
              <a:rPr lang="zh-CN" altLang="en-US" sz="2800" dirty="0" smtClean="0"/>
              <a:t>细胞中 </a:t>
            </a:r>
            <a:r>
              <a:rPr lang="en-US" altLang="zh-CN" sz="2800" dirty="0" smtClean="0"/>
              <a:t>DOX</a:t>
            </a:r>
            <a:r>
              <a:rPr lang="zh-CN" altLang="en-US" sz="2800" dirty="0" smtClean="0"/>
              <a:t>的细胞内浓度增加了</a:t>
            </a:r>
            <a:r>
              <a:rPr lang="en-US" altLang="zh-CN" sz="2800" dirty="0" smtClean="0"/>
              <a:t>2.3</a:t>
            </a:r>
            <a:r>
              <a:rPr lang="zh-CN" altLang="en-US" sz="2800" dirty="0" smtClean="0"/>
              <a:t>倍。</a:t>
            </a:r>
            <a:endParaRPr lang="en-US" altLang="zh-CN" sz="2800" dirty="0" smtClean="0"/>
          </a:p>
          <a:p>
            <a:pPr eaLnBrk="1" hangingPunct="1"/>
            <a:r>
              <a:rPr lang="zh-CN" altLang="en-US" sz="2800" dirty="0" smtClean="0"/>
              <a:t>体外研究和异种移植模型证实，</a:t>
            </a:r>
            <a:r>
              <a:rPr lang="en-US" altLang="zh-CN" sz="2800" dirty="0" smtClean="0"/>
              <a:t>EGCG</a:t>
            </a:r>
            <a:r>
              <a:rPr lang="zh-CN" altLang="en-US" sz="2800" dirty="0" smtClean="0"/>
              <a:t>可增强</a:t>
            </a:r>
            <a:r>
              <a:rPr lang="en-US" altLang="zh-CN" sz="2800" dirty="0" smtClean="0"/>
              <a:t>DOX</a:t>
            </a:r>
            <a:r>
              <a:rPr lang="zh-CN" altLang="en-US" sz="2800" dirty="0" smtClean="0"/>
              <a:t>在耐药肿瘤中的抗肿瘤活性。</a:t>
            </a:r>
            <a:endParaRPr lang="en-US" altLang="zh-CN" sz="2800" dirty="0" smtClean="0"/>
          </a:p>
          <a:p>
            <a:pPr eaLnBrk="1" hangingPunct="1">
              <a:buNone/>
            </a:pPr>
            <a:br>
              <a:rPr lang="zh-CN" altLang="en-US" sz="2800" dirty="0" smtClean="0"/>
            </a:br>
            <a:br>
              <a:rPr lang="zh-CN" altLang="en-US" sz="2800" dirty="0" smtClean="0"/>
            </a:br>
            <a:endParaRPr lang="en-US" alt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i="1" dirty="0" smtClean="0">
                <a:ea typeface="宋体" panose="02010600030101010101" pitchFamily="2" charset="-122"/>
              </a:rPr>
              <a:t>药物外流</a:t>
            </a:r>
            <a:endParaRPr lang="en-US" altLang="zh-CN" i="1"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en-US" altLang="zh-CN" sz="2800" dirty="0" smtClean="0"/>
              <a:t>Liang</a:t>
            </a:r>
            <a:r>
              <a:rPr lang="zh-CN" altLang="en-US" sz="2800" dirty="0" smtClean="0"/>
              <a:t>等人也报道了较高剂量的</a:t>
            </a:r>
            <a:r>
              <a:rPr lang="en-US" altLang="zh-CN" sz="2800" dirty="0" smtClean="0"/>
              <a:t>EGCG</a:t>
            </a:r>
            <a:r>
              <a:rPr lang="zh-CN" altLang="en-US" sz="2800" dirty="0" smtClean="0"/>
              <a:t>或表儿茶素没食子酸酯（</a:t>
            </a:r>
            <a:r>
              <a:rPr lang="en-US" altLang="zh-CN" sz="2800" dirty="0" smtClean="0"/>
              <a:t>ECG</a:t>
            </a:r>
            <a:r>
              <a:rPr lang="zh-CN" altLang="en-US" sz="2800" dirty="0" smtClean="0"/>
              <a:t>） 在体外和体内稍微抑制了耐药的人类肝细胞癌</a:t>
            </a:r>
            <a:r>
              <a:rPr lang="en-US" altLang="zh-CN" sz="2800" dirty="0" smtClean="0"/>
              <a:t>BEL-7404/DOX</a:t>
            </a:r>
            <a:r>
              <a:rPr lang="zh-CN" altLang="en-US" sz="2800" dirty="0" smtClean="0"/>
              <a:t>细胞的增殖。同时，较低剂量的上述化合物与</a:t>
            </a:r>
            <a:r>
              <a:rPr lang="en-US" altLang="zh-CN" sz="2800" dirty="0" smtClean="0"/>
              <a:t>DOX</a:t>
            </a:r>
            <a:r>
              <a:rPr lang="zh-CN" altLang="en-US" sz="2800" dirty="0" smtClean="0"/>
              <a:t>联合应用与任何一种药物单用相比，可显著抑制</a:t>
            </a:r>
            <a:r>
              <a:rPr lang="en-US" altLang="zh-CN" sz="2800" dirty="0" smtClean="0"/>
              <a:t>HCC</a:t>
            </a:r>
            <a:r>
              <a:rPr lang="zh-CN" altLang="en-US" sz="2800" dirty="0" smtClean="0"/>
              <a:t>细胞在体外的增殖，以及小鼠异种移植模型中肝癌的生长。</a:t>
            </a:r>
            <a:r>
              <a:rPr lang="en-US" altLang="zh-CN" sz="2800" dirty="0" smtClean="0"/>
              <a:t> </a:t>
            </a:r>
            <a:br>
              <a:rPr lang="zh-CN" altLang="en-US" sz="2800" dirty="0" smtClean="0"/>
            </a:br>
            <a:endParaRPr lang="en-US" alt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i="1" dirty="0" smtClean="0">
                <a:ea typeface="宋体" panose="02010600030101010101" pitchFamily="2" charset="-122"/>
              </a:rPr>
              <a:t>药物外流</a:t>
            </a:r>
            <a:endParaRPr lang="en-US" altLang="zh-CN" i="1"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en-US" altLang="zh-CN" sz="2800" dirty="0" smtClean="0"/>
              <a:t>EGCG</a:t>
            </a:r>
            <a:r>
              <a:rPr lang="zh-CN" altLang="en-US" sz="2800" dirty="0" smtClean="0"/>
              <a:t>或</a:t>
            </a:r>
            <a:r>
              <a:rPr lang="en-US" altLang="zh-CN" sz="2800" dirty="0" smtClean="0"/>
              <a:t>ECG</a:t>
            </a:r>
            <a:r>
              <a:rPr lang="zh-CN" altLang="en-US" sz="2800" dirty="0" smtClean="0"/>
              <a:t>与</a:t>
            </a:r>
            <a:r>
              <a:rPr lang="en-US" altLang="zh-CN" sz="2800" dirty="0" smtClean="0"/>
              <a:t>DOX</a:t>
            </a:r>
            <a:r>
              <a:rPr lang="zh-CN" altLang="en-US" sz="2800" dirty="0" smtClean="0"/>
              <a:t>联合使用会增加</a:t>
            </a:r>
            <a:r>
              <a:rPr lang="en-US" altLang="zh-CN" sz="2800" dirty="0" smtClean="0"/>
              <a:t>DOX</a:t>
            </a:r>
            <a:r>
              <a:rPr lang="zh-CN" altLang="en-US" sz="2800" dirty="0" smtClean="0"/>
              <a:t>的细胞内积累。表明儿茶素类药物抑制了</a:t>
            </a:r>
            <a:r>
              <a:rPr lang="en-US" altLang="zh-CN" sz="2800" dirty="0" smtClean="0"/>
              <a:t>P-gp</a:t>
            </a:r>
            <a:r>
              <a:rPr lang="zh-CN" altLang="en-US" sz="2800" dirty="0" smtClean="0"/>
              <a:t>外流泵的活性。此外，这种联合处理方法增强了</a:t>
            </a:r>
            <a:r>
              <a:rPr lang="en-US" altLang="zh-CN" sz="2800" dirty="0" smtClean="0"/>
              <a:t>P-gp</a:t>
            </a:r>
            <a:r>
              <a:rPr lang="zh-CN" altLang="en-US" sz="2800" dirty="0" smtClean="0"/>
              <a:t>底物罗丹明</a:t>
            </a:r>
            <a:r>
              <a:rPr lang="en-US" altLang="zh-CN" sz="2800" dirty="0" smtClean="0"/>
              <a:t>123</a:t>
            </a:r>
            <a:r>
              <a:rPr lang="zh-CN" altLang="en-US" sz="2800" dirty="0" smtClean="0"/>
              <a:t>的细胞内保留，同时降低了</a:t>
            </a:r>
            <a:r>
              <a:rPr lang="en-US" altLang="zh-CN" sz="2800" dirty="0" smtClean="0"/>
              <a:t>HIF-1</a:t>
            </a:r>
            <a:r>
              <a:rPr lang="el-GR" altLang="zh-CN" sz="2800" dirty="0" smtClean="0"/>
              <a:t>α</a:t>
            </a:r>
            <a:r>
              <a:rPr lang="zh-CN" altLang="en-US" sz="2800" dirty="0" smtClean="0"/>
              <a:t>和</a:t>
            </a:r>
            <a:r>
              <a:rPr lang="en-US" altLang="zh-CN" sz="2800" dirty="0" smtClean="0"/>
              <a:t>MDR1</a:t>
            </a:r>
            <a:r>
              <a:rPr lang="zh-CN" altLang="en-US" sz="2800" dirty="0" smtClean="0"/>
              <a:t>的</a:t>
            </a:r>
            <a:r>
              <a:rPr lang="en-US" altLang="zh-CN" sz="2800" dirty="0" smtClean="0"/>
              <a:t>mRNA</a:t>
            </a:r>
            <a:r>
              <a:rPr lang="zh-CN" altLang="en-US" sz="2800" dirty="0" smtClean="0"/>
              <a:t>的表达。</a:t>
            </a:r>
            <a:endParaRPr lang="en-US" altLang="zh-CN" sz="2800" dirty="0" smtClean="0"/>
          </a:p>
          <a:p>
            <a:pPr eaLnBrk="1" hangingPunct="1">
              <a:buNone/>
            </a:pPr>
            <a:br>
              <a:rPr lang="zh-CN" altLang="en-US" sz="2800" dirty="0" smtClean="0"/>
            </a:br>
            <a:br>
              <a:rPr lang="zh-CN" altLang="en-US" sz="2800" dirty="0" smtClean="0"/>
            </a:br>
            <a:br>
              <a:rPr lang="zh-CN" altLang="en-US" sz="2800" dirty="0" smtClean="0"/>
            </a:br>
            <a:endParaRPr lang="en-US" alt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i="1" dirty="0" smtClean="0">
                <a:ea typeface="宋体" panose="02010600030101010101" pitchFamily="2" charset="-122"/>
              </a:rPr>
              <a:t>药物外流</a:t>
            </a:r>
            <a:endParaRPr lang="en-US" altLang="zh-CN" i="1"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smtClean="0"/>
              <a:t>用白藜芦醇和乌苯美司联合治疗</a:t>
            </a:r>
            <a:r>
              <a:rPr lang="en-US" altLang="zh-CN" sz="2800" dirty="0" smtClean="0"/>
              <a:t>K562/ADR</a:t>
            </a:r>
            <a:r>
              <a:rPr lang="zh-CN" altLang="en-US" sz="2800" dirty="0" smtClean="0"/>
              <a:t>多药耐药细胞，会使乌苯美司的</a:t>
            </a:r>
            <a:r>
              <a:rPr lang="en-US" altLang="zh-CN" sz="2800" dirty="0" smtClean="0"/>
              <a:t>IC50</a:t>
            </a:r>
            <a:r>
              <a:rPr lang="zh-CN" altLang="en-US" sz="2800" dirty="0" smtClean="0"/>
              <a:t>值下降，并增强了其诱导的细胞凋亡。白藜芦醇通过抑制</a:t>
            </a:r>
            <a:r>
              <a:rPr lang="en-US" altLang="zh-CN" sz="2800" dirty="0" smtClean="0"/>
              <a:t>p-gp</a:t>
            </a:r>
            <a:r>
              <a:rPr lang="zh-CN" altLang="en-US" sz="2800" dirty="0" smtClean="0"/>
              <a:t>的活性和降低</a:t>
            </a:r>
            <a:r>
              <a:rPr lang="en-US" altLang="zh-CN" sz="2800" dirty="0" smtClean="0"/>
              <a:t>p-gp</a:t>
            </a:r>
            <a:r>
              <a:rPr lang="zh-CN" altLang="en-US" sz="2800" dirty="0" smtClean="0"/>
              <a:t>的</a:t>
            </a:r>
            <a:r>
              <a:rPr lang="en-US" altLang="zh-CN" sz="2800" dirty="0" smtClean="0"/>
              <a:t>mRNA</a:t>
            </a:r>
            <a:r>
              <a:rPr lang="zh-CN" altLang="en-US" sz="2800" dirty="0" smtClean="0"/>
              <a:t>和蛋白水平发挥这种增效作用。</a:t>
            </a:r>
            <a:endParaRPr lang="en-US" altLang="zh-CN" sz="2800" dirty="0" smtClean="0"/>
          </a:p>
          <a:p>
            <a:pPr eaLnBrk="1" hangingPunct="1"/>
            <a:r>
              <a:rPr lang="zh-CN" altLang="en-US" sz="2800" dirty="0" smtClean="0"/>
              <a:t>此外，白藜芦醇减少了</a:t>
            </a:r>
            <a:r>
              <a:rPr lang="en-US" altLang="zh-CN" sz="2800" dirty="0" smtClean="0"/>
              <a:t>mTOR</a:t>
            </a:r>
            <a:r>
              <a:rPr lang="zh-CN" altLang="en-US" sz="2800" dirty="0" smtClean="0"/>
              <a:t>和</a:t>
            </a:r>
            <a:r>
              <a:rPr lang="en-US" altLang="zh-CN" sz="2800" dirty="0" smtClean="0"/>
              <a:t>Akt</a:t>
            </a:r>
            <a:r>
              <a:rPr lang="zh-CN" altLang="en-US" sz="2800" dirty="0" smtClean="0"/>
              <a:t>的磷酸化，但不影响</a:t>
            </a:r>
            <a:r>
              <a:rPr lang="en-US" altLang="zh-CN" sz="2800" dirty="0" smtClean="0"/>
              <a:t>ERK1/2</a:t>
            </a:r>
            <a:r>
              <a:rPr lang="zh-CN" altLang="en-US" sz="2800" dirty="0" smtClean="0"/>
              <a:t>和</a:t>
            </a:r>
            <a:r>
              <a:rPr lang="en-US" altLang="zh-CN" sz="2800" dirty="0" smtClean="0"/>
              <a:t>JNK</a:t>
            </a:r>
            <a:r>
              <a:rPr lang="zh-CN" altLang="en-US" sz="2800" dirty="0" smtClean="0"/>
              <a:t>。因此，白藜芦醇对</a:t>
            </a:r>
            <a:r>
              <a:rPr lang="en-US" altLang="zh-CN" sz="2800" dirty="0" smtClean="0"/>
              <a:t>p-gp</a:t>
            </a:r>
            <a:r>
              <a:rPr lang="zh-CN" altLang="en-US" sz="2800" dirty="0" smtClean="0"/>
              <a:t>的抑制作用可能是通过抑制</a:t>
            </a:r>
            <a:r>
              <a:rPr lang="en-US" altLang="zh-CN" sz="2800" dirty="0" smtClean="0"/>
              <a:t>PI3k/Akt/mTOR</a:t>
            </a:r>
            <a:r>
              <a:rPr lang="zh-CN" altLang="en-US" sz="2800" dirty="0" smtClean="0"/>
              <a:t>通路实现的。</a:t>
            </a:r>
            <a:endParaRPr lang="zh-CN" altLang="en-US" sz="2800" dirty="0" smtClean="0"/>
          </a:p>
          <a:p>
            <a:pPr eaLnBrk="1" hangingPunct="1">
              <a:buNone/>
            </a:pPr>
            <a:br>
              <a:rPr lang="zh-CN" altLang="en-US" sz="2800" dirty="0" smtClean="0"/>
            </a:br>
            <a:br>
              <a:rPr lang="zh-CN" altLang="en-US" sz="2800" dirty="0" smtClean="0"/>
            </a:br>
            <a:br>
              <a:rPr lang="zh-CN" altLang="en-US" sz="2800" dirty="0" smtClean="0"/>
            </a:br>
            <a:endParaRPr lang="en-US" alt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i="1" dirty="0" smtClean="0">
                <a:ea typeface="宋体" panose="02010600030101010101" pitchFamily="2" charset="-122"/>
              </a:rPr>
              <a:t>药物外流</a:t>
            </a:r>
            <a:endParaRPr lang="en-US" altLang="zh-CN" i="1"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smtClean="0"/>
              <a:t>姜黄素被证明可以增加</a:t>
            </a:r>
            <a:r>
              <a:rPr lang="en-US" altLang="zh-CN" sz="2800" dirty="0" smtClean="0"/>
              <a:t>MRP5</a:t>
            </a:r>
            <a:r>
              <a:rPr lang="zh-CN" altLang="en-US" sz="2800" dirty="0" smtClean="0"/>
              <a:t>过度表达的</a:t>
            </a:r>
            <a:r>
              <a:rPr lang="en-US" altLang="zh-CN" sz="2800" dirty="0" smtClean="0"/>
              <a:t>HEK293</a:t>
            </a:r>
            <a:r>
              <a:rPr lang="zh-CN" altLang="en-US" sz="2800" dirty="0" smtClean="0"/>
              <a:t>、 </a:t>
            </a:r>
            <a:r>
              <a:rPr lang="en-US" altLang="zh-CN" sz="2800" dirty="0" smtClean="0"/>
              <a:t>PANC-1</a:t>
            </a:r>
            <a:r>
              <a:rPr lang="zh-CN" altLang="en-US" sz="2800" dirty="0" smtClean="0"/>
              <a:t>和</a:t>
            </a:r>
            <a:r>
              <a:rPr lang="en-US" altLang="zh-CN" sz="2800" dirty="0" smtClean="0"/>
              <a:t>MiaPaCa-2</a:t>
            </a:r>
            <a:r>
              <a:rPr lang="zh-CN" altLang="en-US" sz="2800" dirty="0" smtClean="0"/>
              <a:t>细胞对</a:t>
            </a:r>
            <a:r>
              <a:rPr lang="en-US" altLang="zh-CN" sz="2800" dirty="0" smtClean="0"/>
              <a:t>5-FU</a:t>
            </a:r>
            <a:r>
              <a:rPr lang="zh-CN" altLang="en-US" sz="2800" dirty="0" smtClean="0"/>
              <a:t>的敏感性，同时可以逆转胰腺癌的多药耐药性。 </a:t>
            </a:r>
            <a:endParaRPr lang="en-US" altLang="zh-CN" sz="2800" dirty="0" smtClean="0"/>
          </a:p>
          <a:p>
            <a:pPr eaLnBrk="1" hangingPunct="1"/>
            <a:r>
              <a:rPr lang="zh-CN" altLang="en-US" sz="2800" dirty="0" smtClean="0"/>
              <a:t>姜黄素可增加</a:t>
            </a:r>
            <a:r>
              <a:rPr lang="en-US" altLang="zh-CN" sz="2800" dirty="0" smtClean="0"/>
              <a:t>DOX</a:t>
            </a:r>
            <a:r>
              <a:rPr lang="zh-CN" altLang="en-US" sz="2800" dirty="0" smtClean="0"/>
              <a:t>耐药的乳腺癌</a:t>
            </a:r>
            <a:r>
              <a:rPr lang="en-US" altLang="zh-CN" sz="2800" dirty="0" smtClean="0"/>
              <a:t>MDA-MB-231/DOX</a:t>
            </a:r>
            <a:r>
              <a:rPr lang="zh-CN" altLang="en-US" sz="2800" dirty="0" smtClean="0"/>
              <a:t>和</a:t>
            </a:r>
            <a:r>
              <a:rPr lang="en-US" altLang="zh-CN" sz="2800" dirty="0" smtClean="0"/>
              <a:t>MCF-7/DOX</a:t>
            </a:r>
            <a:r>
              <a:rPr lang="zh-CN" altLang="en-US" sz="2800" dirty="0" smtClean="0"/>
              <a:t>细胞系的</a:t>
            </a:r>
            <a:r>
              <a:rPr lang="en-US" altLang="zh-CN" sz="2800" dirty="0" smtClean="0"/>
              <a:t>DOX</a:t>
            </a:r>
            <a:r>
              <a:rPr lang="zh-CN" altLang="en-US" sz="2800" dirty="0" smtClean="0"/>
              <a:t>抗癌效果。 </a:t>
            </a:r>
            <a:br>
              <a:rPr lang="zh-CN" altLang="en-US" sz="2800" dirty="0" smtClean="0"/>
            </a:br>
            <a:r>
              <a:rPr lang="zh-CN" altLang="en-US" sz="2800" dirty="0" smtClean="0"/>
              <a:t>姜黄素处理会导致</a:t>
            </a:r>
            <a:r>
              <a:rPr lang="en-US" altLang="zh-CN" sz="2800" dirty="0" smtClean="0"/>
              <a:t>DOX</a:t>
            </a:r>
            <a:r>
              <a:rPr lang="zh-CN" altLang="en-US" sz="2800" dirty="0" smtClean="0"/>
              <a:t>细胞内积累的增加。 这种</a:t>
            </a:r>
            <a:br>
              <a:rPr lang="zh-CN" altLang="en-US" sz="2800" dirty="0" smtClean="0"/>
            </a:br>
            <a:r>
              <a:rPr lang="zh-CN" altLang="en-US" sz="2800" dirty="0" smtClean="0"/>
              <a:t>效应与</a:t>
            </a:r>
            <a:r>
              <a:rPr lang="en-US" altLang="zh-CN" sz="2800" dirty="0" smtClean="0"/>
              <a:t>ATP</a:t>
            </a:r>
            <a:r>
              <a:rPr lang="zh-CN" altLang="en-US" sz="2800" dirty="0" smtClean="0"/>
              <a:t>结合盒式亚家族</a:t>
            </a:r>
            <a:r>
              <a:rPr lang="en-US" altLang="zh-CN" sz="2800" dirty="0" smtClean="0"/>
              <a:t>B</a:t>
            </a:r>
            <a:r>
              <a:rPr lang="zh-CN" altLang="en-US" sz="2800" dirty="0" smtClean="0"/>
              <a:t>成员</a:t>
            </a:r>
            <a:r>
              <a:rPr lang="en-US" altLang="zh-CN" sz="2800" dirty="0" smtClean="0"/>
              <a:t>4</a:t>
            </a:r>
            <a:r>
              <a:rPr lang="zh-CN" altLang="en-US" sz="2800" dirty="0" smtClean="0"/>
              <a:t>（ </a:t>
            </a:r>
            <a:r>
              <a:rPr lang="en-US" altLang="zh-CN" sz="2800" dirty="0" smtClean="0"/>
              <a:t>ABCB4</a:t>
            </a:r>
            <a:r>
              <a:rPr lang="zh-CN" altLang="en-US" sz="2800" dirty="0" smtClean="0"/>
              <a:t>） 的活性呈负相关。 </a:t>
            </a:r>
            <a:br>
              <a:rPr lang="zh-CN" altLang="en-US" sz="2800" dirty="0" smtClean="0"/>
            </a:br>
            <a:r>
              <a:rPr lang="zh-CN" altLang="en-US" sz="2800" dirty="0" smtClean="0"/>
              <a:t> </a:t>
            </a:r>
            <a:br>
              <a:rPr lang="zh-CN" altLang="en-US" sz="2800" dirty="0" smtClean="0"/>
            </a:br>
            <a:br>
              <a:rPr lang="zh-CN" altLang="en-US" sz="2800" dirty="0" smtClean="0"/>
            </a:br>
            <a:br>
              <a:rPr lang="zh-CN" altLang="en-US" sz="2800" dirty="0" smtClean="0"/>
            </a:br>
            <a:endParaRPr lang="en-US" alt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i="1" dirty="0" smtClean="0"/>
              <a:t>药物代谢的改变</a:t>
            </a:r>
            <a:r>
              <a:rPr lang="zh-CN" altLang="en-US" dirty="0" smtClean="0"/>
              <a:t> </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smtClean="0"/>
              <a:t>在用抗肿瘤药物治疗后，一些保护细胞的基因产物被诱导出来。在药物代谢的第一阶段和第二阶段，一些 酶参与其中，这些酶有助于从有害的内源性和外源性化合物中解毒。</a:t>
            </a:r>
            <a:endParaRPr lang="zh-CN" altLang="en-US" sz="2800" dirty="0" smtClean="0"/>
          </a:p>
          <a:p>
            <a:pPr eaLnBrk="1" hangingPunct="1"/>
            <a:r>
              <a:rPr lang="zh-CN" altLang="en-US" sz="2800" dirty="0" smtClean="0"/>
              <a:t>在药物代谢的第一阶段，不同的细胞色素亚型 ，包括CYP1A2、CYP1A6、CYP1B1、CYP2B6和CYP2C19 </a:t>
            </a:r>
            <a:br>
              <a:rPr lang="zh-CN" altLang="en-US" sz="2800" dirty="0" smtClean="0"/>
            </a:br>
            <a:endParaRPr lang="en-US" alt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i="1" dirty="0" smtClean="0"/>
              <a:t>药物代谢的改变</a:t>
            </a:r>
            <a:r>
              <a:rPr lang="zh-CN" altLang="en-US" dirty="0" smtClean="0"/>
              <a:t> </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smtClean="0"/>
              <a:t>姜黄素抑制</a:t>
            </a:r>
            <a:r>
              <a:rPr lang="en-US" altLang="zh-CN" sz="2800" dirty="0" smtClean="0"/>
              <a:t>CYP3A</a:t>
            </a:r>
            <a:r>
              <a:rPr lang="zh-CN" altLang="en-US" sz="2800" dirty="0" smtClean="0"/>
              <a:t>的活性，同时增加过量表达</a:t>
            </a:r>
            <a:r>
              <a:rPr lang="en-US" altLang="zh-CN" sz="2800" dirty="0" smtClean="0"/>
              <a:t>p-gp</a:t>
            </a:r>
            <a:r>
              <a:rPr lang="zh-CN" altLang="en-US" sz="2800" dirty="0" smtClean="0"/>
              <a:t>的</a:t>
            </a:r>
            <a:r>
              <a:rPr lang="en-US" altLang="zh-CN" sz="2800" dirty="0" smtClean="0"/>
              <a:t>MCF-7/ADR</a:t>
            </a:r>
            <a:r>
              <a:rPr lang="zh-CN" altLang="en-US" sz="2800" dirty="0" smtClean="0"/>
              <a:t>细胞的罗丹明</a:t>
            </a:r>
            <a:r>
              <a:rPr lang="en-US" altLang="zh-CN" sz="2800" dirty="0" smtClean="0"/>
              <a:t>-123</a:t>
            </a:r>
            <a:r>
              <a:rPr lang="zh-CN" altLang="en-US" sz="2800" dirty="0" smtClean="0"/>
              <a:t>的细胞内积累。</a:t>
            </a:r>
            <a:endParaRPr lang="en-US" altLang="zh-CN" sz="2800" dirty="0" smtClean="0"/>
          </a:p>
          <a:p>
            <a:pPr eaLnBrk="1" hangingPunct="1"/>
            <a:r>
              <a:rPr lang="zh-CN" altLang="en-US" sz="2800" dirty="0" smtClean="0"/>
              <a:t>姜黄素处理也显著增加了他莫昔芬的生物活性。 </a:t>
            </a:r>
            <a:br>
              <a:rPr lang="zh-CN" altLang="en-US" sz="2800" dirty="0" smtClean="0"/>
            </a:br>
            <a:r>
              <a:rPr lang="zh-CN" altLang="en-US" sz="2800" dirty="0" smtClean="0"/>
              <a:t>姜黄素可能抑制细胞色素介导的他莫昔芬的代谢</a:t>
            </a:r>
            <a:br>
              <a:rPr lang="zh-CN" altLang="en-US" sz="2800" dirty="0" smtClean="0"/>
            </a:br>
            <a:r>
              <a:rPr lang="zh-CN" altLang="en-US" sz="2800" dirty="0" smtClean="0"/>
              <a:t>成</a:t>
            </a:r>
            <a:r>
              <a:rPr lang="en-US" altLang="zh-CN" sz="2800" dirty="0" smtClean="0"/>
              <a:t>4-</a:t>
            </a:r>
            <a:r>
              <a:rPr lang="zh-CN" altLang="en-US" sz="2800" dirty="0" smtClean="0"/>
              <a:t>羟基法莫昔芬， 姜黄素介导的他莫昔芬生物利用度的提高可能是通过抑制他莫昔芬在肝脏</a:t>
            </a:r>
            <a:br>
              <a:rPr lang="zh-CN" altLang="en-US" sz="2800" dirty="0" smtClean="0"/>
            </a:br>
            <a:r>
              <a:rPr lang="zh-CN" altLang="en-US" sz="2800" dirty="0" smtClean="0"/>
              <a:t>和小肠的代谢来实现的。</a:t>
            </a:r>
            <a:br>
              <a:rPr lang="zh-CN" altLang="en-US" sz="2800" dirty="0" smtClean="0"/>
            </a:br>
            <a:br>
              <a:rPr lang="zh-CN" altLang="en-US" sz="2800" dirty="0" smtClean="0"/>
            </a:br>
            <a:r>
              <a:rPr lang="zh-CN" altLang="en-US" sz="2800" dirty="0" smtClean="0"/>
              <a:t> </a:t>
            </a:r>
            <a:br>
              <a:rPr lang="zh-CN" altLang="en-US" sz="2800" dirty="0" smtClean="0"/>
            </a:br>
            <a:endParaRPr lang="en-US" alt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i="1" dirty="0" smtClean="0"/>
              <a:t>药物代谢的改变</a:t>
            </a:r>
            <a:r>
              <a:rPr lang="zh-CN" altLang="en-US" dirty="0" smtClean="0"/>
              <a:t> </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en-US" altLang="zh-CN" sz="2800" dirty="0" smtClean="0">
                <a:ea typeface="宋体" panose="02010600030101010101" pitchFamily="2" charset="-122"/>
              </a:rPr>
              <a:t>γ-谷氨酰转移酶（GGTs）、硫嘌呤甲基转移酶（TPMTs）、</a:t>
            </a:r>
            <a:r>
              <a:rPr lang="zh-CN" altLang="en-US" sz="2800" dirty="0" smtClean="0">
                <a:ea typeface="宋体" panose="02010600030101010101" pitchFamily="2" charset="-122"/>
              </a:rPr>
              <a:t>谷胱甘肽</a:t>
            </a:r>
            <a:r>
              <a:rPr lang="en-US" altLang="zh-CN" sz="2800" dirty="0" smtClean="0">
                <a:ea typeface="宋体" panose="02010600030101010101" pitchFamily="2" charset="-122"/>
              </a:rPr>
              <a:t>-S-转移酶（GSTs）、二氢嘧啶脱氢酶（DPDs）和</a:t>
            </a:r>
            <a:r>
              <a:rPr lang="zh-CN" altLang="en-US" sz="2800" dirty="0" smtClean="0">
                <a:ea typeface="宋体" panose="02010600030101010101" pitchFamily="2" charset="-122"/>
              </a:rPr>
              <a:t>尿苷</a:t>
            </a:r>
            <a:r>
              <a:rPr lang="en-US" altLang="zh-CN" sz="2800" dirty="0" smtClean="0">
                <a:ea typeface="宋体" panose="02010600030101010101" pitchFamily="2" charset="-122"/>
              </a:rPr>
              <a:t>二磷酸葡萄糖醛酸转移酶（UGTs）是在药物代谢的第二阶段发挥作用的酶。这些酶的表达改变可能导致癌细胞的</a:t>
            </a:r>
            <a:r>
              <a:rPr lang="zh-CN" altLang="en-US" sz="2800" dirty="0" smtClean="0">
                <a:ea typeface="宋体" panose="02010600030101010101" pitchFamily="2" charset="-122"/>
              </a:rPr>
              <a:t>多药</a:t>
            </a:r>
            <a:r>
              <a:rPr lang="en-US" altLang="zh-CN" sz="2800" dirty="0" smtClean="0">
                <a:ea typeface="宋体" panose="02010600030101010101" pitchFamily="2" charset="-122"/>
              </a:rPr>
              <a:t>抗性</a:t>
            </a:r>
            <a:r>
              <a:rPr lang="zh-CN" altLang="en-US" sz="2800" dirty="0" smtClean="0">
                <a:ea typeface="宋体" panose="02010600030101010101" pitchFamily="2" charset="-122"/>
              </a:rPr>
              <a:t>。</a:t>
            </a:r>
            <a:endParaRPr lang="zh-CN" altLang="en-US"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i="1" dirty="0" smtClean="0"/>
              <a:t>药物代谢的改变</a:t>
            </a:r>
            <a:r>
              <a:rPr lang="zh-CN" altLang="en-US" dirty="0" smtClean="0"/>
              <a:t> </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smtClean="0"/>
              <a:t>姜黄素被证明可以降低</a:t>
            </a:r>
            <a:r>
              <a:rPr lang="en-US" altLang="zh-CN" sz="2800" dirty="0" smtClean="0"/>
              <a:t>ZR-75-1</a:t>
            </a:r>
            <a:r>
              <a:rPr lang="zh-CN" altLang="en-US" sz="2800" dirty="0" smtClean="0"/>
              <a:t>乳腺细胞中谷氨酰转肽酶（ </a:t>
            </a:r>
            <a:r>
              <a:rPr lang="en-US" altLang="zh-CN" sz="2800" dirty="0" smtClean="0"/>
              <a:t>GGTP</a:t>
            </a:r>
            <a:r>
              <a:rPr lang="zh-CN" altLang="en-US" sz="2800" dirty="0" smtClean="0"/>
              <a:t>） 的活性。 </a:t>
            </a:r>
            <a:endParaRPr lang="en-US" altLang="zh-CN" sz="2800" dirty="0" smtClean="0"/>
          </a:p>
          <a:p>
            <a:pPr eaLnBrk="1" hangingPunct="1"/>
            <a:r>
              <a:rPr lang="zh-CN" altLang="en-US" sz="2800" dirty="0" smtClean="0"/>
              <a:t>黄酮类化合物的衍生物（如黄芩苷、 黄连素）与抑制谷氨酰胺转移酶（</a:t>
            </a:r>
            <a:r>
              <a:rPr lang="en-US" altLang="zh-CN" sz="2800" dirty="0" smtClean="0"/>
              <a:t>GST</a:t>
            </a:r>
            <a:r>
              <a:rPr lang="zh-CN" altLang="en-US" sz="2800" dirty="0" smtClean="0"/>
              <a:t>）的功能有关。 </a:t>
            </a:r>
            <a:endParaRPr lang="en-US" altLang="zh-CN" sz="2800" dirty="0" smtClean="0"/>
          </a:p>
          <a:p>
            <a:pPr eaLnBrk="1" hangingPunct="1"/>
            <a:r>
              <a:rPr lang="zh-CN" altLang="en-US" sz="2800" dirty="0" smtClean="0"/>
              <a:t>使用</a:t>
            </a:r>
            <a:r>
              <a:rPr lang="en-US" altLang="zh-CN" sz="2800" dirty="0" smtClean="0"/>
              <a:t>1-</a:t>
            </a:r>
            <a:r>
              <a:rPr lang="zh-CN" altLang="en-US" sz="2800" dirty="0" smtClean="0"/>
              <a:t>氯</a:t>
            </a:r>
            <a:r>
              <a:rPr lang="en-US" altLang="zh-CN" sz="2800" dirty="0" smtClean="0"/>
              <a:t>-2,4</a:t>
            </a:r>
            <a:r>
              <a:rPr lang="zh-CN" altLang="en-US" sz="2800" dirty="0" smtClean="0"/>
              <a:t>二硝基苯（</a:t>
            </a:r>
            <a:r>
              <a:rPr lang="en-US" altLang="zh-CN" sz="2800" dirty="0" smtClean="0"/>
              <a:t>CDNB</a:t>
            </a:r>
            <a:r>
              <a:rPr lang="zh-CN" altLang="en-US" sz="2800" dirty="0" smtClean="0"/>
              <a:t>）作为底物时姜黄素和鞣花酸是能够抑制</a:t>
            </a:r>
            <a:r>
              <a:rPr lang="en-US" altLang="zh-CN" sz="2800" dirty="0" smtClean="0"/>
              <a:t>GSTs M1-1</a:t>
            </a:r>
            <a:r>
              <a:rPr lang="zh-CN" altLang="en-US" sz="2800" dirty="0" smtClean="0"/>
              <a:t>、 </a:t>
            </a:r>
            <a:r>
              <a:rPr lang="en-US" altLang="zh-CN" sz="2800" dirty="0" smtClean="0"/>
              <a:t>M2-2</a:t>
            </a:r>
            <a:r>
              <a:rPr lang="zh-CN" altLang="en-US" sz="2800" dirty="0" smtClean="0"/>
              <a:t>、 </a:t>
            </a:r>
            <a:r>
              <a:rPr lang="en-US" altLang="zh-CN" sz="2800" dirty="0" smtClean="0"/>
              <a:t>A1-1</a:t>
            </a:r>
            <a:r>
              <a:rPr lang="zh-CN" altLang="en-US" sz="2800" dirty="0" smtClean="0"/>
              <a:t>、 </a:t>
            </a:r>
            <a:r>
              <a:rPr lang="en-US" altLang="zh-CN" sz="2800" dirty="0" smtClean="0"/>
              <a:t>A2-2</a:t>
            </a:r>
            <a:r>
              <a:rPr lang="zh-CN" altLang="en-US" sz="2800" dirty="0" smtClean="0"/>
              <a:t>和</a:t>
            </a:r>
            <a:r>
              <a:rPr lang="en-US" altLang="zh-CN" sz="2800" dirty="0" smtClean="0"/>
              <a:t>P1-1</a:t>
            </a:r>
            <a:r>
              <a:rPr lang="zh-CN" altLang="en-US" sz="2800" dirty="0" smtClean="0"/>
              <a:t>。</a:t>
            </a:r>
            <a:endParaRPr lang="en-US" alt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i="1" dirty="0" smtClean="0"/>
              <a:t>药物代谢的改变</a:t>
            </a:r>
            <a:r>
              <a:rPr lang="zh-CN" altLang="en-US" dirty="0" smtClean="0"/>
              <a:t> </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smtClean="0"/>
              <a:t>姜黄素类似物（ 即</a:t>
            </a:r>
            <a:r>
              <a:rPr lang="en-US" altLang="zh-CN" sz="2800" dirty="0" smtClean="0"/>
              <a:t>2,6-</a:t>
            </a:r>
            <a:r>
              <a:rPr lang="zh-CN" altLang="en-US" sz="2800" dirty="0" smtClean="0"/>
              <a:t>二亚苄基环己酮、 </a:t>
            </a:r>
            <a:r>
              <a:rPr lang="en-US" altLang="zh-CN" sz="2800" dirty="0" smtClean="0"/>
              <a:t>2,5-</a:t>
            </a:r>
            <a:r>
              <a:rPr lang="zh-CN" altLang="en-US" sz="2800" dirty="0" smtClean="0"/>
              <a:t>二亚苄基环戊酮和</a:t>
            </a:r>
            <a:r>
              <a:rPr lang="en-US" altLang="zh-CN" sz="2800" dirty="0" smtClean="0"/>
              <a:t>1,4-</a:t>
            </a:r>
            <a:r>
              <a:rPr lang="zh-CN" altLang="en-US" sz="2800" dirty="0" smtClean="0"/>
              <a:t>戊二烯</a:t>
            </a:r>
            <a:r>
              <a:rPr lang="en-US" altLang="zh-CN" sz="2800" dirty="0" smtClean="0"/>
              <a:t>-3-</a:t>
            </a:r>
            <a:r>
              <a:rPr lang="zh-CN" altLang="en-US" sz="2800" dirty="0" smtClean="0"/>
              <a:t>酮） 也对</a:t>
            </a:r>
            <a:r>
              <a:rPr lang="en-US" altLang="zh-CN" sz="2800" dirty="0" smtClean="0"/>
              <a:t>GSTs</a:t>
            </a:r>
            <a:r>
              <a:rPr lang="zh-CN" altLang="en-US" sz="2800" dirty="0" smtClean="0"/>
              <a:t>产生抑制作用。与姜黄素相比，它们的抑制作用要小。</a:t>
            </a:r>
            <a:endParaRPr lang="en-US" altLang="zh-CN" sz="2800" dirty="0" smtClean="0"/>
          </a:p>
          <a:p>
            <a:pPr eaLnBrk="1" hangingPunct="1"/>
            <a:r>
              <a:rPr lang="zh-CN" altLang="en-US" sz="2800" dirty="0" smtClean="0"/>
              <a:t>在</a:t>
            </a:r>
            <a:r>
              <a:rPr lang="en-US" altLang="zh-CN" sz="2800" dirty="0" smtClean="0"/>
              <a:t>GST P1-1</a:t>
            </a:r>
            <a:r>
              <a:rPr lang="zh-CN" altLang="en-US" sz="2800" dirty="0" smtClean="0"/>
              <a:t>转染的</a:t>
            </a:r>
            <a:r>
              <a:rPr lang="en-US" altLang="zh-CN" sz="2800" dirty="0" smtClean="0"/>
              <a:t>MCF-7</a:t>
            </a:r>
            <a:r>
              <a:rPr lang="zh-CN" altLang="en-US" sz="2800" dirty="0" smtClean="0"/>
              <a:t>乳腺癌细胞中，高良姜素浓度为</a:t>
            </a:r>
            <a:r>
              <a:rPr lang="en-US" altLang="zh-CN" sz="2800" dirty="0" smtClean="0"/>
              <a:t>25</a:t>
            </a:r>
            <a:r>
              <a:rPr lang="el-GR" altLang="zh-CN" sz="2800" dirty="0" smtClean="0"/>
              <a:t> μ </a:t>
            </a:r>
            <a:r>
              <a:rPr lang="en-US" altLang="zh-CN" sz="2800" dirty="0" smtClean="0"/>
              <a:t>M</a:t>
            </a:r>
            <a:r>
              <a:rPr lang="zh-CN" altLang="en-US" sz="2800" dirty="0" smtClean="0"/>
              <a:t>时，可抑制</a:t>
            </a:r>
            <a:r>
              <a:rPr lang="en-US" altLang="zh-CN" sz="2800" dirty="0" smtClean="0"/>
              <a:t>GST P1-1</a:t>
            </a:r>
            <a:r>
              <a:rPr lang="zh-CN" altLang="en-US" sz="2800" dirty="0" smtClean="0"/>
              <a:t>的细胞活性。 </a:t>
            </a:r>
            <a:br>
              <a:rPr lang="zh-CN" altLang="en-US" sz="2800" dirty="0" smtClean="0"/>
            </a:br>
            <a:r>
              <a:rPr lang="zh-CN" altLang="en-US" sz="2800" dirty="0" smtClean="0"/>
              <a:t> </a:t>
            </a:r>
            <a:br>
              <a:rPr lang="zh-CN" altLang="en-US" sz="2800" dirty="0" smtClean="0"/>
            </a:br>
            <a:r>
              <a:rPr lang="zh-CN" altLang="en-US" sz="2800" dirty="0" smtClean="0"/>
              <a:t> </a:t>
            </a:r>
            <a:br>
              <a:rPr lang="zh-CN" altLang="en-US" sz="2800" dirty="0" smtClean="0"/>
            </a:br>
            <a:endParaRPr lang="en-US" alt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i="1" dirty="0" smtClean="0"/>
              <a:t>药物代谢的改变</a:t>
            </a:r>
            <a:r>
              <a:rPr lang="zh-CN" altLang="en-US" dirty="0" smtClean="0"/>
              <a:t> </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smtClean="0"/>
              <a:t>槲皮素、山奈酚和圣草酚是其他适度抑制</a:t>
            </a:r>
            <a:r>
              <a:rPr lang="en-US" altLang="zh-CN" sz="2800" dirty="0" smtClean="0"/>
              <a:t>GST P1-1</a:t>
            </a:r>
            <a:r>
              <a:rPr lang="zh-CN" altLang="en-US" sz="2800" dirty="0" smtClean="0"/>
              <a:t>活性的类黄酮。</a:t>
            </a:r>
            <a:endParaRPr lang="en-US" altLang="zh-CN" sz="2800" dirty="0" smtClean="0"/>
          </a:p>
          <a:p>
            <a:pPr eaLnBrk="1" hangingPunct="1"/>
            <a:r>
              <a:rPr lang="zh-CN" altLang="en-US" sz="2800" dirty="0" smtClean="0"/>
              <a:t>大多数黄酮类化合物（主要是槲皮素和木犀草素）被证明可以抑制</a:t>
            </a:r>
            <a:r>
              <a:rPr lang="en-US" altLang="zh-CN" sz="2800" dirty="0" smtClean="0"/>
              <a:t>GS-X</a:t>
            </a:r>
            <a:r>
              <a:rPr lang="zh-CN" altLang="en-US" sz="2800" dirty="0" smtClean="0"/>
              <a:t>泵的转运。然而，没有</a:t>
            </a:r>
            <a:r>
              <a:rPr lang="en-US" altLang="zh-CN" sz="2800" dirty="0" smtClean="0"/>
              <a:t>C2-C3</a:t>
            </a:r>
            <a:r>
              <a:rPr lang="zh-CN" altLang="en-US" sz="2800" dirty="0" smtClean="0"/>
              <a:t>双键的黄酮类化合物（如儿茶素和圣草酚）并不能抑制 </a:t>
            </a:r>
            <a:r>
              <a:rPr lang="en-US" altLang="zh-CN" sz="2800" dirty="0" smtClean="0"/>
              <a:t>GS-X</a:t>
            </a:r>
            <a:r>
              <a:rPr lang="zh-CN" altLang="en-US" sz="2800" dirty="0" smtClean="0"/>
              <a:t>泵的活性。</a:t>
            </a:r>
            <a:br>
              <a:rPr lang="zh-CN" altLang="en-US" sz="2800" dirty="0" smtClean="0"/>
            </a:br>
            <a:r>
              <a:rPr lang="zh-CN" altLang="en-US" sz="2800" dirty="0" smtClean="0"/>
              <a:t> </a:t>
            </a:r>
            <a:br>
              <a:rPr lang="zh-CN" altLang="en-US" sz="2800" dirty="0" smtClean="0"/>
            </a:br>
            <a:endParaRPr lang="en-US" alt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smtClean="0">
                <a:ea typeface="宋体" panose="02010600030101010101" pitchFamily="2" charset="-122"/>
              </a:rPr>
              <a:t>对表观遗传学的影响</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sz="2800" dirty="0" smtClean="0"/>
              <a:t>表观遗传学修饰</a:t>
            </a:r>
            <a:r>
              <a:rPr lang="zh-CN" sz="2800" dirty="0" smtClean="0">
                <a:ea typeface="宋体" panose="02010600030101010101" pitchFamily="2" charset="-122"/>
              </a:rPr>
              <a:t>是指</a:t>
            </a:r>
            <a:r>
              <a:rPr sz="2800" dirty="0" smtClean="0"/>
              <a:t>一些</a:t>
            </a:r>
            <a:r>
              <a:rPr sz="2800" dirty="0" smtClean="0">
                <a:sym typeface="+mn-ea"/>
              </a:rPr>
              <a:t>不引起DNA序列</a:t>
            </a:r>
            <a:r>
              <a:rPr lang="zh-CN" sz="2800" dirty="0" smtClean="0">
                <a:ea typeface="宋体" panose="02010600030101010101" pitchFamily="2" charset="-122"/>
                <a:sym typeface="+mn-ea"/>
              </a:rPr>
              <a:t>改变</a:t>
            </a:r>
            <a:r>
              <a:rPr sz="2800" dirty="0" smtClean="0">
                <a:sym typeface="+mn-ea"/>
              </a:rPr>
              <a:t>的</a:t>
            </a:r>
            <a:r>
              <a:rPr sz="2800" dirty="0" smtClean="0"/>
              <a:t>可逆性</a:t>
            </a:r>
            <a:r>
              <a:rPr lang="zh-CN" sz="2800" dirty="0" smtClean="0">
                <a:ea typeface="宋体" panose="02010600030101010101" pitchFamily="2" charset="-122"/>
              </a:rPr>
              <a:t>的</a:t>
            </a:r>
            <a:r>
              <a:rPr sz="2800" dirty="0" smtClean="0">
                <a:sym typeface="+mn-ea"/>
              </a:rPr>
              <a:t>基因表达</a:t>
            </a:r>
            <a:r>
              <a:rPr sz="2800" dirty="0" smtClean="0"/>
              <a:t>变化。</a:t>
            </a:r>
            <a:endParaRPr sz="2800" dirty="0" smtClean="0"/>
          </a:p>
          <a:p>
            <a:pPr eaLnBrk="1" hangingPunct="1"/>
            <a:r>
              <a:rPr sz="2800" dirty="0" smtClean="0"/>
              <a:t>涉及表观</a:t>
            </a:r>
            <a:r>
              <a:rPr lang="zh-CN" sz="2800" dirty="0" smtClean="0">
                <a:ea typeface="宋体" panose="02010600030101010101" pitchFamily="2" charset="-122"/>
              </a:rPr>
              <a:t>遗传</a:t>
            </a:r>
            <a:r>
              <a:rPr sz="2800" dirty="0" smtClean="0"/>
              <a:t>学的机制能够推动</a:t>
            </a:r>
            <a:r>
              <a:rPr sz="2800" dirty="0" smtClean="0">
                <a:sym typeface="+mn-ea"/>
              </a:rPr>
              <a:t>癌症</a:t>
            </a:r>
            <a:r>
              <a:rPr sz="2800" dirty="0" smtClean="0"/>
              <a:t>获得对化疗药物的抗性。 </a:t>
            </a:r>
            <a:endParaRPr sz="2800" dirty="0" smtClean="0"/>
          </a:p>
          <a:p>
            <a:pPr eaLnBrk="1" hangingPunct="1"/>
            <a:r>
              <a:rPr sz="2800" dirty="0" smtClean="0"/>
              <a:t>表观遗传学改变在肿瘤中的发生率很高，导致基因表达的多样化模式，从而引起耐药性。</a:t>
            </a:r>
            <a:endParaRPr sz="2800" dirty="0" smtClean="0"/>
          </a:p>
          <a:p>
            <a:pPr eaLnBrk="1" hangingPunct="1"/>
            <a:endParaRPr lang="en-US" alt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smtClean="0">
                <a:ea typeface="宋体" panose="02010600030101010101" pitchFamily="2" charset="-122"/>
              </a:rPr>
              <a:t>对表观遗传学的影响</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sz="2800" dirty="0" smtClean="0">
                <a:sym typeface="+mn-ea"/>
              </a:rPr>
              <a:t>有许多机制导致表观遗传学的改变，其中miRNAs在癌症 耐药性发展中的作用被大量研究。</a:t>
            </a:r>
            <a:endParaRPr lang="zh-CN" altLang="en-US" sz="2800" dirty="0" smtClean="0"/>
          </a:p>
          <a:p>
            <a:pPr eaLnBrk="1" hangingPunct="1"/>
            <a:r>
              <a:rPr lang="zh-CN" altLang="en-US" sz="2800" dirty="0" smtClean="0"/>
              <a:t>用多酚类物质靶向表观遗传变化和</a:t>
            </a:r>
            <a:r>
              <a:rPr lang="en-US" altLang="zh-CN" sz="2800" dirty="0" smtClean="0"/>
              <a:t>miRNAs</a:t>
            </a:r>
            <a:r>
              <a:rPr lang="zh-CN" altLang="en-US" sz="2800" dirty="0" smtClean="0"/>
              <a:t>可能是克服癌症耐药性的一种潜在方法。 </a:t>
            </a:r>
            <a:br>
              <a:rPr lang="zh-CN" altLang="en-US" sz="2800" dirty="0" smtClean="0"/>
            </a:br>
            <a:r>
              <a:rPr lang="zh-CN" altLang="en-US" sz="2800" dirty="0" smtClean="0"/>
              <a:t> </a:t>
            </a:r>
            <a:br>
              <a:rPr lang="zh-CN" altLang="en-US" sz="2800" dirty="0" smtClean="0"/>
            </a:br>
            <a:endParaRPr lang="en-US" alt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i="1" dirty="0" smtClean="0"/>
              <a:t>白藜芦醇</a:t>
            </a:r>
            <a:r>
              <a:rPr lang="zh-CN" altLang="en-US" dirty="0" smtClean="0"/>
              <a:t> </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smtClean="0"/>
              <a:t>通过甲基化特异性</a:t>
            </a:r>
            <a:r>
              <a:rPr lang="en-US" altLang="zh-CN" sz="2800" dirty="0" smtClean="0"/>
              <a:t>PCR</a:t>
            </a:r>
            <a:r>
              <a:rPr lang="zh-CN" altLang="en-US" sz="2800" dirty="0" smtClean="0"/>
              <a:t>技术，可以检测到白藜芦醇治疗后</a:t>
            </a:r>
            <a:r>
              <a:rPr lang="en-US" altLang="zh-CN" sz="2800" dirty="0" smtClean="0"/>
              <a:t>T</a:t>
            </a:r>
            <a:r>
              <a:rPr lang="zh-CN" altLang="en-US" sz="2800" dirty="0" smtClean="0"/>
              <a:t>细胞急性淋巴细胞白血病细胞系</a:t>
            </a:r>
            <a:r>
              <a:rPr lang="en-US" altLang="zh-CN" sz="2800" dirty="0" smtClean="0"/>
              <a:t>CCRF-CEM</a:t>
            </a:r>
            <a:r>
              <a:rPr lang="zh-CN" altLang="en-US" sz="2800" dirty="0" smtClean="0"/>
              <a:t>中</a:t>
            </a:r>
            <a:r>
              <a:rPr lang="en-US" altLang="zh-CN" sz="2800" dirty="0" smtClean="0"/>
              <a:t>BAX</a:t>
            </a:r>
            <a:r>
              <a:rPr lang="zh-CN" altLang="en-US" sz="2800" dirty="0" smtClean="0"/>
              <a:t>和</a:t>
            </a:r>
            <a:r>
              <a:rPr lang="en-US" altLang="zh-CN" sz="2800" dirty="0" smtClean="0"/>
              <a:t>BCL2</a:t>
            </a:r>
            <a:r>
              <a:rPr lang="zh-CN" altLang="en-US" sz="2800" dirty="0" smtClean="0"/>
              <a:t>基因的</a:t>
            </a:r>
            <a:r>
              <a:rPr lang="en-US" altLang="zh-CN" sz="2800" dirty="0" smtClean="0"/>
              <a:t>DNA</a:t>
            </a:r>
            <a:r>
              <a:rPr lang="zh-CN" altLang="en-US" sz="2800" dirty="0" smtClean="0"/>
              <a:t>甲基化。这一发现可能解释了白藜芦醇使</a:t>
            </a:r>
            <a:r>
              <a:rPr lang="en-US" altLang="zh-CN" sz="2800" dirty="0" smtClean="0"/>
              <a:t>ALL</a:t>
            </a:r>
            <a:r>
              <a:rPr lang="zh-CN" altLang="en-US" sz="2800" dirty="0" smtClean="0"/>
              <a:t>细胞对凋亡敏感的作用。</a:t>
            </a:r>
            <a:endParaRPr lang="en-US" altLang="zh-CN" sz="2800" dirty="0" smtClean="0"/>
          </a:p>
          <a:p>
            <a:pPr eaLnBrk="1" hangingPunct="1"/>
            <a:r>
              <a:rPr lang="zh-CN" altLang="en-US" sz="2800" dirty="0" smtClean="0"/>
              <a:t>在甲状腺癌细胞系</a:t>
            </a:r>
            <a:r>
              <a:rPr lang="en-US" altLang="zh-CN" sz="2800" dirty="0" smtClean="0"/>
              <a:t>THJ-11T</a:t>
            </a:r>
            <a:r>
              <a:rPr lang="zh-CN" altLang="en-US" sz="2800" dirty="0" smtClean="0"/>
              <a:t>和人髓母细胞瘤</a:t>
            </a:r>
            <a:r>
              <a:rPr lang="en-US" altLang="zh-CN" sz="2800" dirty="0" smtClean="0"/>
              <a:t>UW228-2</a:t>
            </a:r>
            <a:r>
              <a:rPr lang="zh-CN" altLang="en-US" sz="2800" dirty="0" smtClean="0"/>
              <a:t>细胞系</a:t>
            </a:r>
            <a:r>
              <a:rPr lang="zh-CN" altLang="en-US" sz="2800" smtClean="0"/>
              <a:t>中，白</a:t>
            </a:r>
            <a:r>
              <a:rPr lang="zh-CN" altLang="en-US" sz="2800" dirty="0" smtClean="0"/>
              <a:t>藜芦醇不仅使细胞中的视黄酸结合蛋白</a:t>
            </a:r>
            <a:r>
              <a:rPr lang="en-US" altLang="zh-CN" sz="2800" dirty="0" smtClean="0"/>
              <a:t>2(</a:t>
            </a:r>
            <a:r>
              <a:rPr lang="en-US" altLang="zh-CN" sz="2800" dirty="0" smtClean="0">
                <a:sym typeface="+mn-ea"/>
              </a:rPr>
              <a:t>CRABP2</a:t>
            </a:r>
            <a:r>
              <a:rPr lang="en-US" altLang="zh-CN" sz="2800" dirty="0" smtClean="0"/>
              <a:t>)</a:t>
            </a:r>
            <a:r>
              <a:rPr lang="zh-CN" altLang="en-US" sz="2800" dirty="0" smtClean="0">
                <a:sym typeface="+mn-ea"/>
              </a:rPr>
              <a:t>启动子</a:t>
            </a:r>
            <a:r>
              <a:rPr lang="zh-CN" altLang="en-US" sz="2800" dirty="0" smtClean="0"/>
              <a:t>去甲基化，而且还减少了一些</a:t>
            </a:r>
            <a:r>
              <a:rPr lang="en-US" altLang="zh-CN" sz="2800" dirty="0" smtClean="0"/>
              <a:t>DNA</a:t>
            </a:r>
            <a:r>
              <a:rPr lang="zh-CN" altLang="en-US" sz="2800" dirty="0" smtClean="0"/>
              <a:t>甲基转移酶</a:t>
            </a:r>
            <a:r>
              <a:rPr lang="zh-CN" altLang="en-US" sz="2800" dirty="0" smtClean="0">
                <a:sym typeface="+mn-ea"/>
              </a:rPr>
              <a:t>如</a:t>
            </a:r>
            <a:r>
              <a:rPr lang="en-US" altLang="zh-CN" sz="2800" dirty="0" smtClean="0">
                <a:sym typeface="+mn-ea"/>
              </a:rPr>
              <a:t>DNMT1</a:t>
            </a:r>
            <a:r>
              <a:rPr lang="zh-CN" altLang="en-US" sz="2800" dirty="0" smtClean="0">
                <a:sym typeface="+mn-ea"/>
              </a:rPr>
              <a:t>、</a:t>
            </a:r>
            <a:r>
              <a:rPr lang="en-US" altLang="zh-CN" sz="2800" dirty="0" smtClean="0">
                <a:sym typeface="+mn-ea"/>
              </a:rPr>
              <a:t>3A</a:t>
            </a:r>
            <a:r>
              <a:rPr lang="zh-CN" altLang="en-US" sz="2800" dirty="0" smtClean="0">
                <a:sym typeface="+mn-ea"/>
              </a:rPr>
              <a:t>和</a:t>
            </a:r>
            <a:r>
              <a:rPr lang="en-US" altLang="zh-CN" sz="2800" dirty="0" smtClean="0">
                <a:sym typeface="+mn-ea"/>
              </a:rPr>
              <a:t>3B</a:t>
            </a:r>
            <a:r>
              <a:rPr lang="zh-CN" altLang="en-US" sz="2800" dirty="0" smtClean="0"/>
              <a:t>的数量。</a:t>
            </a:r>
            <a:endParaRPr lang="en-US" alt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i="1" dirty="0" smtClean="0"/>
              <a:t>白藜芦醇</a:t>
            </a:r>
            <a:r>
              <a:rPr lang="zh-CN" altLang="en-US" dirty="0" smtClean="0"/>
              <a:t> </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smtClean="0"/>
              <a:t>白藜芦醇能诱导</a:t>
            </a:r>
            <a:r>
              <a:rPr lang="en-US" altLang="zh-CN" sz="2800" dirty="0" smtClean="0"/>
              <a:t>MCF-7</a:t>
            </a:r>
            <a:r>
              <a:rPr lang="zh-CN" altLang="en-US" sz="2800" dirty="0" smtClean="0"/>
              <a:t>乳腺癌细胞的凋亡并增强其对阿霉素的化学敏感性。上述白藜芦醇的作用被</a:t>
            </a:r>
            <a:r>
              <a:rPr lang="en-US" altLang="zh-CN" sz="2800" dirty="0" smtClean="0"/>
              <a:t>miR-122-5p</a:t>
            </a:r>
            <a:r>
              <a:rPr lang="zh-CN" altLang="en-US" sz="2800" dirty="0" smtClean="0"/>
              <a:t>的调节所抑制。此外，通过</a:t>
            </a:r>
            <a:r>
              <a:rPr lang="en-US" altLang="zh-CN" sz="2800" dirty="0" smtClean="0"/>
              <a:t>miR-122-5p</a:t>
            </a:r>
            <a:r>
              <a:rPr lang="zh-CN" altLang="en-US" sz="2800" dirty="0" smtClean="0"/>
              <a:t>的抑制剂或模拟物对</a:t>
            </a:r>
            <a:r>
              <a:rPr lang="en-US" altLang="zh-CN" sz="2800" dirty="0" smtClean="0"/>
              <a:t>miRNA</a:t>
            </a:r>
            <a:r>
              <a:rPr lang="zh-CN" altLang="en-US" sz="2800" dirty="0" smtClean="0"/>
              <a:t>的调控表明，</a:t>
            </a:r>
            <a:r>
              <a:rPr lang="en-US" altLang="zh-CN" sz="2800" dirty="0" smtClean="0"/>
              <a:t>miR-122-5p</a:t>
            </a:r>
            <a:r>
              <a:rPr lang="zh-CN" altLang="en-US" sz="2800" dirty="0" smtClean="0"/>
              <a:t>参与了</a:t>
            </a:r>
            <a:r>
              <a:rPr lang="zh-CN" altLang="en-US" sz="2800" dirty="0" smtClean="0">
                <a:sym typeface="+mn-ea"/>
              </a:rPr>
              <a:t>白藜芦醇对抗凋亡因子（如</a:t>
            </a:r>
            <a:r>
              <a:rPr lang="en-US" altLang="zh-CN" sz="2800" dirty="0" smtClean="0">
                <a:sym typeface="+mn-ea"/>
              </a:rPr>
              <a:t>BCL-2</a:t>
            </a:r>
            <a:r>
              <a:rPr lang="zh-CN" altLang="en-US" sz="2800" dirty="0" smtClean="0">
                <a:sym typeface="+mn-ea"/>
              </a:rPr>
              <a:t>）和</a:t>
            </a:r>
            <a:r>
              <a:rPr lang="en-US" altLang="zh-CN" sz="2800" dirty="0" smtClean="0"/>
              <a:t>CDKs</a:t>
            </a:r>
            <a:r>
              <a:rPr lang="zh-CN" altLang="en-US" sz="2800" dirty="0" smtClean="0"/>
              <a:t>（即</a:t>
            </a:r>
            <a:r>
              <a:rPr lang="en-US" altLang="zh-CN" sz="2800" dirty="0" smtClean="0"/>
              <a:t>CDK2</a:t>
            </a:r>
            <a:r>
              <a:rPr lang="zh-CN" altLang="en-US" sz="2800" dirty="0" smtClean="0"/>
              <a:t>、</a:t>
            </a:r>
            <a:r>
              <a:rPr lang="en-US" altLang="zh-CN" sz="2800" dirty="0" smtClean="0"/>
              <a:t>CDK4</a:t>
            </a:r>
            <a:r>
              <a:rPr lang="zh-CN" altLang="en-US" sz="2800" dirty="0" smtClean="0"/>
              <a:t>和</a:t>
            </a:r>
            <a:r>
              <a:rPr lang="en-US" altLang="zh-CN" sz="2800" dirty="0" smtClean="0"/>
              <a:t>CDK6</a:t>
            </a:r>
            <a:r>
              <a:rPr lang="zh-CN" altLang="en-US" sz="2800" dirty="0" smtClean="0"/>
              <a:t>）</a:t>
            </a:r>
            <a:r>
              <a:rPr lang="zh-CN" altLang="en-US" sz="2800" dirty="0" smtClean="0">
                <a:ea typeface="宋体" panose="02010600030101010101" pitchFamily="2" charset="-122"/>
              </a:rPr>
              <a:t>的调控</a:t>
            </a:r>
            <a:r>
              <a:rPr lang="zh-CN" altLang="en-US" sz="2800" dirty="0" smtClean="0"/>
              <a:t>。 </a:t>
            </a:r>
            <a:br>
              <a:rPr lang="zh-CN" altLang="en-US" sz="2800" dirty="0" smtClean="0"/>
            </a:br>
            <a:r>
              <a:rPr lang="zh-CN" altLang="en-US" sz="2800" dirty="0" smtClean="0"/>
              <a:t> </a:t>
            </a:r>
            <a:br>
              <a:rPr lang="zh-CN" altLang="en-US" sz="2800" dirty="0" smtClean="0"/>
            </a:br>
            <a:endParaRPr lang="en-US" alt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i="1" dirty="0" smtClean="0"/>
              <a:t>槲皮素</a:t>
            </a:r>
            <a:r>
              <a:rPr lang="zh-CN" altLang="en-US" dirty="0" smtClean="0"/>
              <a:t> </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sz="2800" dirty="0" smtClean="0"/>
              <a:t>浓度为5 μM的槲皮素提高了骨肉瘤143B细胞对顺铂的敏感性。</a:t>
            </a:r>
            <a:r>
              <a:rPr lang="zh-CN" altLang="en-US" sz="2800" dirty="0" smtClean="0"/>
              <a:t>它能上调miR-217的表达，同时下调KRAS的表达，敲除miR-217被证明阻碍了槲皮素诱导的对顺铂的敏感性增加。</a:t>
            </a:r>
            <a:endParaRPr lang="zh-CN" altLang="en-US" sz="2800" dirty="0" smtClean="0"/>
          </a:p>
          <a:p>
            <a:pPr eaLnBrk="1" hangingPunct="1"/>
            <a:r>
              <a:rPr lang="zh-CN" altLang="en-US" sz="2800" dirty="0" smtClean="0"/>
              <a:t>槲皮素的能力并不 限于microRNA的调节，DNA甲基化和组蛋白修饰也可以被其影响。</a:t>
            </a:r>
            <a:br>
              <a:rPr lang="zh-CN" altLang="en-US" sz="2800" dirty="0" smtClean="0"/>
            </a:br>
            <a:endParaRPr lang="en-US" alt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i="1" dirty="0" smtClean="0"/>
              <a:t>姜黄素</a:t>
            </a:r>
            <a:r>
              <a:rPr lang="zh-CN" altLang="en-US" dirty="0" smtClean="0"/>
              <a:t> </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sz="2800" dirty="0" smtClean="0"/>
              <a:t>姜黄素是调节癌细胞表观遗传改变的最重要的多酚类物质之一</a:t>
            </a:r>
            <a:r>
              <a:rPr lang="zh-CN" sz="2800" dirty="0" smtClean="0">
                <a:ea typeface="宋体" panose="02010600030101010101" pitchFamily="2" charset="-122"/>
              </a:rPr>
              <a:t>。</a:t>
            </a:r>
            <a:endParaRPr lang="zh-CN" sz="2800" dirty="0" smtClean="0">
              <a:ea typeface="宋体" panose="02010600030101010101" pitchFamily="2" charset="-122"/>
            </a:endParaRPr>
          </a:p>
          <a:p>
            <a:pPr eaLnBrk="1" hangingPunct="1"/>
            <a:r>
              <a:rPr sz="2800" dirty="0" smtClean="0"/>
              <a:t>姜黄素通过几种机制增加顺铂对宫颈癌细胞的影响，包括抑制组蛋白脱乙酰酶1（HDAC1）。</a:t>
            </a:r>
            <a:endParaRPr sz="2800" dirty="0" smtClean="0"/>
          </a:p>
          <a:p>
            <a:pPr eaLnBrk="1" hangingPunct="1"/>
            <a:r>
              <a:rPr sz="2800" dirty="0" smtClean="0"/>
              <a:t>在MCF-7（ER阳性）细胞系 ，姜黄素处理后，组蛋白去乙酰化酶减少。</a:t>
            </a:r>
            <a:endParaRPr lang="en-US" alt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i="1" dirty="0" smtClean="0"/>
              <a:t>姜黄素</a:t>
            </a:r>
            <a:r>
              <a:rPr lang="zh-CN" altLang="en-US" dirty="0" smtClean="0"/>
              <a:t> </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sz="2800" dirty="0" smtClean="0"/>
              <a:t>姜黄素可间接降低A2780cp卵巢癌细胞系对顺铂的耐药性：使用姜黄素后，MEG3启动子区域发生去甲基化 ，这导致miR-214的下调。这种微RNA能够通过增加细胞外血管的能力来建立化疗抗性。</a:t>
            </a:r>
            <a:endParaRPr sz="2800" dirty="0" smtClean="0"/>
          </a:p>
          <a:p>
            <a:pPr eaLnBrk="1" hangingPunct="1"/>
            <a:r>
              <a:rPr sz="2800" dirty="0" smtClean="0"/>
              <a:t>用姜黄素脂质体处理耐Adr的MCF-7细胞后，也观察到耐药性下降。姜黄素通过改变包括miR-29b-1-5p在内的一些微RNA的表达，减少对阿霉素的耐药性。</a:t>
            </a:r>
            <a:endParaRPr lang="en-US" alt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i="1" dirty="0" smtClean="0"/>
              <a:t>姜黄素</a:t>
            </a:r>
            <a:r>
              <a:rPr lang="zh-CN" altLang="en-US" dirty="0" smtClean="0"/>
              <a:t> </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sz="2800" dirty="0" smtClean="0">
                <a:sym typeface="+mn-ea"/>
              </a:rPr>
              <a:t>克服阿霉素耐药性也已在人类急性髓白血病细胞（HL-60）中进行了研究。</a:t>
            </a:r>
            <a:r>
              <a:rPr sz="2800" dirty="0" smtClean="0"/>
              <a:t>miR-20a-5p介导了姜黄素在这些细胞中的抗耐药 ，HOTAIR/miR-20a-5p/WT1途径，是姜黄素能使AML细胞对阿霉素敏感的原因。</a:t>
            </a:r>
            <a:endParaRPr sz="2800" dirty="0" smtClean="0"/>
          </a:p>
          <a:p>
            <a:pPr eaLnBrk="1" hangingPunct="1"/>
            <a:r>
              <a:rPr sz="2800" dirty="0" smtClean="0"/>
              <a:t>microRNA-27a下调可导致SW-480结肠癌细胞对5-氟尿嘧啶的抗性降低。姜黄素（2.5-10 μg/mL）破坏了miR-27a-ZBTB10-Sp的轴心，从而抑制了多药耐药蛋白（MDR1）的表达。</a:t>
            </a:r>
            <a:endParaRPr lang="en-US" alt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i="1" dirty="0" smtClean="0"/>
              <a:t>姜黄素</a:t>
            </a:r>
            <a:r>
              <a:rPr lang="zh-CN" altLang="en-US" dirty="0" smtClean="0"/>
              <a:t> </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sz="2800" dirty="0" smtClean="0"/>
              <a:t>紫杉醇耐药性被认为是 ，是治疗侵袭性非小细胞肺癌的一个主要问题，</a:t>
            </a:r>
            <a:r>
              <a:rPr lang="zh-CN" sz="2800" dirty="0" smtClean="0">
                <a:ea typeface="宋体" panose="02010600030101010101" pitchFamily="2" charset="-122"/>
              </a:rPr>
              <a:t>它可以</a:t>
            </a:r>
            <a:r>
              <a:rPr sz="2800" dirty="0" smtClean="0"/>
              <a:t>通过mirRNA-30c/MTA1的轴被抑制。由于姜黄素 （体外）对microRNA-30c的上调，这些细胞中的转移相关基因 1（MTA1）减少</a:t>
            </a:r>
            <a:r>
              <a:rPr lang="zh-CN" sz="2800" dirty="0" smtClean="0">
                <a:ea typeface="宋体" panose="02010600030101010101" pitchFamily="2" charset="-122"/>
              </a:rPr>
              <a:t>。</a:t>
            </a:r>
            <a:r>
              <a:rPr lang="zh-CN" altLang="en-US" sz="2800" dirty="0" smtClean="0"/>
              <a:t> </a:t>
            </a:r>
            <a:br>
              <a:rPr lang="zh-CN" altLang="en-US" sz="2800" dirty="0" smtClean="0"/>
            </a:br>
            <a:endParaRPr lang="en-US" alt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smtClean="0"/>
              <a:t>细胞死亡 </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sz="2800" dirty="0" smtClean="0">
                <a:ea typeface="宋体" panose="02010600030101010101" pitchFamily="2" charset="-122"/>
              </a:rPr>
              <a:t>与细胞生长和分裂类似，平衡状态的一个关键组成部分是程序性细胞死亡。细胞凋亡、坏死和自噬是三种类型的程序性细胞死亡。</a:t>
            </a:r>
            <a:endParaRPr lang="zh-CN" sz="2800" dirty="0" smtClean="0">
              <a:ea typeface="宋体" panose="02010600030101010101" pitchFamily="2" charset="-122"/>
            </a:endParaRPr>
          </a:p>
          <a:p>
            <a:pPr eaLnBrk="1" hangingPunct="1"/>
            <a:r>
              <a:rPr lang="zh-CN" sz="2800" dirty="0" smtClean="0">
                <a:ea typeface="宋体" panose="02010600030101010101" pitchFamily="2" charset="-122"/>
              </a:rPr>
              <a:t>细胞凋亡将老化和受损的细胞从体内清除。抗凋亡途径在癌细胞中被激活，从而导致细胞不受控制的增殖，导致抗药性和肿瘤复发。</a:t>
            </a:r>
            <a:endParaRPr 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smtClean="0"/>
              <a:t>细胞死亡 </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sz="2800" dirty="0" smtClean="0">
                <a:ea typeface="宋体" panose="02010600030101010101" pitchFamily="2" charset="-122"/>
              </a:rPr>
              <a:t>自噬是一种平衡细胞循环的机制，它参与了对治疗和代谢压力的反应。</a:t>
            </a:r>
            <a:endParaRPr lang="zh-CN" sz="2800" dirty="0" smtClean="0">
              <a:ea typeface="宋体" panose="02010600030101010101" pitchFamily="2" charset="-122"/>
            </a:endParaRPr>
          </a:p>
          <a:p>
            <a:pPr eaLnBrk="1" hangingPunct="1"/>
            <a:r>
              <a:rPr lang="zh-CN" sz="2800" dirty="0" smtClean="0">
                <a:ea typeface="宋体" panose="02010600030101010101" pitchFamily="2" charset="-122"/>
              </a:rPr>
              <a:t>通过自噬，身体试图通过细胞裂解来维持或恢复代谢的平衡。有证据表明，癌症治疗方法能够 ，诱导自噬。同时</a:t>
            </a:r>
            <a:r>
              <a:rPr lang="zh-CN" sz="2800" dirty="0" smtClean="0">
                <a:ea typeface="宋体" panose="02010600030101010101" pitchFamily="2" charset="-122"/>
                <a:sym typeface="+mn-ea"/>
              </a:rPr>
              <a:t>并在某些情况下</a:t>
            </a:r>
            <a:r>
              <a:rPr lang="zh-CN" sz="2800" dirty="0" smtClean="0">
                <a:ea typeface="宋体" panose="02010600030101010101" pitchFamily="2" charset="-122"/>
              </a:rPr>
              <a:t>，自噬可以提高肿瘤细胞的存活率，导致治疗的抗性。</a:t>
            </a:r>
            <a:endParaRPr 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smtClean="0"/>
              <a:t>细胞死亡 </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sz="2800" dirty="0" smtClean="0"/>
              <a:t>姜黄素</a:t>
            </a:r>
            <a:r>
              <a:rPr lang="zh-CN" sz="2800" dirty="0" smtClean="0">
                <a:ea typeface="宋体" panose="02010600030101010101" pitchFamily="2" charset="-122"/>
              </a:rPr>
              <a:t>能</a:t>
            </a:r>
            <a:r>
              <a:rPr sz="2800" dirty="0" smtClean="0"/>
              <a:t>增加吉非替尼对H1299和H157吉非替尼- 耐药NSCLC细胞系的抗肿瘤效果。用姜黄素和</a:t>
            </a:r>
            <a:endParaRPr sz="2800" dirty="0" smtClean="0"/>
          </a:p>
          <a:p>
            <a:pPr eaLnBrk="1" hangingPunct="1"/>
            <a:r>
              <a:rPr sz="2800" dirty="0" smtClean="0"/>
              <a:t>geftinib的组合治疗这些细胞会导致自噬和自噬介导的细胞凋亡。</a:t>
            </a:r>
            <a:endParaRPr sz="2800" dirty="0" smtClean="0"/>
          </a:p>
          <a:p>
            <a:pPr eaLnBrk="1" hangingPunct="1"/>
            <a:r>
              <a:rPr sz="2800" dirty="0" smtClean="0"/>
              <a:t>自噬的抑制剂3-MA或BadA1被证明可以逆转姜黄素和geftinib的协同效应</a:t>
            </a:r>
            <a:r>
              <a:rPr lang="zh-CN" sz="2800" dirty="0" smtClean="0">
                <a:ea typeface="宋体" panose="02010600030101010101" pitchFamily="2" charset="-122"/>
              </a:rPr>
              <a:t>。</a:t>
            </a:r>
            <a:endParaRPr 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smtClean="0"/>
              <a:t>细胞死亡 </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sz="2800" dirty="0" smtClean="0"/>
              <a:t>白藜芦醇对人类口腔癌CAR细胞发挥抗肿瘤作用，白藜芦醇处理导致自噬空泡和酸性囊泡</a:t>
            </a:r>
            <a:r>
              <a:rPr sz="2800" dirty="0" smtClean="0">
                <a:sym typeface="+mn-ea"/>
              </a:rPr>
              <a:t>细胞器</a:t>
            </a:r>
            <a:r>
              <a:rPr sz="2800" dirty="0" smtClean="0"/>
              <a:t>的形成。白藜芦醇在mRNA水平诱导自噬相关基因的表达，包括Beclin-1、Atg5、Atg12和LC3-II。</a:t>
            </a:r>
            <a:endParaRPr sz="2800" dirty="0" smtClean="0"/>
          </a:p>
          <a:p>
            <a:pPr eaLnBrk="1" hangingPunct="1"/>
            <a:r>
              <a:rPr sz="2800" dirty="0" smtClean="0"/>
              <a:t>它还会导致</a:t>
            </a:r>
            <a:r>
              <a:rPr lang="zh-CN" sz="2800" dirty="0" smtClean="0">
                <a:ea typeface="宋体" panose="02010600030101010101" pitchFamily="2" charset="-122"/>
              </a:rPr>
              <a:t>凋亡</a:t>
            </a:r>
            <a:r>
              <a:rPr sz="2800" dirty="0" smtClean="0"/>
              <a:t>，表现为DNA凝结或DNA断裂。</a:t>
            </a:r>
            <a:endParaRPr sz="2800" dirty="0" smtClean="0"/>
          </a:p>
          <a:p>
            <a:pPr eaLnBrk="1" hangingPunct="1"/>
            <a:r>
              <a:rPr sz="2800" dirty="0" smtClean="0"/>
              <a:t>PI3K 和AMPK的抑制剂导致自噬泡的形成和LC3-II的蛋白水平受到抑制</a:t>
            </a:r>
            <a:r>
              <a:rPr lang="zh-CN" sz="2800" dirty="0" smtClean="0">
                <a:ea typeface="宋体" panose="02010600030101010101" pitchFamily="2" charset="-122"/>
              </a:rPr>
              <a:t>。</a:t>
            </a:r>
            <a:endParaRPr 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smtClean="0"/>
              <a:t>细胞死亡 </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sz="2800" dirty="0" smtClean="0">
                <a:ea typeface="宋体" panose="02010600030101010101" pitchFamily="2" charset="-122"/>
              </a:rPr>
              <a:t>在耐甲氨蝶呤（MTX）的骨肉瘤细胞系（U2-OS/MTX300）中，槲皮素</a:t>
            </a:r>
            <a:r>
              <a:rPr lang="zh-CN" sz="2800" dirty="0" smtClean="0">
                <a:ea typeface="宋体" panose="02010600030101010101" pitchFamily="2" charset="-122"/>
                <a:sym typeface="+mn-ea"/>
              </a:rPr>
              <a:t>能诱导这些细胞的凋亡</a:t>
            </a:r>
            <a:r>
              <a:rPr lang="zh-CN" sz="2800" dirty="0" smtClean="0">
                <a:ea typeface="宋体" panose="02010600030101010101" pitchFamily="2" charset="-122"/>
              </a:rPr>
              <a:t>，而没有显示出与MTX的交叉耐药性。细胞凋亡与线粒体细胞色素c释放到细胞质、线粒体膜电位降低、Akt去磷酸化、caspase-3和Bax的上调以及p-Bad和Bcl-2的下调同步进行。</a:t>
            </a:r>
            <a:endParaRPr lang="zh-CN" sz="2800" dirty="0" smtClean="0">
              <a:ea typeface="宋体" panose="02010600030101010101" pitchFamily="2" charset="-122"/>
            </a:endParaRPr>
          </a:p>
          <a:p>
            <a:pPr eaLnBrk="1" hangingPunct="1"/>
            <a:r>
              <a:rPr lang="zh-CN" sz="2800" dirty="0" smtClean="0">
                <a:ea typeface="宋体" panose="02010600030101010101" pitchFamily="2" charset="-122"/>
              </a:rPr>
              <a:t>值得注意的是，Akt的构成性激活阻碍了槲皮素介导的Akt和Bad去磷酸化，以及聚（ADP-核糖）聚合酶（PARP）的降解 。</a:t>
            </a:r>
            <a:endParaRPr 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smtClean="0"/>
              <a:t>细胞死亡 </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sz="2800" dirty="0" smtClean="0">
                <a:ea typeface="宋体" panose="02010600030101010101" pitchFamily="2" charset="-122"/>
              </a:rPr>
              <a:t>在人类白血病多药耐药K562/阿霉素（ADR）细胞中，阿霉素和槲皮素的组合增强细胞毒性。</a:t>
            </a:r>
            <a:endParaRPr lang="zh-CN" sz="2800" dirty="0" smtClean="0">
              <a:ea typeface="宋体" panose="02010600030101010101" pitchFamily="2" charset="-122"/>
            </a:endParaRPr>
          </a:p>
          <a:p>
            <a:pPr eaLnBrk="1" hangingPunct="1"/>
            <a:r>
              <a:rPr lang="zh-CN" sz="2800" dirty="0" smtClean="0">
                <a:ea typeface="宋体" panose="02010600030101010101" pitchFamily="2" charset="-122"/>
              </a:rPr>
              <a:t>槲皮素处理能增强肿瘤细胞的凋亡。 它增加了Bcl-2相关的死亡促进因子、Bcl-2互动细胞死亡介质和B</a:t>
            </a:r>
            <a:r>
              <a:rPr lang="en-US" altLang="zh-CN" sz="2800" dirty="0" smtClean="0">
                <a:ea typeface="宋体" panose="02010600030101010101" pitchFamily="2" charset="-122"/>
              </a:rPr>
              <a:t>A</a:t>
            </a:r>
            <a:r>
              <a:rPr lang="zh-CN" sz="2800" dirty="0" smtClean="0">
                <a:ea typeface="宋体" panose="02010600030101010101" pitchFamily="2" charset="-122"/>
              </a:rPr>
              <a:t>X蛋白的表达。同时，它降低了线粒体膜电位以及Bcl-2的表达，同时激活了caspase-3、-8和-9。</a:t>
            </a:r>
            <a:endParaRPr 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smtClean="0"/>
              <a:t>细胞死亡 </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sz="2800" dirty="0" smtClean="0">
                <a:ea typeface="宋体" panose="02010600030101010101" pitchFamily="2" charset="-122"/>
              </a:rPr>
              <a:t>在耐顺铂的口腔癌CAR细胞中，EGCG诱导了细胞凋亡和自噬，增加了裂解的caspase-3和-9的蛋白水平及其活性。提高了Bax、Beclin-1、LC3B-II、Atg5、Atg7和Atg12的蛋白水平。降低了Bcl-2的表达，STAT3Tyr705的磷酸化，以及Ser473（磷酸化的AKT）。(MDR1)的表达也受到EGCG在基因和蛋白水平的抑制。</a:t>
            </a:r>
            <a:endParaRPr 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1" cstate="print"/>
          <a:srcRect/>
          <a:stretch>
            <a:fillRect/>
          </a:stretch>
        </p:blipFill>
        <p:spPr bwMode="auto">
          <a:xfrm>
            <a:off x="932878" y="50959"/>
            <a:ext cx="7372922" cy="5035391"/>
          </a:xfrm>
          <a:prstGeom prst="rect">
            <a:avLst/>
          </a:prstGeom>
          <a:noFill/>
          <a:ln w="9525">
            <a:noFill/>
            <a:miter lim="800000"/>
            <a:headEnd/>
            <a:tailEnd/>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dirty="0" smtClean="0"/>
              <a:t>DNA</a:t>
            </a:r>
            <a:r>
              <a:rPr lang="zh-CN" altLang="en-US" dirty="0" smtClean="0"/>
              <a:t>修复的改变 </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smtClean="0"/>
              <a:t>DNA损伤反应（DDR）是参与检测DNA损伤并发出信号的机制的集合，它导致DNA修复或细胞死亡。</a:t>
            </a:r>
            <a:endParaRPr lang="zh-CN" altLang="en-US" sz="2800" dirty="0" smtClean="0"/>
          </a:p>
          <a:p>
            <a:pPr eaLnBrk="1" hangingPunct="1"/>
            <a:r>
              <a:rPr lang="zh-CN" altLang="en-US" sz="2800" dirty="0" smtClean="0"/>
              <a:t>DDR在生理条件下，通过消除错误和抑制突变暴发，对人类基因组的损伤起着保护作用。然而，DNA修复系统在用DNA损伤剂治疗癌症时对肿瘤细胞有利，会造成治疗的失败。 </a:t>
            </a:r>
            <a:br>
              <a:rPr lang="zh-CN" altLang="en-US" sz="2800" dirty="0" smtClean="0"/>
            </a:br>
            <a:endParaRPr lang="en-US" alt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dirty="0" smtClean="0"/>
              <a:t>DNA</a:t>
            </a:r>
            <a:r>
              <a:rPr lang="zh-CN" altLang="en-US" dirty="0" smtClean="0"/>
              <a:t>修复的改变 </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smtClean="0"/>
              <a:t>ERCC1/XPF是一种内切酶，在顺铂处理后参与DNA损伤修复。EGCG可抑制ERCC1/XPF的活性和DNA修复，导致非小细胞肺癌细胞系对顺铂的敏感性增强 。</a:t>
            </a:r>
            <a:endParaRPr lang="zh-CN" altLang="en-US" sz="2800" dirty="0" smtClean="0"/>
          </a:p>
          <a:p>
            <a:pPr eaLnBrk="1" hangingPunct="1"/>
            <a:r>
              <a:rPr lang="zh-CN" altLang="en-US" sz="2800" dirty="0" smtClean="0"/>
              <a:t>小鼠体内实验显示，八乙酸EGCG，一种EGCG</a:t>
            </a:r>
            <a:endParaRPr lang="zh-CN" altLang="en-US" sz="2800" dirty="0" smtClean="0"/>
          </a:p>
          <a:p>
            <a:pPr eaLnBrk="1" hangingPunct="1"/>
            <a:r>
              <a:rPr lang="zh-CN" altLang="en-US" sz="2800" dirty="0" smtClean="0"/>
              <a:t>原药，可以提高基于铂类的化疗的有效性。 </a:t>
            </a:r>
            <a:br>
              <a:rPr lang="zh-CN" altLang="en-US" sz="2800" dirty="0" smtClean="0"/>
            </a:br>
            <a:endParaRPr lang="en-US" alt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dirty="0" smtClean="0"/>
              <a:t>DNA</a:t>
            </a:r>
            <a:r>
              <a:rPr lang="zh-CN" altLang="en-US" dirty="0" smtClean="0"/>
              <a:t>修复的改变 </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smtClean="0"/>
              <a:t> 姜黄素治疗减少了非小细胞肺癌中胸苷磷酸化酶在mRNA和蛋白水平的表达 。此外， 它通过失活ERK1/2来下调ERCC1。</a:t>
            </a:r>
            <a:endParaRPr lang="zh-CN" altLang="en-US" sz="2800" dirty="0" smtClean="0"/>
          </a:p>
          <a:p>
            <a:pPr eaLnBrk="1" hangingPunct="1"/>
            <a:r>
              <a:rPr lang="zh-CN" altLang="en-US" sz="2800" dirty="0" smtClean="0"/>
              <a:t>去甲氧基姜黄素能够通过在非小细胞肺癌中下调ERCC1来降低对顺铂的耐药性（在体外和体内）。</a:t>
            </a:r>
            <a:endParaRPr lang="zh-CN" altLang="en-US" sz="2800" dirty="0" smtClean="0"/>
          </a:p>
          <a:p>
            <a:pPr eaLnBrk="1" hangingPunct="1"/>
            <a:r>
              <a:rPr lang="zh-CN" altLang="en-US" sz="2800" dirty="0" smtClean="0"/>
              <a:t>姜黄素通过失活ERK1/2和降低ERCC1和胸苷磷酸化酶的蛋白水平，增加了肺癌细胞对顺铂的敏感性。</a:t>
            </a:r>
            <a:endParaRPr lang="en-US" alt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dirty="0" smtClean="0"/>
              <a:t>DNA</a:t>
            </a:r>
            <a:r>
              <a:rPr lang="zh-CN" altLang="en-US" dirty="0" smtClean="0"/>
              <a:t>修复的改变 </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smtClean="0"/>
              <a:t>在耐顺铂的肺腺癌（A549/DDP）细胞中，姜黄素</a:t>
            </a:r>
            <a:r>
              <a:rPr lang="zh-CN" altLang="en-US" sz="2800" dirty="0" smtClean="0">
                <a:sym typeface="+mn-ea"/>
              </a:rPr>
              <a:t>通过抑制FA/BRCA途径</a:t>
            </a:r>
            <a:r>
              <a:rPr lang="zh-CN" altLang="en-US" sz="2800" dirty="0" smtClean="0"/>
              <a:t>增加了顺铂的抗肿瘤效果，减少了顺铂诱导的FANCD1单泛素化和核灶的形成。这意味着姜黄素诱导的增强顺铂敏感性是通过抑制FA/BRCA通路介导的。</a:t>
            </a:r>
            <a:endParaRPr lang="en-US" alt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dirty="0" smtClean="0"/>
              <a:t>DNA</a:t>
            </a:r>
            <a:r>
              <a:rPr lang="zh-CN" altLang="en-US" dirty="0" smtClean="0"/>
              <a:t>修复的改变 </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en-US" altLang="zh-CN" sz="2800" dirty="0" smtClean="0">
                <a:ea typeface="宋体" panose="02010600030101010101" pitchFamily="2" charset="-122"/>
              </a:rPr>
              <a:t>白藜芦醇增强了顺铂对MCF-7和耐化疗MCF-7（MCF-7R）乳腺癌细胞的抗肿瘤作用。白藜芦醇的浓度为100μM时，可降低Rad51的蛋白水平和HR起始复合物的转录物水平。另外，白藜芦醇维持了组蛋白H2AX在丝氨酸139处的磷酸化，这意味着白藜芦醇对双链断裂（DSBs）的修复的抑制作用。</a:t>
            </a:r>
            <a:endParaRPr lang="en-US" alt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dirty="0" smtClean="0"/>
              <a:t>DNA</a:t>
            </a:r>
            <a:r>
              <a:rPr lang="zh-CN" altLang="en-US" dirty="0" smtClean="0"/>
              <a:t>修复的改变 </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en-US" altLang="zh-CN" sz="2800" dirty="0" smtClean="0">
                <a:ea typeface="宋体" panose="02010600030101010101" pitchFamily="2" charset="-122"/>
              </a:rPr>
              <a:t>对患者来源的胶质母细胞瘤启动细胞系的研究阐明了白藜芦醇的DDR</a:t>
            </a:r>
            <a:r>
              <a:rPr lang="zh-CN" altLang="en-US" sz="2800" dirty="0" smtClean="0">
                <a:ea typeface="宋体" panose="02010600030101010101" pitchFamily="2" charset="-122"/>
              </a:rPr>
              <a:t>相关</a:t>
            </a:r>
            <a:r>
              <a:rPr lang="en-US" altLang="zh-CN" sz="2800" dirty="0" smtClean="0">
                <a:ea typeface="宋体" panose="02010600030101010101" pitchFamily="2" charset="-122"/>
              </a:rPr>
              <a:t>功能的另一个方面：通过DNA双</a:t>
            </a:r>
            <a:r>
              <a:rPr lang="zh-CN" altLang="en-US" sz="2800" dirty="0" smtClean="0">
                <a:ea typeface="宋体" panose="02010600030101010101" pitchFamily="2" charset="-122"/>
              </a:rPr>
              <a:t>链</a:t>
            </a:r>
            <a:r>
              <a:rPr lang="en-US" altLang="zh-CN" sz="2800" dirty="0" smtClean="0">
                <a:ea typeface="宋体" panose="02010600030101010101" pitchFamily="2" charset="-122"/>
              </a:rPr>
              <a:t>断裂/PATM/PATR/P53途径的激活来增强替莫唑胺的细胞毒性</a:t>
            </a:r>
            <a:r>
              <a:rPr lang="zh-CN" altLang="en-US" sz="2800" dirty="0" smtClean="0">
                <a:ea typeface="宋体" panose="02010600030101010101" pitchFamily="2" charset="-122"/>
              </a:rPr>
              <a:t>。</a:t>
            </a:r>
            <a:endParaRPr lang="zh-CN" altLang="en-US"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mtClean="0">
                <a:ea typeface="宋体" panose="02010600030101010101" pitchFamily="2" charset="-122"/>
              </a:rPr>
              <a:t>肿瘤干细胞</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sz="2800" dirty="0" smtClean="0"/>
              <a:t>癌症干细胞（CSCs）是一类致瘤细胞，主要以其自我更新和多能性特征而闻名，在肿瘤内存在的细胞中占不到1%。CSCs负责降低肿瘤对化疗和放疗的反应。减缓细胞周期、具有抗凋亡机制、修复DNA损伤的能力强、能够为癌症生长建立适当的环境，以及干性特征是CSCs对我们常用疗法产生抗性的主要原因。</a:t>
            </a:r>
            <a:endParaRPr lang="en-US" alt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mtClean="0">
                <a:ea typeface="宋体" panose="02010600030101010101" pitchFamily="2" charset="-122"/>
              </a:rPr>
              <a:t>肿瘤干细胞</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sz="2800" dirty="0" smtClean="0"/>
              <a:t>Notch、Wnt、STAT3、PI3K/Akt和NF-kB信号通路以及保护性的自噬、代谢可塑性和氧化调节剂是CSCs在这个过程中的一些其他帮助因素。总的来说，针对CSCs是一种合适的方法，可以减少肿瘤的抗药性，提高我们普通疗法的有效性。</a:t>
            </a:r>
            <a:r>
              <a:rPr lang="zh-CN" altLang="en-US" sz="2800" dirty="0" smtClean="0"/>
              <a:t> </a:t>
            </a:r>
            <a:br>
              <a:rPr lang="zh-CN" altLang="en-US" sz="2800" dirty="0" smtClean="0"/>
            </a:br>
            <a:endParaRPr lang="en-US" alt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mtClean="0">
                <a:ea typeface="宋体" panose="02010600030101010101" pitchFamily="2" charset="-122"/>
              </a:rPr>
              <a:t>肿瘤干细胞</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smtClean="0"/>
              <a:t>姜黄素在结肠、胰腺、肝脏、 乳腺和脑癌中具有抗CSC的特性。对结肠癌细胞进行姜黄素治疗后，CD44、CD133和CD24等CSC标志物的水平降低，CSCs形成球体的能力也降低。</a:t>
            </a:r>
            <a:endParaRPr lang="zh-CN" altLang="en-US" sz="2800" dirty="0" smtClean="0"/>
          </a:p>
          <a:p>
            <a:pPr eaLnBrk="1" hangingPunct="1"/>
            <a:r>
              <a:rPr lang="zh-CN" altLang="en-US" sz="2800" dirty="0" smtClean="0"/>
              <a:t>姜黄素单独或与伊立替康一起给药，都能使CSCs发生凋亡，从而减少对这种化疗药物的抗性。</a:t>
            </a:r>
            <a:endParaRPr lang="zh-CN" altLang="en-US" sz="2800" dirty="0" smtClean="0"/>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mtClean="0">
                <a:ea typeface="宋体" panose="02010600030101010101" pitchFamily="2" charset="-122"/>
              </a:rPr>
              <a:t>肿瘤干细胞</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smtClean="0"/>
              <a:t>姜黄素还通过抑制PRC2的增强子EZH2亚单位来降低CSCs的干性特征。 </a:t>
            </a:r>
            <a:endParaRPr lang="zh-CN" altLang="en-US" sz="2800" dirty="0" smtClean="0"/>
          </a:p>
          <a:p>
            <a:pPr eaLnBrk="1" hangingPunct="1"/>
            <a:r>
              <a:rPr lang="zh-CN" altLang="en-US" sz="2800" dirty="0" smtClean="0"/>
              <a:t>抑制名为PVT1的长非编码RNA是姜黄素使胰腺细胞对吉西他滨敏感的方法。</a:t>
            </a:r>
            <a:endParaRPr lang="zh-CN" altLang="en-US" sz="2800" dirty="0" smtClean="0"/>
          </a:p>
          <a:p>
            <a:pPr eaLnBrk="1" hangingPunct="1"/>
            <a:r>
              <a:rPr lang="zh-CN" altLang="en-US" sz="2800" dirty="0" smtClean="0"/>
              <a:t>干细胞相关基因包括Nanog、Sox2和Oct4也容易受到姜黄素的影响。 </a:t>
            </a:r>
            <a:endParaRPr lang="zh-CN" altLang="en-US" sz="2800" dirty="0" smtClean="0"/>
          </a:p>
          <a:p>
            <a:pPr eaLnBrk="1" hangingPunct="1"/>
            <a:endParaRPr lang="zh-CN" altLang="en-US" sz="2800" dirty="0" smtClean="0"/>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mtClean="0">
                <a:ea typeface="宋体" panose="02010600030101010101" pitchFamily="2" charset="-122"/>
              </a:rPr>
              <a:t>肿瘤干细胞</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smtClean="0"/>
              <a:t>姜黄素降低化疗抗性的另一个机制是它能够降低CSCs中抗凋亡蛋白的水平，并增加亲凋亡蛋白的水平。前者包括Bcl-2和Bcl-w，后者包括Bax, Bak, Bad, Bik和Bim。通过这种方式，可以减弱乳腺癌对丝裂霉素C的抵抗力。</a:t>
            </a:r>
            <a:endParaRPr lang="zh-CN" altLang="en-US" sz="2800" dirty="0" smtClean="0"/>
          </a:p>
          <a:p>
            <a:pPr eaLnBrk="1" hangingPunct="1"/>
            <a:r>
              <a:rPr lang="zh-CN" altLang="en-US" sz="2800" dirty="0" smtClean="0">
                <a:sym typeface="+mn-ea"/>
              </a:rPr>
              <a:t>姜黄素负载的纳米颗粒与抗甲醛脱氢酶对接之后，不仅增加了姜黄素通过脑血屏障的渗透性，而且还提供了这种多酚的稳定释放。</a:t>
            </a:r>
            <a:endParaRPr lang="zh-CN" altLang="en-US" sz="2800" dirty="0" smtClean="0"/>
          </a:p>
          <a:p>
            <a:pPr eaLnBrk="1" hangingPunct="1"/>
            <a:endParaRPr lang="zh-CN" altLang="en-US" sz="2800" dirty="0" smtClean="0"/>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mtClean="0">
                <a:ea typeface="宋体" panose="02010600030101010101" pitchFamily="2" charset="-122"/>
              </a:rPr>
              <a:t>肿瘤干细胞</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smtClean="0"/>
              <a:t>姜黄素增加了乳腺癌细胞对丝裂霉素的敏感性 C，ATP结合盒（ABC）转运体ABCG2和ABCC1作为姜黄素对乳腺癌干细胞影响的媒介，在组合治疗后乳腺癌干细胞的数量减少。</a:t>
            </a:r>
            <a:endParaRPr lang="zh-CN" altLang="en-US" sz="2800" dirty="0" smtClean="0"/>
          </a:p>
          <a:p>
            <a:pPr eaLnBrk="1" hangingPunct="1"/>
            <a:r>
              <a:rPr lang="en-US" altLang="zh-CN" sz="2800" dirty="0" smtClean="0"/>
              <a:t>EGCG</a:t>
            </a:r>
            <a:r>
              <a:rPr lang="zh-CN" altLang="en-US" sz="2800" dirty="0" smtClean="0"/>
              <a:t>它也能逆转CSC的一些特征，包括鼻咽癌细胞的更新和迁移。</a:t>
            </a:r>
            <a:endParaRPr lang="zh-CN" altLang="en-US" sz="2800" dirty="0" smtClean="0"/>
          </a:p>
          <a:p>
            <a:pPr eaLnBrk="1" hangingPunct="1"/>
            <a:r>
              <a:rPr lang="zh-CN" altLang="en-US" sz="2800" dirty="0" smtClean="0">
                <a:sym typeface="+mn-ea"/>
              </a:rPr>
              <a:t>一项体内研究也证实了EGCG对癌症干细胞的抗抵抗效果。</a:t>
            </a:r>
            <a:endParaRPr lang="zh-CN" altLang="en-US" sz="2800" dirty="0" smtClean="0"/>
          </a:p>
          <a:p>
            <a:pPr eaLnBrk="1" hangingPunct="1"/>
            <a:endParaRPr lang="zh-CN" altLang="en-US" sz="2800" dirty="0" smtClean="0"/>
          </a:p>
          <a:p>
            <a:pPr eaLnBrk="1" hangingPunct="1"/>
            <a:endParaRPr lang="zh-CN" altLang="en-US" sz="2800" dirty="0" smtClean="0"/>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smtClean="0"/>
              <a:t>活性氧 </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sz="2800" dirty="0" smtClean="0"/>
              <a:t>ROS在癌细胞中发挥了多种功能，如调节增殖、 凋亡和生存。与正常非耐药的癌细胞相比在对化疗药物有抵抗力的的癌细胞中</a:t>
            </a:r>
            <a:r>
              <a:rPr sz="2800" dirty="0" smtClean="0">
                <a:sym typeface="+mn-ea"/>
              </a:rPr>
              <a:t>ROS水平和抗氧化酶的活性</a:t>
            </a:r>
            <a:r>
              <a:rPr sz="2800" dirty="0" smtClean="0"/>
              <a:t>有所增加。研究 表明，调节ROS生成的药物，对治疗多药耐药癌症患者有潜在的作用</a:t>
            </a:r>
            <a:r>
              <a:rPr lang="zh-CN" sz="2800" dirty="0" smtClean="0">
                <a:ea typeface="宋体" panose="02010600030101010101" pitchFamily="2" charset="-122"/>
              </a:rPr>
              <a:t>。</a:t>
            </a:r>
            <a:endParaRPr lang="zh-CN" sz="2800" dirty="0" smtClean="0">
              <a:ea typeface="宋体" panose="02010600030101010101" pitchFamily="2" charset="-122"/>
            </a:endParaRPr>
          </a:p>
          <a:p>
            <a:pPr eaLnBrk="1" hangingPunct="1"/>
            <a:br>
              <a:rPr lang="zh-CN" altLang="en-US" sz="2800" dirty="0" smtClean="0"/>
            </a:br>
            <a:r>
              <a:rPr lang="zh-CN" altLang="en-US" sz="2800" dirty="0" smtClean="0"/>
              <a:t> </a:t>
            </a:r>
            <a:br>
              <a:rPr lang="zh-CN" altLang="en-US" sz="2800" dirty="0" smtClean="0"/>
            </a:br>
            <a:endParaRPr lang="en-US" alt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smtClean="0">
                <a:sym typeface="+mn-ea"/>
              </a:rPr>
              <a:t>活性氧</a:t>
            </a:r>
            <a:r>
              <a:rPr lang="zh-CN" altLang="en-US" dirty="0" smtClean="0"/>
              <a:t> </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sz="2800" dirty="0" smtClean="0"/>
              <a:t>硫氧还蛋白（Trx）系统有三个关键成员，即NADPH</a:t>
            </a:r>
            <a:r>
              <a:rPr lang="zh-CN" sz="2800" dirty="0" smtClean="0">
                <a:ea typeface="宋体" panose="02010600030101010101" pitchFamily="2" charset="-122"/>
              </a:rPr>
              <a:t>（还原型烟酰胺腺嘌呤二核苷酸磷酸）</a:t>
            </a:r>
            <a:r>
              <a:rPr sz="2800" dirty="0" smtClean="0"/>
              <a:t>、Trx和 硫氧还蛋白还原酶（TrxR）。参与氧化还原调节的Tis系统，已被证明在癌症的发展和进展中发挥了作用。事实上，癌细胞中Trx和TrxR的高表达水平会导致抗药性</a:t>
            </a:r>
            <a:r>
              <a:rPr lang="zh-CN" sz="2800" dirty="0" smtClean="0">
                <a:ea typeface="宋体" panose="02010600030101010101" pitchFamily="2" charset="-122"/>
              </a:rPr>
              <a:t>。</a:t>
            </a:r>
            <a:r>
              <a:rPr lang="zh-CN" altLang="en-US" sz="2800" dirty="0" smtClean="0"/>
              <a:t> </a:t>
            </a:r>
            <a:br>
              <a:rPr lang="zh-CN" altLang="en-US" sz="2800" dirty="0" smtClean="0"/>
            </a:br>
            <a:endParaRPr lang="en-US" alt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smtClean="0">
                <a:sym typeface="+mn-ea"/>
              </a:rPr>
              <a:t>活性氧</a:t>
            </a:r>
            <a:r>
              <a:rPr lang="zh-CN" altLang="en-US" dirty="0" smtClean="0"/>
              <a:t> </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sz="2800" dirty="0" smtClean="0"/>
              <a:t>姜黄素的类似物2a抑制了顺铂耐药肺癌A5</a:t>
            </a:r>
            <a:r>
              <a:rPr lang="en-US" sz="2800" dirty="0" smtClean="0"/>
              <a:t>4</a:t>
            </a:r>
            <a:r>
              <a:rPr sz="2800" dirty="0" smtClean="0"/>
              <a:t>9细胞的增长。</a:t>
            </a:r>
            <a:r>
              <a:rPr lang="zh-CN" sz="2800" dirty="0" smtClean="0">
                <a:ea typeface="宋体" panose="02010600030101010101" pitchFamily="2" charset="-122"/>
              </a:rPr>
              <a:t>并使其</a:t>
            </a:r>
            <a:r>
              <a:rPr sz="2800" dirty="0" smtClean="0"/>
              <a:t>显示出对顺铂的敏感性，而其中的TrxR活性被抑制。2a增加了细胞内ROS的积累，减少了谷胱甘肽（GSH）和GSH/GSSG比率，表明细胞内氧化还原平衡转移到 氧化状态</a:t>
            </a:r>
            <a:r>
              <a:rPr lang="zh-CN" sz="2800" dirty="0" smtClean="0">
                <a:ea typeface="宋体" panose="02010600030101010101" pitchFamily="2" charset="-122"/>
              </a:rPr>
              <a:t>。</a:t>
            </a:r>
            <a:r>
              <a:rPr lang="zh-CN" altLang="en-US" sz="2800" dirty="0" smtClean="0"/>
              <a:t> </a:t>
            </a:r>
            <a:br>
              <a:rPr lang="zh-CN" altLang="en-US" sz="2800" dirty="0" smtClean="0"/>
            </a:br>
            <a:endParaRPr lang="en-US" alt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smtClean="0">
                <a:sym typeface="+mn-ea"/>
              </a:rPr>
              <a:t>活性氧</a:t>
            </a:r>
            <a:r>
              <a:rPr lang="zh-CN" altLang="en-US" dirty="0" smtClean="0"/>
              <a:t> </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sz="2800" dirty="0" smtClean="0"/>
              <a:t>核因子红细胞2相关因子2（NRF2）是一种转录因子，传统上被认为是调节对抗氧化</a:t>
            </a:r>
            <a:r>
              <a:rPr lang="zh-CN" sz="2800" dirty="0" smtClean="0">
                <a:ea typeface="宋体" panose="02010600030101010101" pitchFamily="2" charset="-122"/>
              </a:rPr>
              <a:t>应激</a:t>
            </a:r>
            <a:r>
              <a:rPr sz="2800" dirty="0" smtClean="0"/>
              <a:t>的保护机制。这种转录因子也参与了癌症的发展和化疗抗性。</a:t>
            </a:r>
            <a:endParaRPr sz="2800" dirty="0" smtClean="0"/>
          </a:p>
          <a:p>
            <a:pPr eaLnBrk="1" hangingPunct="1"/>
            <a:r>
              <a:rPr lang="zh-CN" altLang="en-US" sz="2800" dirty="0" smtClean="0"/>
              <a:t>姜黄素诱导Nrf2的缺失，这反过来又改变了Bcl-X/Bcl-2的表达比例。导致</a:t>
            </a:r>
            <a:r>
              <a:rPr lang="zh-CN" altLang="en-US" sz="2800" dirty="0" smtClean="0">
                <a:sym typeface="+mn-ea"/>
              </a:rPr>
              <a:t>结直肠癌</a:t>
            </a:r>
            <a:r>
              <a:rPr lang="zh-CN" altLang="en-US" sz="2800" dirty="0" smtClean="0"/>
              <a:t>HCT-8/5-Fu细胞的凋亡，并逆转了其多药耐药。</a:t>
            </a:r>
            <a:endParaRPr lang="en-US" alt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smtClean="0">
                <a:sym typeface="+mn-ea"/>
              </a:rPr>
              <a:t>活性氧</a:t>
            </a:r>
            <a:r>
              <a:rPr lang="zh-CN" altLang="en-US" dirty="0" smtClean="0"/>
              <a:t> </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sz="2800" dirty="0" smtClean="0"/>
              <a:t>核因子红细胞2相关因子2（NRF2）是一种转录因子，传统上被认为是调节对抗氧化</a:t>
            </a:r>
            <a:r>
              <a:rPr lang="zh-CN" sz="2800" dirty="0" smtClean="0">
                <a:ea typeface="宋体" panose="02010600030101010101" pitchFamily="2" charset="-122"/>
              </a:rPr>
              <a:t>应激</a:t>
            </a:r>
            <a:r>
              <a:rPr sz="2800" dirty="0" smtClean="0"/>
              <a:t>的保护机制。这种转录因子也参与了癌症的发展和化疗抗性。</a:t>
            </a:r>
            <a:endParaRPr sz="2800" dirty="0" smtClean="0"/>
          </a:p>
          <a:p>
            <a:pPr eaLnBrk="1" hangingPunct="1"/>
            <a:r>
              <a:rPr lang="zh-CN" altLang="en-US" sz="2800" dirty="0" smtClean="0"/>
              <a:t>姜黄素诱导Nrf2的缺失，这反过来又改变了Bcl-X/Bcl-2的表达比例。导致</a:t>
            </a:r>
            <a:r>
              <a:rPr lang="zh-CN" altLang="en-US" sz="2800" dirty="0" smtClean="0">
                <a:sym typeface="+mn-ea"/>
              </a:rPr>
              <a:t>结直肠癌</a:t>
            </a:r>
            <a:r>
              <a:rPr lang="zh-CN" altLang="en-US" sz="2800" dirty="0" smtClean="0"/>
              <a:t>HCT-8/5-Fu细胞的凋亡，并逆转了其多药耐药。</a:t>
            </a:r>
            <a:endParaRPr lang="en-US" alt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smtClean="0">
                <a:sym typeface="+mn-ea"/>
              </a:rPr>
              <a:t>活性氧</a:t>
            </a:r>
            <a:r>
              <a:rPr lang="zh-CN" altLang="en-US" dirty="0" smtClean="0"/>
              <a:t> </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sz="2800" dirty="0" smtClean="0"/>
              <a:t>姜黄素还通过靶向Nrf-2和pSTAT3信号通路，在体外使头颈部鳞癌细胞对顺铂产生化疗敏感性</a:t>
            </a:r>
            <a:r>
              <a:rPr lang="zh-CN" sz="2800" dirty="0" smtClean="0">
                <a:ea typeface="宋体" panose="02010600030101010101" pitchFamily="2" charset="-122"/>
              </a:rPr>
              <a:t>。</a:t>
            </a:r>
            <a:endParaRPr lang="zh-CN" sz="2800" dirty="0" smtClean="0">
              <a:ea typeface="宋体" panose="02010600030101010101" pitchFamily="2" charset="-122"/>
            </a:endParaRPr>
          </a:p>
          <a:p>
            <a:pPr eaLnBrk="1" hangingPunct="1"/>
            <a:r>
              <a:rPr lang="zh-CN" sz="2800" dirty="0" smtClean="0">
                <a:ea typeface="宋体" panose="02010600030101010101" pitchFamily="2" charset="-122"/>
              </a:rPr>
              <a:t>在胰腺癌细胞中，白藜芦醇通过激活Nrf2途径和积累细胞内的ROS来抑制营养- 剥夺自噬因子-1（NAF-1）。</a:t>
            </a:r>
            <a:endParaRPr lang="zh-CN" sz="2800" dirty="0" smtClean="0">
              <a:ea typeface="宋体" panose="02010600030101010101" pitchFamily="2" charset="-122"/>
            </a:endParaRPr>
          </a:p>
          <a:p>
            <a:pPr eaLnBrk="1" hangingPunct="1"/>
            <a:r>
              <a:rPr lang="zh-CN" sz="2800" dirty="0" smtClean="0">
                <a:ea typeface="宋体" panose="02010600030101010101" pitchFamily="2" charset="-122"/>
              </a:rPr>
              <a:t>与MCF-7细胞相比，Nrf2以及NADPH和血红素加氧酶-1（Nrf2的靶蛋白）在抗他莫西芬的MCF-7（MCF-7/TAM）细胞中的表达水平更高。</a:t>
            </a:r>
            <a:endParaRPr 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smtClean="0">
                <a:sym typeface="+mn-ea"/>
              </a:rPr>
              <a:t>活性氧</a:t>
            </a:r>
            <a:r>
              <a:rPr lang="zh-CN" altLang="en-US" dirty="0" smtClean="0"/>
              <a:t> </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sz="2800" dirty="0" smtClean="0">
                <a:ea typeface="宋体" panose="02010600030101010101" pitchFamily="2" charset="-122"/>
              </a:rPr>
              <a:t>EGCG能显著增加MCF-7/TAM细胞对他莫昔芬的 敏感性，同时降低Nrf2的mRNA和蛋白表达。</a:t>
            </a:r>
            <a:endParaRPr lang="zh-CN" sz="2800" dirty="0" smtClean="0">
              <a:ea typeface="宋体" panose="02010600030101010101" pitchFamily="2" charset="-122"/>
            </a:endParaRPr>
          </a:p>
          <a:p>
            <a:pPr eaLnBrk="1" hangingPunct="1"/>
            <a:r>
              <a:rPr lang="zh-CN" sz="2800" dirty="0" smtClean="0">
                <a:ea typeface="宋体" panose="02010600030101010101" pitchFamily="2" charset="-122"/>
              </a:rPr>
              <a:t>用EGCG和Nrf2 siRNA联合处理，可使Nrf2下调并逆转他莫昔芬抗性。 </a:t>
            </a:r>
            <a:endParaRPr lang="zh-CN" sz="2800" dirty="0" smtClean="0">
              <a:ea typeface="宋体" panose="02010600030101010101" pitchFamily="2" charset="-122"/>
            </a:endParaRPr>
          </a:p>
          <a:p>
            <a:pPr eaLnBrk="1" hangingPunct="1"/>
            <a:r>
              <a:rPr lang="zh-CN" sz="2800" dirty="0" smtClean="0">
                <a:ea typeface="宋体" panose="02010600030101010101" pitchFamily="2" charset="-122"/>
              </a:rPr>
              <a:t>雄性激素受体（AR）的表达与胶质母细胞瘤患者的不良预后 有明显的关系。此外，AR会导致对替莫唑胺产生耐药性。</a:t>
            </a:r>
            <a:endParaRPr 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smtClean="0">
                <a:sym typeface="+mn-ea"/>
              </a:rPr>
              <a:t>活性氧</a:t>
            </a:r>
            <a:r>
              <a:rPr lang="zh-CN" altLang="en-US" dirty="0" smtClean="0"/>
              <a:t> </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sz="2800" dirty="0" smtClean="0">
                <a:ea typeface="宋体" panose="02010600030101010101" pitchFamily="2" charset="-122"/>
              </a:rPr>
              <a:t>姜黄素类似物ALZ003能在体外和体内抑制对替莫唑胺敏感和抗性胶质母细胞瘤细胞的生存。用ALZ003处理胶质母细胞瘤细胞也会导致脂质过氧化、ROS积累和谷胱甘肽过氧化酶（GPX）4的抑制，这些都是铁死亡的指标。对替莫唑胺抗性的胶质母细胞瘤U87MG细胞移植到小鼠脑中。ALZ003抑制了肿瘤细胞的增殖，同时也提高了小鼠的存活率。</a:t>
            </a:r>
            <a:endParaRPr 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smtClean="0"/>
              <a:t>上皮细胞间质化</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en-US" altLang="zh-CN" sz="2800" dirty="0" smtClean="0">
                <a:ea typeface="宋体" panose="02010600030101010101" pitchFamily="2" charset="-122"/>
              </a:rPr>
              <a:t>上皮间质转化或 EMT 是一个去分化过程，其目标是准备上皮细胞进行迁移和转移 。 </a:t>
            </a:r>
            <a:endParaRPr lang="en-US" altLang="zh-CN" sz="2800" dirty="0" smtClean="0">
              <a:ea typeface="宋体" panose="02010600030101010101" pitchFamily="2" charset="-122"/>
            </a:endParaRPr>
          </a:p>
          <a:p>
            <a:pPr eaLnBrk="1" hangingPunct="1"/>
            <a:r>
              <a:rPr lang="en-US" altLang="zh-CN" sz="2800" dirty="0" smtClean="0">
                <a:ea typeface="宋体" panose="02010600030101010101" pitchFamily="2" charset="-122"/>
              </a:rPr>
              <a:t>不同的分子改变导致极性上皮细胞转化为多极和运动间充质细胞； 因此</a:t>
            </a:r>
            <a:r>
              <a:rPr lang="zh-CN" altLang="en-US" sz="2800" dirty="0" smtClean="0">
                <a:ea typeface="宋体" panose="02010600030101010101" pitchFamily="2" charset="-122"/>
              </a:rPr>
              <a:t>在</a:t>
            </a:r>
            <a:r>
              <a:rPr lang="en-US" altLang="zh-CN" sz="2800" dirty="0" smtClean="0">
                <a:ea typeface="宋体" panose="02010600030101010101" pitchFamily="2" charset="-122"/>
                <a:sym typeface="+mn-ea"/>
              </a:rPr>
              <a:t>经历 EMT 的细胞中</a:t>
            </a:r>
            <a:r>
              <a:rPr lang="en-US" altLang="zh-CN" sz="2800" dirty="0" smtClean="0">
                <a:ea typeface="宋体" panose="02010600030101010101" pitchFamily="2" charset="-122"/>
              </a:rPr>
              <a:t>含有 E-钙粘蛋白和</a:t>
            </a:r>
            <a:r>
              <a:rPr lang="zh-CN" altLang="en-US" sz="2800" dirty="0" smtClean="0">
                <a:ea typeface="宋体" panose="02010600030101010101" pitchFamily="2" charset="-122"/>
              </a:rPr>
              <a:t>闭合蛋白</a:t>
            </a:r>
            <a:r>
              <a:rPr lang="en-US" altLang="zh-CN" sz="2800" dirty="0" smtClean="0">
                <a:ea typeface="宋体" panose="02010600030101010101" pitchFamily="2" charset="-122"/>
                <a:sym typeface="+mn-ea"/>
              </a:rPr>
              <a:t>的上皮基因</a:t>
            </a:r>
            <a:r>
              <a:rPr lang="en-US" altLang="zh-CN" sz="2800" dirty="0" smtClean="0">
                <a:ea typeface="宋体" panose="02010600030101010101" pitchFamily="2" charset="-122"/>
              </a:rPr>
              <a:t>应该减少，而含有 N-钙粘蛋白、波形蛋白和纤连蛋白的间充质基因应该增加</a:t>
            </a:r>
            <a:r>
              <a:rPr lang="zh-CN" altLang="en-US" sz="2800" dirty="0" smtClean="0">
                <a:ea typeface="宋体" panose="02010600030101010101" pitchFamily="2" charset="-122"/>
              </a:rPr>
              <a:t>。</a:t>
            </a:r>
            <a:endParaRPr lang="zh-CN" altLang="en-US"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smtClean="0"/>
              <a:t>上皮细胞间质化</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sz="2800" dirty="0" smtClean="0"/>
              <a:t>信号通路在EMT中具有关键作用 ；这些通路包括TGF</a:t>
            </a:r>
            <a:r>
              <a:rPr sz="2800" dirty="0" smtClean="0">
                <a:sym typeface="+mn-ea"/>
              </a:rPr>
              <a:t>β</a:t>
            </a:r>
            <a:r>
              <a:rPr sz="2800" dirty="0" smtClean="0"/>
              <a:t>、Wnt、Notch和Hedgehog。</a:t>
            </a:r>
            <a:endParaRPr sz="2800" dirty="0" smtClean="0"/>
          </a:p>
          <a:p>
            <a:pPr eaLnBrk="1" hangingPunct="1"/>
            <a:r>
              <a:rPr sz="2800" dirty="0" smtClean="0">
                <a:sym typeface="+mn-ea"/>
              </a:rPr>
              <a:t>由于参与EMT和CSCs的信号通路的相似性，</a:t>
            </a:r>
            <a:r>
              <a:rPr lang="zh-CN" sz="2800" dirty="0" smtClean="0">
                <a:ea typeface="宋体" panose="02010600030101010101" pitchFamily="2" charset="-122"/>
                <a:sym typeface="+mn-ea"/>
              </a:rPr>
              <a:t>所以</a:t>
            </a:r>
            <a:r>
              <a:rPr sz="2800" dirty="0" smtClean="0"/>
              <a:t>EMT对几种癌症类型的抵抗力的作用机制主要与CSCs有关。CSCs可能通过</a:t>
            </a:r>
            <a:r>
              <a:rPr lang="zh-CN" sz="2800" dirty="0" smtClean="0">
                <a:ea typeface="宋体" panose="02010600030101010101" pitchFamily="2" charset="-122"/>
              </a:rPr>
              <a:t>影响</a:t>
            </a:r>
            <a:r>
              <a:rPr sz="2800" dirty="0" smtClean="0"/>
              <a:t>肿瘤中的非CSCs细胞</a:t>
            </a:r>
            <a:r>
              <a:rPr lang="zh-CN" sz="2800" dirty="0" smtClean="0">
                <a:ea typeface="宋体" panose="02010600030101010101" pitchFamily="2" charset="-122"/>
              </a:rPr>
              <a:t>引起</a:t>
            </a:r>
            <a:r>
              <a:rPr sz="2800" dirty="0" smtClean="0"/>
              <a:t>EMT</a:t>
            </a:r>
            <a:r>
              <a:rPr lang="zh-CN" altLang="en-US" sz="2800" dirty="0" smtClean="0"/>
              <a:t> 。</a:t>
            </a:r>
            <a:endParaRPr lang="zh-CN" altLang="en-US" sz="2800" dirty="0" smtClean="0"/>
          </a:p>
          <a:p>
            <a:pPr eaLnBrk="1" hangingPunct="1"/>
            <a:endParaRPr lang="en-US" alt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smtClean="0"/>
              <a:t>上皮细胞间质化</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smtClean="0">
                <a:sym typeface="+mn-ea"/>
              </a:rPr>
              <a:t>ATP结合盒（ABC）转运体似乎在很大程度上参与了CSC诱导的肿瘤细胞的EMT。</a:t>
            </a:r>
            <a:endParaRPr lang="en-US" altLang="zh-CN" sz="2800" dirty="0" smtClean="0">
              <a:ea typeface="宋体" panose="02010600030101010101" pitchFamily="2" charset="-122"/>
            </a:endParaRPr>
          </a:p>
          <a:p>
            <a:pPr eaLnBrk="1" hangingPunct="1"/>
            <a:r>
              <a:rPr lang="zh-CN" altLang="en-US" sz="2800" dirty="0" smtClean="0"/>
              <a:t>对经历</a:t>
            </a:r>
            <a:r>
              <a:rPr lang="zh-CN" altLang="en-US" sz="2800" dirty="0" smtClean="0">
                <a:sym typeface="+mn-ea"/>
              </a:rPr>
              <a:t>EMT的</a:t>
            </a:r>
            <a:r>
              <a:rPr lang="zh-CN" altLang="en-US" sz="2800" dirty="0" smtClean="0"/>
              <a:t>抗性肿瘤细胞调查显示，这些转运体的表达较高。</a:t>
            </a:r>
            <a:endParaRPr lang="zh-CN" altLang="en-US" sz="2800" dirty="0" smtClean="0"/>
          </a:p>
          <a:p>
            <a:pPr eaLnBrk="1" hangingPunct="1"/>
            <a:r>
              <a:rPr lang="zh-CN" altLang="en-US" sz="2800" dirty="0" smtClean="0"/>
              <a:t>除了CSCs，EMT也容易受到肿瘤微环境成分的影响，包括癌症相关的纤维母细胞细胞（CAF）和缺氧。</a:t>
            </a:r>
            <a:br>
              <a:rPr lang="zh-CN" altLang="en-US" sz="2800" dirty="0" smtClean="0"/>
            </a:br>
            <a:r>
              <a:rPr lang="zh-CN" altLang="en-US" sz="2800" dirty="0" smtClean="0"/>
              <a:t> </a:t>
            </a:r>
            <a:br>
              <a:rPr lang="zh-CN" altLang="en-US" sz="2800" dirty="0" smtClean="0"/>
            </a:br>
            <a:endParaRPr lang="en-US" altLang="zh-CN" sz="2800" dirty="0" smtClean="0">
              <a:ea typeface="宋体" panose="02010600030101010101"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smtClean="0">
                <a:sym typeface="+mn-ea"/>
              </a:rPr>
              <a:t>上皮细胞间质化</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smtClean="0"/>
              <a:t>姜黄素通过影响TET1-NKD2-WNT轴，从而阻碍EMT，降低了5-氟尿嘧啶的抗性。</a:t>
            </a:r>
            <a:endParaRPr lang="zh-CN" altLang="en-US" sz="2800" dirty="0" smtClean="0"/>
          </a:p>
          <a:p>
            <a:pPr eaLnBrk="1" hangingPunct="1"/>
            <a:r>
              <a:rPr lang="zh-CN" altLang="en-US" sz="2800" dirty="0" smtClean="0"/>
              <a:t>黄芩苷能抑制PI3K/Akt/NF-αB途径，从而导致EMT逆转，并逆转肺腺癌细胞的顺铂抗性（体内和体外）。</a:t>
            </a:r>
            <a:endParaRPr lang="zh-CN" altLang="en-US" sz="2800" dirty="0" smtClean="0"/>
          </a:p>
          <a:p>
            <a:pPr eaLnBrk="1" hangingPunct="1"/>
            <a:endParaRPr lang="zh-CN" altLang="en-US" sz="2800" dirty="0" smtClean="0"/>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smtClean="0">
                <a:sym typeface="+mn-ea"/>
              </a:rPr>
              <a:t>上皮细胞间质化</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smtClean="0"/>
              <a:t>黄芩苷能抑制PI3K/Akt/NF-αB途径，从而导致EMT逆转，并逆转肺腺癌细胞的顺铂抗性（体内和体外）。</a:t>
            </a:r>
            <a:endParaRPr lang="zh-CN" altLang="en-US" sz="2800" dirty="0" smtClean="0"/>
          </a:p>
          <a:p>
            <a:pPr eaLnBrk="1" hangingPunct="1"/>
            <a:r>
              <a:rPr lang="zh-CN" altLang="en-US" sz="2800" dirty="0" smtClean="0">
                <a:sym typeface="+mn-ea"/>
              </a:rPr>
              <a:t>姜黄素通过影响TET1-NKD2-WNT轴，从而阻碍EMT，降低了5-氟尿嘧啶的抗性。</a:t>
            </a:r>
            <a:endParaRPr lang="zh-CN" altLang="en-US" sz="2800" dirty="0" smtClean="0">
              <a:sym typeface="+mn-ea"/>
            </a:endParaRPr>
          </a:p>
          <a:p>
            <a:pPr eaLnBrk="1" hangingPunct="1"/>
            <a:r>
              <a:rPr lang="zh-CN" altLang="en-US" sz="2800" dirty="0" smtClean="0">
                <a:sym typeface="+mn-ea"/>
              </a:rPr>
              <a:t>miR-200b、miR-200c、miR-141、miR-429和miR-101是抗EMT的 ，在姜黄素治疗后会上调。在结直肠癌细胞中，有助于减少5-氟尿嘧啶的抗性。</a:t>
            </a:r>
            <a:endParaRPr lang="zh-CN" altLang="en-US" sz="2800" dirty="0" smtClean="0">
              <a:sym typeface="+mn-ea"/>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smtClean="0">
                <a:sym typeface="+mn-ea"/>
              </a:rPr>
              <a:t>上皮细胞间质化</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smtClean="0">
                <a:sym typeface="+mn-ea"/>
              </a:rPr>
              <a:t>调节TGF-β/Smad2/3信号通路，通过抑制EMT来降低对奥沙利铂的抗性，是姜黄素在结直肠癌细胞中的另一个 作用机制。</a:t>
            </a:r>
            <a:endParaRPr lang="zh-CN" altLang="en-US" sz="2800" dirty="0" smtClean="0">
              <a:sym typeface="+mn-ea"/>
            </a:endParaRPr>
          </a:p>
          <a:p>
            <a:pPr eaLnBrk="1" hangingPunct="1"/>
            <a:r>
              <a:rPr lang="zh-CN" altLang="en-US" sz="2800" dirty="0" smtClean="0">
                <a:sym typeface="+mn-ea"/>
              </a:rPr>
              <a:t>H19是一种长链非 编码RNA，具有在乳腺癌细胞中引起他莫昔芬抗性的作用。H19过表达是引起乳腺癌细胞EMT的原因，在姜黄素治疗后可以逆转。</a:t>
            </a:r>
            <a:endParaRPr lang="zh-CN" altLang="en-US" sz="2800" dirty="0" smtClean="0">
              <a:sym typeface="+mn-ea"/>
            </a:endParaRPr>
          </a:p>
          <a:p>
            <a:pPr eaLnBrk="1" hangingPunct="1"/>
            <a:r>
              <a:rPr lang="zh-CN" altLang="en-US" sz="2800" dirty="0" smtClean="0">
                <a:sym typeface="+mn-ea"/>
              </a:rPr>
              <a:t>白藜芦醇通过重新激活p53并诱导miR-145和miR-200c，调节SIRT1和α-catenin之间的联系，以及调节PTEN/Akt信号通路来影响EMT。</a:t>
            </a:r>
            <a:endParaRPr lang="zh-CN" altLang="en-US" sz="2800" dirty="0" smtClean="0">
              <a:sym typeface="+mn-ea"/>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smtClean="0">
                <a:sym typeface="+mn-ea"/>
              </a:rPr>
              <a:t>上皮细胞间质化</a:t>
            </a:r>
            <a:endParaRPr lang="en-US" altLang="zh-CN" dirty="0" smtClean="0">
              <a:ea typeface="宋体" panose="02010600030101010101"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smtClean="0">
                <a:sym typeface="+mn-ea"/>
              </a:rPr>
              <a:t>槲皮素通过影响 包括EMT在内的一些机制，降低了前列腺癌细胞对多西他赛的抗性。</a:t>
            </a:r>
            <a:endParaRPr lang="zh-CN" altLang="en-US" sz="2800" dirty="0" smtClean="0">
              <a:sym typeface="+mn-ea"/>
            </a:endParaRPr>
          </a:p>
          <a:p>
            <a:pPr eaLnBrk="1" hangingPunct="1"/>
            <a:r>
              <a:rPr lang="zh-CN" altLang="en-US" sz="2800" dirty="0" smtClean="0">
                <a:sym typeface="+mn-ea"/>
              </a:rPr>
              <a:t>NF-κB p65失活是</a:t>
            </a:r>
            <a:r>
              <a:rPr lang="en-US" altLang="zh-CN" sz="2800" dirty="0" smtClean="0">
                <a:sym typeface="+mn-ea"/>
              </a:rPr>
              <a:t>EGCG</a:t>
            </a:r>
            <a:r>
              <a:rPr lang="zh-CN" altLang="en-US" sz="2800" dirty="0" smtClean="0">
                <a:sym typeface="+mn-ea"/>
              </a:rPr>
              <a:t>抑制鼻咽癌干细胞EMT的另一种机制 。</a:t>
            </a:r>
            <a:endParaRPr lang="zh-CN" altLang="en-US" sz="2800" dirty="0" smtClean="0">
              <a:sym typeface="+mn-ea"/>
            </a:endParaRPr>
          </a:p>
          <a:p>
            <a:pPr eaLnBrk="1" hangingPunct="1"/>
            <a:endParaRPr lang="zh-CN" altLang="en-US" sz="2800" dirty="0" smtClean="0">
              <a:sym typeface="+mn-ea"/>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p:cNvSpPr>
            <a:spLocks noGrp="1"/>
          </p:cNvSpPr>
          <p:nvPr>
            <p:ph type="body" sz="half" idx="1"/>
          </p:nvPr>
        </p:nvSpPr>
        <p:spPr/>
        <p:txBody>
          <a:bodyPr/>
          <a:lstStyle/>
          <a:p>
            <a:pPr marL="0" indent="0">
              <a:buNone/>
            </a:pPr>
            <a:endParaRPr lang="zh-CN" altLang="en-US" dirty="0"/>
          </a:p>
        </p:txBody>
      </p:sp>
      <p:pic>
        <p:nvPicPr>
          <p:cNvPr id="1026"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95299" y="285750"/>
            <a:ext cx="8115301" cy="4562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ltLang="zh-CN" smtClean="0">
                <a:ea typeface="宋体" panose="02010600030101010101" pitchFamily="2" charset="-122"/>
              </a:rPr>
              <a:t>Conclusion</a:t>
            </a:r>
            <a:endParaRPr lang="en-US" altLang="zh-CN" smtClean="0">
              <a:ea typeface="宋体" panose="02010600030101010101" pitchFamily="2" charset="-122"/>
            </a:endParaRPr>
          </a:p>
        </p:txBody>
      </p:sp>
      <p:sp>
        <p:nvSpPr>
          <p:cNvPr id="19459" name="Rectangle 3"/>
          <p:cNvSpPr>
            <a:spLocks noGrp="1" noChangeArrowheads="1"/>
          </p:cNvSpPr>
          <p:nvPr>
            <p:ph type="body" idx="1"/>
          </p:nvPr>
        </p:nvSpPr>
        <p:spPr/>
        <p:txBody>
          <a:bodyPr/>
          <a:lstStyle/>
          <a:p>
            <a:pPr eaLnBrk="1" hangingPunct="1">
              <a:lnSpc>
                <a:spcPct val="90000"/>
              </a:lnSpc>
            </a:pPr>
            <a:r>
              <a:rPr lang="zh-CN" altLang="en-US" sz="2800" dirty="0"/>
              <a:t>影响与癌症干细胞相关的</a:t>
            </a:r>
            <a:r>
              <a:rPr lang="zh-CN" altLang="en-US" sz="2800" dirty="0" smtClean="0"/>
              <a:t>基因表达</a:t>
            </a:r>
            <a:r>
              <a:rPr lang="zh-CN" altLang="en-US" sz="2800" dirty="0"/>
              <a:t>和信号通路是多酚类</a:t>
            </a:r>
            <a:r>
              <a:rPr lang="zh-CN" altLang="en-US" sz="2800" dirty="0" smtClean="0"/>
              <a:t>物质能够</a:t>
            </a:r>
            <a:r>
              <a:rPr lang="zh-CN" altLang="en-US" sz="2800" dirty="0"/>
              <a:t>抑制</a:t>
            </a:r>
            <a:r>
              <a:rPr lang="en-US" altLang="zh-CN" sz="2800" dirty="0"/>
              <a:t>EMT</a:t>
            </a:r>
            <a:r>
              <a:rPr lang="zh-CN" altLang="en-US" sz="2800" dirty="0"/>
              <a:t>、氧化应激和其他干性特征，以减少</a:t>
            </a:r>
            <a:r>
              <a:rPr lang="zh-CN" altLang="en-US" sz="2800" dirty="0" smtClean="0"/>
              <a:t>抗药性作用</a:t>
            </a:r>
            <a:r>
              <a:rPr lang="zh-CN" altLang="en-US" sz="2800" dirty="0"/>
              <a:t>的一个</a:t>
            </a:r>
            <a:r>
              <a:rPr lang="zh-CN" altLang="en-US" sz="2800" dirty="0" smtClean="0"/>
              <a:t>重要机制 。</a:t>
            </a:r>
            <a:endParaRPr lang="en-US" altLang="zh-CN" sz="2800" dirty="0" smtClean="0"/>
          </a:p>
          <a:p>
            <a:pPr eaLnBrk="1" hangingPunct="1">
              <a:lnSpc>
                <a:spcPct val="90000"/>
              </a:lnSpc>
            </a:pPr>
            <a:r>
              <a:rPr lang="zh-CN" altLang="en-US" sz="2800" dirty="0" smtClean="0"/>
              <a:t>增加 </a:t>
            </a:r>
            <a:r>
              <a:rPr lang="zh-CN" altLang="en-US" sz="2800" dirty="0"/>
              <a:t>肿瘤细胞对</a:t>
            </a:r>
            <a:r>
              <a:rPr lang="zh-CN" altLang="en-US" sz="2800" dirty="0" smtClean="0"/>
              <a:t>药物的摄入，</a:t>
            </a:r>
            <a:r>
              <a:rPr lang="zh-CN" altLang="en-US" sz="2800" dirty="0"/>
              <a:t>减少</a:t>
            </a:r>
            <a:r>
              <a:rPr lang="zh-CN" altLang="en-US" sz="2800" dirty="0" smtClean="0"/>
              <a:t>药物被酶</a:t>
            </a:r>
            <a:r>
              <a:rPr lang="zh-CN" altLang="en-US" sz="2800" dirty="0"/>
              <a:t>（如细胞色素和 谷胱甘肽</a:t>
            </a:r>
            <a:r>
              <a:rPr lang="en-US" altLang="zh-CN" sz="2800" dirty="0"/>
              <a:t>-S-</a:t>
            </a:r>
            <a:r>
              <a:rPr lang="zh-CN" altLang="en-US" sz="2800" dirty="0"/>
              <a:t>转移酶</a:t>
            </a:r>
            <a:r>
              <a:rPr lang="zh-CN" altLang="en-US" sz="2800" dirty="0" smtClean="0"/>
              <a:t>）的</a:t>
            </a:r>
            <a:r>
              <a:rPr lang="zh-CN" altLang="en-US" sz="2800" dirty="0"/>
              <a:t>代谢，以及减少</a:t>
            </a:r>
            <a:r>
              <a:rPr lang="zh-CN" altLang="en-US" sz="2800" dirty="0" smtClean="0"/>
              <a:t>药物外流是</a:t>
            </a:r>
            <a:r>
              <a:rPr lang="zh-CN" altLang="en-US" sz="2800" dirty="0"/>
              <a:t>多酚类增加癌细胞对</a:t>
            </a:r>
            <a:r>
              <a:rPr lang="zh-CN" altLang="en-US" sz="2800" dirty="0" smtClean="0"/>
              <a:t>化疗药物敏感性的</a:t>
            </a:r>
            <a:r>
              <a:rPr lang="zh-CN" altLang="en-US" sz="2800" dirty="0"/>
              <a:t>一些机制</a:t>
            </a:r>
            <a:r>
              <a:rPr lang="zh-CN" altLang="en-US" sz="2800" dirty="0" smtClean="0"/>
              <a:t>。</a:t>
            </a:r>
            <a:endParaRPr lang="en-US" altLang="zh-CN" sz="2800" dirty="0" smtClean="0"/>
          </a:p>
        </p:txBody>
      </p:sp>
      <p:sp>
        <p:nvSpPr>
          <p:cNvPr id="19460"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ltLang="zh-CN" smtClean="0">
                <a:ea typeface="宋体" panose="02010600030101010101" pitchFamily="2" charset="-122"/>
              </a:rPr>
              <a:t>Conclusion</a:t>
            </a:r>
            <a:endParaRPr lang="en-US" altLang="zh-CN" smtClean="0">
              <a:ea typeface="宋体" panose="02010600030101010101" pitchFamily="2" charset="-122"/>
            </a:endParaRPr>
          </a:p>
        </p:txBody>
      </p:sp>
      <p:sp>
        <p:nvSpPr>
          <p:cNvPr id="19459" name="Rectangle 3"/>
          <p:cNvSpPr>
            <a:spLocks noGrp="1" noChangeArrowheads="1"/>
          </p:cNvSpPr>
          <p:nvPr>
            <p:ph type="body" idx="1"/>
          </p:nvPr>
        </p:nvSpPr>
        <p:spPr/>
        <p:txBody>
          <a:bodyPr/>
          <a:lstStyle/>
          <a:p>
            <a:pPr eaLnBrk="1" hangingPunct="1">
              <a:lnSpc>
                <a:spcPct val="90000"/>
              </a:lnSpc>
            </a:pPr>
            <a:r>
              <a:rPr lang="zh-CN" altLang="en-US" sz="2800" dirty="0" smtClean="0"/>
              <a:t>多酚 </a:t>
            </a:r>
            <a:r>
              <a:rPr lang="zh-CN" altLang="en-US" sz="2800" dirty="0"/>
              <a:t>还影响了其他克服化疗抗性</a:t>
            </a:r>
            <a:r>
              <a:rPr lang="zh-CN" altLang="en-US" sz="2800" dirty="0" smtClean="0"/>
              <a:t>的靶点，</a:t>
            </a:r>
            <a:r>
              <a:rPr lang="zh-CN" altLang="en-US" sz="2800" dirty="0"/>
              <a:t>包括细胞死亡（即自噬和凋亡）、</a:t>
            </a:r>
            <a:r>
              <a:rPr lang="en-US" altLang="zh-CN" sz="2800" dirty="0"/>
              <a:t>EMT</a:t>
            </a:r>
            <a:r>
              <a:rPr lang="zh-CN" altLang="en-US" sz="2800" dirty="0"/>
              <a:t>、</a:t>
            </a:r>
            <a:r>
              <a:rPr lang="en-US" altLang="zh-CN" sz="2800" dirty="0"/>
              <a:t>ROS</a:t>
            </a:r>
            <a:r>
              <a:rPr lang="zh-CN" altLang="en-US" sz="2800" dirty="0"/>
              <a:t>、</a:t>
            </a:r>
            <a:r>
              <a:rPr lang="en-US" altLang="zh-CN" sz="2800" dirty="0"/>
              <a:t>DNA</a:t>
            </a:r>
            <a:r>
              <a:rPr lang="zh-CN" altLang="en-US" sz="2800" dirty="0" smtClean="0"/>
              <a:t>修复过程</a:t>
            </a:r>
            <a:r>
              <a:rPr lang="zh-CN" altLang="en-US" sz="2800" dirty="0"/>
              <a:t>、癌症干细胞和表观遗传学</a:t>
            </a:r>
            <a:r>
              <a:rPr lang="zh-CN" altLang="en-US" sz="2800" dirty="0" smtClean="0"/>
              <a:t>（如</a:t>
            </a:r>
            <a:r>
              <a:rPr lang="en-US" altLang="zh-CN" sz="2800" dirty="0" err="1" smtClean="0"/>
              <a:t>miRNAs</a:t>
            </a:r>
            <a:r>
              <a:rPr lang="zh-CN" altLang="en-US" sz="2800" dirty="0"/>
              <a:t>）</a:t>
            </a:r>
            <a:r>
              <a:rPr lang="zh-CN" altLang="en-US" sz="2800" dirty="0" smtClean="0"/>
              <a:t>。</a:t>
            </a:r>
            <a:endParaRPr lang="en-US" altLang="zh-CN" sz="2800" dirty="0" smtClean="0"/>
          </a:p>
          <a:p>
            <a:pPr eaLnBrk="1" hangingPunct="1">
              <a:lnSpc>
                <a:spcPct val="90000"/>
              </a:lnSpc>
            </a:pPr>
            <a:r>
              <a:rPr lang="zh-CN" altLang="en-US" sz="2800" dirty="0"/>
              <a:t>到目前为止，只有少数临床 </a:t>
            </a:r>
            <a:r>
              <a:rPr lang="zh-CN" altLang="en-US" sz="2800" dirty="0" smtClean="0"/>
              <a:t>试验</a:t>
            </a:r>
            <a:r>
              <a:rPr lang="zh-CN" altLang="en-US" sz="2800" dirty="0"/>
              <a:t>对多酚类物质在克服癌症</a:t>
            </a:r>
            <a:r>
              <a:rPr lang="zh-CN" altLang="en-US" sz="2800" dirty="0" smtClean="0"/>
              <a:t>药物耐药性</a:t>
            </a:r>
            <a:r>
              <a:rPr lang="zh-CN" altLang="en-US" sz="2800" dirty="0"/>
              <a:t>方面的作用进行了研究</a:t>
            </a:r>
            <a:r>
              <a:rPr lang="zh-CN" altLang="en-US" sz="2800" dirty="0" smtClean="0"/>
              <a:t>。</a:t>
            </a:r>
            <a:endParaRPr lang="en-US" altLang="zh-CN" sz="2800" dirty="0" smtClean="0"/>
          </a:p>
          <a:p>
            <a:pPr eaLnBrk="1" hangingPunct="1">
              <a:lnSpc>
                <a:spcPct val="90000"/>
              </a:lnSpc>
            </a:pPr>
            <a:r>
              <a:rPr lang="zh-CN" altLang="en-US" sz="2800" dirty="0" smtClean="0"/>
              <a:t>其中</a:t>
            </a:r>
            <a:r>
              <a:rPr lang="zh-CN" altLang="en-US" sz="2800" dirty="0"/>
              <a:t>一项是白藜芦</a:t>
            </a:r>
            <a:r>
              <a:rPr lang="zh-CN" altLang="en-US" sz="2800" dirty="0" smtClean="0"/>
              <a:t>醇与</a:t>
            </a:r>
            <a:r>
              <a:rPr lang="zh-CN" altLang="en-US" sz="2800" dirty="0"/>
              <a:t>硼替佐</a:t>
            </a:r>
            <a:r>
              <a:rPr lang="zh-CN" altLang="en-US" sz="2800" dirty="0" smtClean="0"/>
              <a:t>米难</a:t>
            </a:r>
            <a:r>
              <a:rPr lang="zh-CN" altLang="en-US" sz="2800" dirty="0"/>
              <a:t>治性多发性骨髓瘤复发患者中的</a:t>
            </a:r>
            <a:r>
              <a:rPr lang="en-US" altLang="zh-CN" sz="2800" dirty="0"/>
              <a:t>II</a:t>
            </a:r>
            <a:r>
              <a:rPr lang="zh-CN" altLang="en-US" sz="2800" dirty="0"/>
              <a:t>期研究。这项研究表明，这种 治疗方法的安全性很低，同时显示出最小的</a:t>
            </a:r>
            <a:r>
              <a:rPr lang="zh-CN" altLang="en-US" sz="2800" dirty="0" smtClean="0"/>
              <a:t>功效。 </a:t>
            </a:r>
            <a:br>
              <a:rPr lang="zh-CN" altLang="en-US" sz="2800" dirty="0" smtClean="0"/>
            </a:br>
            <a:endParaRPr lang="en-US" altLang="zh-CN" sz="2800" dirty="0" smtClean="0">
              <a:ea typeface="宋体" panose="02010600030101010101" pitchFamily="2" charset="-122"/>
            </a:endParaRPr>
          </a:p>
        </p:txBody>
      </p:sp>
      <p:sp>
        <p:nvSpPr>
          <p:cNvPr id="19460"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ltLang="zh-CN" smtClean="0">
                <a:ea typeface="宋体" panose="02010600030101010101" pitchFamily="2" charset="-122"/>
              </a:rPr>
              <a:t>Conclusion</a:t>
            </a:r>
            <a:endParaRPr lang="en-US" altLang="zh-CN" smtClean="0">
              <a:ea typeface="宋体" panose="02010600030101010101" pitchFamily="2" charset="-122"/>
            </a:endParaRPr>
          </a:p>
        </p:txBody>
      </p:sp>
      <p:sp>
        <p:nvSpPr>
          <p:cNvPr id="19459" name="Rectangle 3"/>
          <p:cNvSpPr>
            <a:spLocks noGrp="1" noChangeArrowheads="1"/>
          </p:cNvSpPr>
          <p:nvPr>
            <p:ph type="body" idx="1"/>
          </p:nvPr>
        </p:nvSpPr>
        <p:spPr/>
        <p:txBody>
          <a:bodyPr/>
          <a:lstStyle/>
          <a:p>
            <a:pPr eaLnBrk="1" hangingPunct="1">
              <a:lnSpc>
                <a:spcPct val="90000"/>
              </a:lnSpc>
            </a:pPr>
            <a:r>
              <a:rPr lang="zh-CN" altLang="en-US" sz="2800" dirty="0"/>
              <a:t>另一项临床试验是姜黄素和吉西他滨</a:t>
            </a:r>
            <a:r>
              <a:rPr lang="zh-CN" altLang="en-US" sz="2800" dirty="0" smtClean="0"/>
              <a:t>在吉西</a:t>
            </a:r>
            <a:r>
              <a:rPr lang="zh-CN" altLang="en-US" sz="2800" dirty="0"/>
              <a:t>他滨抗性的胰腺癌</a:t>
            </a:r>
            <a:r>
              <a:rPr lang="zh-CN" altLang="en-US" sz="2800" dirty="0" smtClean="0"/>
              <a:t>患者中进行的</a:t>
            </a:r>
            <a:r>
              <a:rPr lang="en-US" altLang="zh-CN" sz="2800" dirty="0"/>
              <a:t>I/II</a:t>
            </a:r>
            <a:r>
              <a:rPr lang="zh-CN" altLang="en-US" sz="2800" dirty="0"/>
              <a:t>期研究</a:t>
            </a:r>
            <a:r>
              <a:rPr lang="zh-CN" altLang="en-US" sz="2800" dirty="0" smtClean="0"/>
              <a:t>。这</a:t>
            </a:r>
            <a:r>
              <a:rPr lang="zh-CN" altLang="en-US" sz="2800" dirty="0"/>
              <a:t>项研究在</a:t>
            </a:r>
            <a:r>
              <a:rPr lang="en-US" altLang="zh-CN" sz="2800" dirty="0"/>
              <a:t>21</a:t>
            </a:r>
            <a:r>
              <a:rPr lang="zh-CN" altLang="en-US" sz="2800" dirty="0"/>
              <a:t>名患者身上</a:t>
            </a:r>
            <a:r>
              <a:rPr lang="zh-CN" altLang="en-US" sz="2800" dirty="0" smtClean="0"/>
              <a:t>进行，</a:t>
            </a:r>
            <a:r>
              <a:rPr lang="zh-CN" altLang="en-US" sz="2800" dirty="0"/>
              <a:t>表明吉西他滨和每天</a:t>
            </a:r>
            <a:r>
              <a:rPr lang="en-US" altLang="zh-CN" sz="2800" dirty="0"/>
              <a:t>8</a:t>
            </a:r>
            <a:r>
              <a:rPr lang="zh-CN" altLang="en-US" sz="2800" dirty="0"/>
              <a:t>克口服姜黄</a:t>
            </a:r>
            <a:r>
              <a:rPr lang="zh-CN" altLang="en-US" sz="2800" dirty="0" smtClean="0"/>
              <a:t>素</a:t>
            </a:r>
            <a:r>
              <a:rPr lang="zh-CN" altLang="en-US" sz="2800" dirty="0"/>
              <a:t>是一种安全</a:t>
            </a:r>
            <a:r>
              <a:rPr lang="zh-CN" altLang="en-US" sz="2800" dirty="0" smtClean="0"/>
              <a:t>的</a:t>
            </a:r>
            <a:r>
              <a:rPr lang="zh-CN" altLang="en-US" sz="2800" dirty="0"/>
              <a:t>联合</a:t>
            </a:r>
            <a:r>
              <a:rPr lang="zh-CN" altLang="en-US" sz="2800" dirty="0" smtClean="0"/>
              <a:t>治疗，</a:t>
            </a:r>
            <a:r>
              <a:rPr lang="zh-CN" altLang="en-US" sz="2800" dirty="0"/>
              <a:t>对患者来说是可行的，应</a:t>
            </a:r>
            <a:r>
              <a:rPr lang="zh-CN" altLang="en-US" sz="2800" dirty="0" smtClean="0"/>
              <a:t>进一步研究 </a:t>
            </a:r>
            <a:r>
              <a:rPr lang="zh-CN" altLang="en-US" sz="2800" dirty="0"/>
              <a:t>，以确定其</a:t>
            </a:r>
            <a:r>
              <a:rPr lang="zh-CN" altLang="en-US" sz="2800" dirty="0" smtClean="0"/>
              <a:t>疗效。</a:t>
            </a:r>
            <a:endParaRPr lang="en-US" altLang="zh-CN" sz="2800" dirty="0" smtClean="0"/>
          </a:p>
          <a:p>
            <a:pPr eaLnBrk="1" hangingPunct="1">
              <a:lnSpc>
                <a:spcPct val="90000"/>
              </a:lnSpc>
            </a:pPr>
            <a:r>
              <a:rPr lang="zh-CN" altLang="en-US" sz="2800" dirty="0" smtClean="0"/>
              <a:t>仍然</a:t>
            </a:r>
            <a:r>
              <a:rPr lang="zh-CN" altLang="en-US" sz="2800" dirty="0"/>
              <a:t>缺乏足够</a:t>
            </a:r>
            <a:r>
              <a:rPr lang="zh-CN" altLang="en-US" sz="2800" dirty="0" smtClean="0"/>
              <a:t>的人体试验，</a:t>
            </a:r>
            <a:r>
              <a:rPr lang="zh-CN" altLang="en-US" sz="2800" dirty="0"/>
              <a:t>阻碍了我们在临床实践中广泛使用多酚类 </a:t>
            </a:r>
            <a:r>
              <a:rPr lang="zh-CN" altLang="en-US" sz="2800" dirty="0" smtClean="0"/>
              <a:t>。</a:t>
            </a:r>
            <a:br>
              <a:rPr lang="zh-CN" altLang="en-US" sz="2800" dirty="0" smtClean="0"/>
            </a:br>
            <a:endParaRPr lang="en-US" altLang="zh-CN" sz="2800" dirty="0" smtClean="0">
              <a:ea typeface="宋体" panose="02010600030101010101" pitchFamily="2" charset="-122"/>
            </a:endParaRPr>
          </a:p>
        </p:txBody>
      </p:sp>
      <p:sp>
        <p:nvSpPr>
          <p:cNvPr id="19460"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533400" y="0"/>
            <a:ext cx="8229600" cy="857250"/>
          </a:xfrm>
        </p:spPr>
        <p:txBody>
          <a:bodyPr/>
          <a:lstStyle/>
          <a:p>
            <a:pPr eaLnBrk="1" hangingPunct="1">
              <a:defRPr/>
            </a:pPr>
            <a:r>
              <a:rPr lang="en-US" altLang="zh-CN" sz="6600" b="1">
                <a:solidFill>
                  <a:schemeClr val="tx1"/>
                </a:solidFill>
                <a:effectLst>
                  <a:outerShdw blurRad="38100" dist="38100" dir="2700000" algn="tl">
                    <a:srgbClr val="000000"/>
                  </a:outerShdw>
                </a:effectLst>
                <a:ea typeface="宋体" panose="02010600030101010101" pitchFamily="2" charset="-122"/>
              </a:rPr>
              <a:t>Thank You</a:t>
            </a:r>
            <a:endParaRPr lang="en-US" altLang="zh-CN" sz="6600" b="1">
              <a:solidFill>
                <a:schemeClr val="tx1"/>
              </a:solidFill>
              <a:effectLst>
                <a:outerShdw blurRad="38100" dist="38100" dir="2700000" algn="tl">
                  <a:srgbClr val="000000"/>
                </a:outerShdw>
              </a:effectLst>
              <a:ea typeface="宋体" panose="02010600030101010101" pitchFamily="2" charset="-122"/>
            </a:endParaRPr>
          </a:p>
        </p:txBody>
      </p:sp>
      <p:pic>
        <p:nvPicPr>
          <p:cNvPr id="4" name="Picture 7" descr="mxcp2010091814141601"/>
          <p:cNvPicPr>
            <a:picLocks noChangeAspect="1" noChangeArrowheads="1"/>
          </p:cNvPicPr>
          <p:nvPr/>
        </p:nvPicPr>
        <p:blipFill>
          <a:blip r:embed="rId1" cstate="print"/>
          <a:srcRect/>
          <a:stretch>
            <a:fillRect/>
          </a:stretch>
        </p:blipFill>
        <p:spPr bwMode="auto">
          <a:xfrm>
            <a:off x="1447800" y="946150"/>
            <a:ext cx="6096000" cy="4064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COMMONDATA" val="eyJoZGlkIjoiY2FjMmMzNWVlZjBlYTgyOTRhNTliMGJiNGZkMmYzODQifQ=="/>
</p:tagLst>
</file>

<file path=ppt/theme/theme1.xml><?xml version="1.0" encoding="utf-8"?>
<a:theme xmlns:a="http://schemas.openxmlformats.org/drawingml/2006/main" name="Default Design">
  <a:themeElements>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spPr>
      <a:bodyPr vert="horz" wrap="square" lIns="91440" tIns="45720" rIns="91440" bIns="45720" numCol="1" anchor="ctr" anchorCtr="0" compatLnSpc="1"/>
      <a:lstStyle>
        <a:defPPr marL="0" marR="0" indent="0" algn="ctr" defTabSz="914400" rtl="0" eaLnBrk="1" fontAlgn="base" latinLnBrk="0" hangingPunct="1">
          <a:lnSpc>
            <a:spcPct val="100000"/>
          </a:lnSpc>
          <a:spcBef>
            <a:spcPct val="0"/>
          </a:spcBef>
          <a:spcAft>
            <a:spcPct val="0"/>
          </a:spcAft>
          <a:buClrTx/>
          <a:buSzTx/>
          <a:buFontTx/>
          <a:buNone/>
          <a:defRPr kumimoji="0" lang="en-US" sz="4400" b="0" i="0" u="none" strike="noStrike" cap="none" normalizeH="0" baseline="0" smtClean="0">
            <a:ln>
              <a:noFill/>
            </a:ln>
            <a:solidFill>
              <a:schemeClr val="tx2"/>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spPr>
      <a:bodyPr vert="horz" wrap="square" lIns="91440" tIns="45720" rIns="91440" bIns="45720" numCol="1" anchor="ctr" anchorCtr="0" compatLnSpc="1"/>
      <a:lstStyle>
        <a:defPPr marL="0" marR="0" indent="0" algn="ctr" defTabSz="914400" rtl="0" eaLnBrk="1" fontAlgn="base" latinLnBrk="0" hangingPunct="1">
          <a:lnSpc>
            <a:spcPct val="100000"/>
          </a:lnSpc>
          <a:spcBef>
            <a:spcPct val="0"/>
          </a:spcBef>
          <a:spcAft>
            <a:spcPct val="0"/>
          </a:spcAft>
          <a:buClrTx/>
          <a:buSzTx/>
          <a:buFontTx/>
          <a:buNone/>
          <a:defRPr kumimoji="0" lang="en-US" sz="4400" b="0" i="0" u="none" strike="noStrike" cap="none" normalizeH="0" baseline="0" smtClean="0">
            <a:ln>
              <a:noFill/>
            </a:ln>
            <a:solidFill>
              <a:schemeClr val="tx2"/>
            </a:solidFill>
            <a:effectLst/>
            <a:latin typeface="Arial" panose="020B0604020202020204" pitchFamily="34" charset="0"/>
            <a:ea typeface="宋体" panose="02010600030101010101" pitchFamily="2" charset="-122"/>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11429</Words>
  <Application>WPS 演示</Application>
  <PresentationFormat>全屏显示(16:9)</PresentationFormat>
  <Paragraphs>427</Paragraphs>
  <Slides>85</Slides>
  <Notes>1</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85</vt:i4>
      </vt:variant>
    </vt:vector>
  </HeadingPairs>
  <TitlesOfParts>
    <vt:vector size="92" baseType="lpstr">
      <vt:lpstr>Arial</vt:lpstr>
      <vt:lpstr>宋体</vt:lpstr>
      <vt:lpstr>Wingdings</vt:lpstr>
      <vt:lpstr>仿宋</vt:lpstr>
      <vt:lpstr>微软雅黑</vt:lpstr>
      <vt:lpstr>Arial Unicode MS</vt:lpstr>
      <vt:lpstr>Default Design</vt:lpstr>
      <vt:lpstr>多酚类化合物克服癌症耐药的作用 </vt:lpstr>
      <vt:lpstr>Introduction</vt:lpstr>
      <vt:lpstr>PowerPoint 演示文稿</vt:lpstr>
      <vt:lpstr>抗氧化剂的作用 </vt:lpstr>
      <vt:lpstr>抗氧化剂的作用 </vt:lpstr>
      <vt:lpstr>抗氧化剂的作用 </vt:lpstr>
      <vt:lpstr>对细胞凋亡的影响 </vt:lpstr>
      <vt:lpstr>对细胞凋亡的影响 </vt:lpstr>
      <vt:lpstr>对细胞凋亡的影响 </vt:lpstr>
      <vt:lpstr>对细胞周期的影响  </vt:lpstr>
      <vt:lpstr>抗转移的效果 </vt:lpstr>
      <vt:lpstr>抗转移的效果 </vt:lpstr>
      <vt:lpstr>表观遗传学的影响 </vt:lpstr>
      <vt:lpstr>表观遗传学的影响 </vt:lpstr>
      <vt:lpstr>表观遗传学的影响 </vt:lpstr>
      <vt:lpstr>表观遗传学的影响 </vt:lpstr>
      <vt:lpstr>癌症抗药性方面的作用</vt:lpstr>
      <vt:lpstr>肿瘤细胞对药物的吸收 </vt:lpstr>
      <vt:lpstr>肿瘤细胞对药物的吸收 </vt:lpstr>
      <vt:lpstr>肿瘤细胞对药物的吸收 </vt:lpstr>
      <vt:lpstr>肿瘤细胞对药物的吸收 </vt:lpstr>
      <vt:lpstr>肿瘤细胞对药物的吸收 </vt:lpstr>
      <vt:lpstr>肿瘤细胞对药物的吸收 </vt:lpstr>
      <vt:lpstr>药物外流</vt:lpstr>
      <vt:lpstr>药物外流</vt:lpstr>
      <vt:lpstr>药物外流</vt:lpstr>
      <vt:lpstr>药物外流</vt:lpstr>
      <vt:lpstr>药物外流</vt:lpstr>
      <vt:lpstr>药物外流</vt:lpstr>
      <vt:lpstr>药物外流</vt:lpstr>
      <vt:lpstr>药物代谢的改变 </vt:lpstr>
      <vt:lpstr>药物代谢的改变 </vt:lpstr>
      <vt:lpstr>药物代谢的改变 </vt:lpstr>
      <vt:lpstr>药物代谢的改变 </vt:lpstr>
      <vt:lpstr>药物代谢的改变 </vt:lpstr>
      <vt:lpstr>药物代谢的改变 </vt:lpstr>
      <vt:lpstr>对表观遗传学的影响</vt:lpstr>
      <vt:lpstr>对表观遗传学的影响</vt:lpstr>
      <vt:lpstr>白藜芦醇 </vt:lpstr>
      <vt:lpstr>白藜芦醇 </vt:lpstr>
      <vt:lpstr>槲皮素 </vt:lpstr>
      <vt:lpstr>姜黄素 </vt:lpstr>
      <vt:lpstr>姜黄素 </vt:lpstr>
      <vt:lpstr>姜黄素 </vt:lpstr>
      <vt:lpstr>姜黄素 </vt:lpstr>
      <vt:lpstr>细胞死亡 </vt:lpstr>
      <vt:lpstr>细胞死亡 </vt:lpstr>
      <vt:lpstr>细胞死亡 </vt:lpstr>
      <vt:lpstr>细胞死亡 </vt:lpstr>
      <vt:lpstr>细胞死亡 </vt:lpstr>
      <vt:lpstr>细胞死亡 </vt:lpstr>
      <vt:lpstr>细胞死亡 </vt:lpstr>
      <vt:lpstr>PowerPoint 演示文稿</vt:lpstr>
      <vt:lpstr>DNA修复的改变 </vt:lpstr>
      <vt:lpstr>DNA修复的改变 </vt:lpstr>
      <vt:lpstr>DNA修复的改变 </vt:lpstr>
      <vt:lpstr>DNA修复的改变 </vt:lpstr>
      <vt:lpstr>DNA修复的改变 </vt:lpstr>
      <vt:lpstr>DNA修复的改变 </vt:lpstr>
      <vt:lpstr>肿瘤干细胞</vt:lpstr>
      <vt:lpstr>肿瘤干细胞</vt:lpstr>
      <vt:lpstr>肿瘤干细胞</vt:lpstr>
      <vt:lpstr>肿瘤干细胞</vt:lpstr>
      <vt:lpstr>肿瘤干细胞</vt:lpstr>
      <vt:lpstr>肿瘤干细胞</vt:lpstr>
      <vt:lpstr>活性氧 </vt:lpstr>
      <vt:lpstr>活性氧 </vt:lpstr>
      <vt:lpstr>活性氧 </vt:lpstr>
      <vt:lpstr>活性氧 </vt:lpstr>
      <vt:lpstr>活性氧 </vt:lpstr>
      <vt:lpstr>活性氧 </vt:lpstr>
      <vt:lpstr>活性氧 </vt:lpstr>
      <vt:lpstr>活性氧 </vt:lpstr>
      <vt:lpstr>上皮细胞间质化</vt:lpstr>
      <vt:lpstr>上皮细胞间质化</vt:lpstr>
      <vt:lpstr>上皮细胞间质化</vt:lpstr>
      <vt:lpstr>上皮细胞间质化</vt:lpstr>
      <vt:lpstr>上皮细胞间质化</vt:lpstr>
      <vt:lpstr>上皮细胞间质化</vt:lpstr>
      <vt:lpstr>上皮细胞间质化</vt:lpstr>
      <vt:lpstr>PowerPoint 演示文稿</vt:lpstr>
      <vt:lpstr>Conclusion</vt:lpstr>
      <vt:lpstr>Conclusion</vt:lpstr>
      <vt:lpstr>Conclusion</vt:lpstr>
      <vt:lpstr>Thank You</vt:lpstr>
    </vt:vector>
  </TitlesOfParts>
  <Company>UNC - CH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Pancreatic Cancer</dc:title>
  <dc:creator>School of Medicine</dc:creator>
  <cp:lastModifiedBy>逝水·流年</cp:lastModifiedBy>
  <cp:revision>276</cp:revision>
  <dcterms:created xsi:type="dcterms:W3CDTF">2008-04-23T13:36:00Z</dcterms:created>
  <dcterms:modified xsi:type="dcterms:W3CDTF">2022-06-18T03:00:50Z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D66E25BD9EF24B0491F3B98196AC71E8</vt:lpwstr>
  </property>
  <property fmtid="{D5CDD505-2E9C-101B-9397-08002B2CF9AE}" pid="3" name="KSOProductBuildVer">
    <vt:lpwstr>2052-11.1.0.11744</vt:lpwstr>
  </property>
</Properties>
</file>