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1641" r:id="rId3"/>
    <p:sldId id="1642" r:id="rId5"/>
    <p:sldId id="1645" r:id="rId6"/>
    <p:sldId id="1647" r:id="rId7"/>
    <p:sldId id="1648" r:id="rId8"/>
    <p:sldId id="1649" r:id="rId9"/>
    <p:sldId id="1652" r:id="rId10"/>
    <p:sldId id="1653" r:id="rId11"/>
    <p:sldId id="1654" r:id="rId12"/>
    <p:sldId id="1650" r:id="rId13"/>
    <p:sldId id="1655" r:id="rId14"/>
    <p:sldId id="1656" r:id="rId15"/>
    <p:sldId id="1651" r:id="rId16"/>
    <p:sldId id="1657" r:id="rId17"/>
    <p:sldId id="1658" r:id="rId18"/>
    <p:sldId id="1659" r:id="rId19"/>
    <p:sldId id="1660" r:id="rId20"/>
    <p:sldId id="1661" r:id="rId21"/>
    <p:sldId id="1662" r:id="rId22"/>
    <p:sldId id="1663" r:id="rId23"/>
    <p:sldId id="1665" r:id="rId24"/>
    <p:sldId id="1669" r:id="rId25"/>
    <p:sldId id="1667" r:id="rId26"/>
    <p:sldId id="1666" r:id="rId27"/>
    <p:sldId id="1185" r:id="rId28"/>
  </p:sldIdLst>
  <p:sldSz cx="9144000" cy="6858000" type="screen4x3"/>
  <p:notesSz cx="6858000" cy="9144000"/>
  <p:custDataLst>
    <p:tags r:id="rId33"/>
  </p:custDataLst>
  <p:defaultTextStyle>
    <a:defPPr>
      <a:defRPr lang="en-US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408" userDrawn="1">
          <p15:clr>
            <a:srgbClr val="A4A3A4"/>
          </p15:clr>
        </p15:guide>
        <p15:guide id="2" pos="576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E9EDF4"/>
    <a:srgbClr val="CCECFF"/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7198" autoAdjust="0"/>
  </p:normalViewPr>
  <p:slideViewPr>
    <p:cSldViewPr showGuides="1">
      <p:cViewPr varScale="1">
        <p:scale>
          <a:sx n="64" d="100"/>
          <a:sy n="64" d="100"/>
        </p:scale>
        <p:origin x="-2076" y="-96"/>
      </p:cViewPr>
      <p:guideLst>
        <p:guide orient="horz" pos="4408"/>
        <p:guide pos="57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3" Type="http://schemas.openxmlformats.org/officeDocument/2006/relationships/tags" Target="tags/tag72.xml"/><Relationship Id="rId32" Type="http://schemas.openxmlformats.org/officeDocument/2006/relationships/commentAuthors" Target="commentAuthors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 smtClean="0">
                <a:ea typeface="+mn-ea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 smtClean="0">
                <a:ea typeface="+mn-ea"/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3342C4F-6F7C-4793-AEB9-AF1067D58B7E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 smtClean="0">
                <a:ea typeface="+mn-ea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/>
          <a:p>
            <a:pPr lvl="0" algn="r">
              <a:buNone/>
            </a:pPr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  <p:sp>
        <p:nvSpPr>
          <p:cNvPr id="2" name="文本占位符 1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  <p:sp>
        <p:nvSpPr>
          <p:cNvPr id="2" name="文本占位符 1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  <p:sp>
        <p:nvSpPr>
          <p:cNvPr id="2" name="文本占位符 1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  <p:sp>
        <p:nvSpPr>
          <p:cNvPr id="2" name="文本占位符 1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  <p:sp>
        <p:nvSpPr>
          <p:cNvPr id="2" name="文本占位符 1"/>
          <p:cNvSpPr/>
          <p:nvPr>
            <p:ph type="body" idx="3"/>
          </p:nvPr>
        </p:nvSpPr>
        <p:spPr/>
        <p:txBody>
          <a:bodyPr/>
          <a:p>
            <a:endParaRPr lang="en-US" alt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  <p:sp>
        <p:nvSpPr>
          <p:cNvPr id="2" name="文本占位符 1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  <p:sp>
        <p:nvSpPr>
          <p:cNvPr id="2" name="文本占位符 1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  <p:sp>
        <p:nvSpPr>
          <p:cNvPr id="2" name="文本占位符 1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  <p:sp>
        <p:nvSpPr>
          <p:cNvPr id="2" name="文本占位符 1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  <p:sp>
        <p:nvSpPr>
          <p:cNvPr id="2" name="文本占位符 1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  <p:sp>
        <p:nvSpPr>
          <p:cNvPr id="2" name="文本占位符 1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  <p:sp>
        <p:nvSpPr>
          <p:cNvPr id="2" name="文本占位符 1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  <p:sp>
        <p:nvSpPr>
          <p:cNvPr id="2" name="文本占位符 1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  <p:sp>
        <p:nvSpPr>
          <p:cNvPr id="2" name="文本占位符 1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  <p:sp>
        <p:nvSpPr>
          <p:cNvPr id="2" name="文本占位符 1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  <p:sp>
        <p:nvSpPr>
          <p:cNvPr id="2" name="文本占位符 1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  <p:sp>
        <p:nvSpPr>
          <p:cNvPr id="2" name="文本占位符 1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  <p:sp>
        <p:nvSpPr>
          <p:cNvPr id="2" name="文本占位符 1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  <p:sp>
        <p:nvSpPr>
          <p:cNvPr id="2" name="文本占位符 1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  <p:sp>
        <p:nvSpPr>
          <p:cNvPr id="2" name="文本占位符 1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  <p:sp>
        <p:nvSpPr>
          <p:cNvPr id="2" name="文本占位符 1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  <p:sp>
        <p:nvSpPr>
          <p:cNvPr id="2" name="文本占位符 1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  <p:sp>
        <p:nvSpPr>
          <p:cNvPr id="2" name="文本占位符 1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0" hangingPunct="0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0" hangingPunct="0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0" hangingPunct="0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0" hangingPunct="0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0" hangingPunct="0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0" hangingPunct="0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0" hangingPunct="0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0" hangingPunct="0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0" hangingPunct="0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0" hangingPunct="0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0" hangingPunct="0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0" hangingPunct="0">
              <a:defRPr sz="1200" smtClean="0">
                <a:solidFill>
                  <a:schemeClr val="tx1">
                    <a:tint val="75000"/>
                  </a:schemeClr>
                </a:solidFill>
                <a:ea typeface="+mn-ea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0" hangingPunct="0">
              <a:defRPr sz="1200" smtClean="0">
                <a:solidFill>
                  <a:schemeClr val="tx1">
                    <a:tint val="75000"/>
                  </a:schemeClr>
                </a:solidFill>
                <a:ea typeface="+mn-ea"/>
              </a:defRPr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 lvl="0" eaLnBrk="0" hangingPunct="0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.png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5.xml"/><Relationship Id="rId3" Type="http://schemas.openxmlformats.org/officeDocument/2006/relationships/tags" Target="../tags/tag4.xml"/><Relationship Id="rId2" Type="http://schemas.openxmlformats.org/officeDocument/2006/relationships/image" Target="../media/image1.png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image" Target="../media/image1.png"/><Relationship Id="rId1" Type="http://schemas.openxmlformats.org/officeDocument/2006/relationships/tags" Target="../tags/tag6.xml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11.xml"/><Relationship Id="rId3" Type="http://schemas.openxmlformats.org/officeDocument/2006/relationships/tags" Target="../tags/tag10.xml"/><Relationship Id="rId2" Type="http://schemas.openxmlformats.org/officeDocument/2006/relationships/image" Target="../media/image1.png"/><Relationship Id="rId1" Type="http://schemas.openxmlformats.org/officeDocument/2006/relationships/tags" Target="../tags/tag9.xml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5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tags" Target="../tags/tag14.xml"/><Relationship Id="rId3" Type="http://schemas.openxmlformats.org/officeDocument/2006/relationships/tags" Target="../tags/tag13.xml"/><Relationship Id="rId2" Type="http://schemas.openxmlformats.org/officeDocument/2006/relationships/image" Target="../media/image1.png"/><Relationship Id="rId1" Type="http://schemas.openxmlformats.org/officeDocument/2006/relationships/tags" Target="../tags/tag12.xml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17.xml"/><Relationship Id="rId3" Type="http://schemas.openxmlformats.org/officeDocument/2006/relationships/tags" Target="../tags/tag16.xml"/><Relationship Id="rId2" Type="http://schemas.openxmlformats.org/officeDocument/2006/relationships/image" Target="../media/image1.png"/><Relationship Id="rId1" Type="http://schemas.openxmlformats.org/officeDocument/2006/relationships/tags" Target="../tags/tag15.xml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7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tags" Target="../tags/tag20.xml"/><Relationship Id="rId3" Type="http://schemas.openxmlformats.org/officeDocument/2006/relationships/tags" Target="../tags/tag19.xml"/><Relationship Id="rId2" Type="http://schemas.openxmlformats.org/officeDocument/2006/relationships/image" Target="../media/image1.png"/><Relationship Id="rId1" Type="http://schemas.openxmlformats.org/officeDocument/2006/relationships/tags" Target="../tags/tag18.xml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8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tags" Target="../tags/tag23.xml"/><Relationship Id="rId3" Type="http://schemas.openxmlformats.org/officeDocument/2006/relationships/tags" Target="../tags/tag22.xml"/><Relationship Id="rId2" Type="http://schemas.openxmlformats.org/officeDocument/2006/relationships/image" Target="../media/image1.png"/><Relationship Id="rId1" Type="http://schemas.openxmlformats.org/officeDocument/2006/relationships/tags" Target="../tags/tag21.xml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9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tags" Target="../tags/tag26.xml"/><Relationship Id="rId3" Type="http://schemas.openxmlformats.org/officeDocument/2006/relationships/tags" Target="../tags/tag25.xml"/><Relationship Id="rId2" Type="http://schemas.openxmlformats.org/officeDocument/2006/relationships/image" Target="../media/image1.png"/><Relationship Id="rId1" Type="http://schemas.openxmlformats.org/officeDocument/2006/relationships/tags" Target="../tags/tag24.xml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0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29.xml"/><Relationship Id="rId3" Type="http://schemas.openxmlformats.org/officeDocument/2006/relationships/tags" Target="../tags/tag28.xml"/><Relationship Id="rId2" Type="http://schemas.openxmlformats.org/officeDocument/2006/relationships/image" Target="../media/image1.png"/><Relationship Id="rId1" Type="http://schemas.openxmlformats.org/officeDocument/2006/relationships/tags" Target="../tags/tag27.xml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image" Target="../media/image1.png"/><Relationship Id="rId1" Type="http://schemas.openxmlformats.org/officeDocument/2006/relationships/tags" Target="../tags/tag30.xml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2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35.xml"/><Relationship Id="rId3" Type="http://schemas.openxmlformats.org/officeDocument/2006/relationships/tags" Target="../tags/tag34.xml"/><Relationship Id="rId2" Type="http://schemas.openxmlformats.org/officeDocument/2006/relationships/image" Target="../media/image1.png"/><Relationship Id="rId1" Type="http://schemas.openxmlformats.org/officeDocument/2006/relationships/tags" Target="../tags/tag33.xml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38.xml"/><Relationship Id="rId3" Type="http://schemas.openxmlformats.org/officeDocument/2006/relationships/tags" Target="../tags/tag37.xml"/><Relationship Id="rId2" Type="http://schemas.openxmlformats.org/officeDocument/2006/relationships/image" Target="../media/image1.png"/><Relationship Id="rId1" Type="http://schemas.openxmlformats.org/officeDocument/2006/relationships/tags" Target="../tags/tag36.xml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4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41.xml"/><Relationship Id="rId3" Type="http://schemas.openxmlformats.org/officeDocument/2006/relationships/tags" Target="../tags/tag40.xml"/><Relationship Id="rId2" Type="http://schemas.openxmlformats.org/officeDocument/2006/relationships/image" Target="../media/image1.png"/><Relationship Id="rId1" Type="http://schemas.openxmlformats.org/officeDocument/2006/relationships/tags" Target="../tags/tag39.xml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5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44.xml"/><Relationship Id="rId3" Type="http://schemas.openxmlformats.org/officeDocument/2006/relationships/tags" Target="../tags/tag43.xml"/><Relationship Id="rId2" Type="http://schemas.openxmlformats.org/officeDocument/2006/relationships/image" Target="../media/image1.png"/><Relationship Id="rId1" Type="http://schemas.openxmlformats.org/officeDocument/2006/relationships/tags" Target="../tags/tag42.xml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6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47.xml"/><Relationship Id="rId3" Type="http://schemas.openxmlformats.org/officeDocument/2006/relationships/tags" Target="../tags/tag46.xml"/><Relationship Id="rId2" Type="http://schemas.openxmlformats.org/officeDocument/2006/relationships/image" Target="../media/image1.png"/><Relationship Id="rId1" Type="http://schemas.openxmlformats.org/officeDocument/2006/relationships/tags" Target="../tags/tag45.xml"/></Relationships>
</file>

<file path=ppt/slides/_rels/slide1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7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image" Target="../media/image1.png"/><Relationship Id="rId1" Type="http://schemas.openxmlformats.org/officeDocument/2006/relationships/tags" Target="../tags/tag48.xml"/></Relationships>
</file>

<file path=ppt/slides/_rels/slide1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8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tags" Target="../tags/tag53.xml"/><Relationship Id="rId3" Type="http://schemas.openxmlformats.org/officeDocument/2006/relationships/tags" Target="../tags/tag52.xml"/><Relationship Id="rId2" Type="http://schemas.openxmlformats.org/officeDocument/2006/relationships/image" Target="../media/image1.png"/><Relationship Id="rId1" Type="http://schemas.openxmlformats.org/officeDocument/2006/relationships/tags" Target="../tags/tag51.xml"/></Relationships>
</file>

<file path=ppt/slides/_rels/slide1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9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56.xml"/><Relationship Id="rId3" Type="http://schemas.openxmlformats.org/officeDocument/2006/relationships/tags" Target="../tags/tag55.xml"/><Relationship Id="rId2" Type="http://schemas.openxmlformats.org/officeDocument/2006/relationships/image" Target="../media/image1.png"/><Relationship Id="rId1" Type="http://schemas.openxmlformats.org/officeDocument/2006/relationships/tags" Target="../tags/tag54.xml"/></Relationships>
</file>

<file path=ppt/slides/_rels/slide2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0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59.xml"/><Relationship Id="rId3" Type="http://schemas.openxmlformats.org/officeDocument/2006/relationships/tags" Target="../tags/tag58.xml"/><Relationship Id="rId2" Type="http://schemas.openxmlformats.org/officeDocument/2006/relationships/image" Target="../media/image1.png"/><Relationship Id="rId1" Type="http://schemas.openxmlformats.org/officeDocument/2006/relationships/tags" Target="../tags/tag57.xml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1.xml"/><Relationship Id="rId4" Type="http://schemas.openxmlformats.org/officeDocument/2006/relationships/slideLayout" Target="../slideLayouts/slideLayout1.xml"/><Relationship Id="rId3" Type="http://schemas.openxmlformats.org/officeDocument/2006/relationships/tags" Target="../tags/tag61.xml"/><Relationship Id="rId2" Type="http://schemas.openxmlformats.org/officeDocument/2006/relationships/image" Target="../media/image1.png"/><Relationship Id="rId1" Type="http://schemas.openxmlformats.org/officeDocument/2006/relationships/tags" Target="../tags/tag60.xml"/></Relationships>
</file>

<file path=ppt/slides/_rels/slide2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2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tags" Target="../tags/tag64.xml"/><Relationship Id="rId3" Type="http://schemas.openxmlformats.org/officeDocument/2006/relationships/tags" Target="../tags/tag63.xml"/><Relationship Id="rId2" Type="http://schemas.openxmlformats.org/officeDocument/2006/relationships/image" Target="../media/image1.png"/><Relationship Id="rId1" Type="http://schemas.openxmlformats.org/officeDocument/2006/relationships/tags" Target="../tags/tag62.xml"/></Relationships>
</file>

<file path=ppt/slides/_rels/slide2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3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tags" Target="../tags/tag67.xml"/><Relationship Id="rId3" Type="http://schemas.openxmlformats.org/officeDocument/2006/relationships/tags" Target="../tags/tag66.xml"/><Relationship Id="rId2" Type="http://schemas.openxmlformats.org/officeDocument/2006/relationships/image" Target="../media/image1.png"/><Relationship Id="rId1" Type="http://schemas.openxmlformats.org/officeDocument/2006/relationships/tags" Target="../tags/tag65.xml"/></Relationships>
</file>

<file path=ppt/slides/_rels/slide2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4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tags" Target="../tags/tag70.xml"/><Relationship Id="rId3" Type="http://schemas.openxmlformats.org/officeDocument/2006/relationships/tags" Target="../tags/tag69.xml"/><Relationship Id="rId2" Type="http://schemas.openxmlformats.org/officeDocument/2006/relationships/image" Target="../media/image1.png"/><Relationship Id="rId1" Type="http://schemas.openxmlformats.org/officeDocument/2006/relationships/tags" Target="../tags/tag68.xml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5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1" Type="http://schemas.openxmlformats.org/officeDocument/2006/relationships/tags" Target="../tags/tag7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91200" y="4495800"/>
            <a:ext cx="3154680" cy="1863090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lnSpc>
                <a:spcPct val="160000"/>
              </a:lnSpc>
            </a:pPr>
            <a:r>
              <a:rPr lang="zh-CN" altLang="en-US" sz="2400" b="1" dirty="0" smtClean="0"/>
              <a:t>汇报人：杨贺旻</a:t>
            </a:r>
            <a:endParaRPr lang="zh-CN" altLang="en-US" sz="2400" b="1" dirty="0" smtClean="0"/>
          </a:p>
          <a:p>
            <a:pPr>
              <a:lnSpc>
                <a:spcPct val="160000"/>
              </a:lnSpc>
            </a:pPr>
            <a:r>
              <a:rPr lang="zh-CN" altLang="en-US" sz="2400" b="1" dirty="0" smtClean="0"/>
              <a:t>科室：中心实验室</a:t>
            </a:r>
            <a:endParaRPr lang="en-US" altLang="zh-CN" sz="2400" b="1" dirty="0" smtClean="0"/>
          </a:p>
          <a:p>
            <a:pPr>
              <a:lnSpc>
                <a:spcPct val="160000"/>
              </a:lnSpc>
            </a:pPr>
            <a:r>
              <a:rPr lang="zh-CN" altLang="en-US" sz="2400" b="1" dirty="0" smtClean="0"/>
              <a:t>日期：</a:t>
            </a:r>
            <a:r>
              <a:rPr lang="zh-CN" alt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2025.11.13</a:t>
            </a:r>
            <a:endParaRPr lang="zh-CN" altLang="en-US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0" y="2320290"/>
            <a:ext cx="914463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5400" b="1"/>
              <a:t>实验动物</a:t>
            </a:r>
            <a:r>
              <a:rPr lang="en-US" altLang="zh-CN" sz="5400" b="1"/>
              <a:t> — </a:t>
            </a:r>
            <a:r>
              <a:rPr lang="zh-CN" altLang="en-US" sz="5400" b="1"/>
              <a:t>福利和伦理</a:t>
            </a:r>
            <a:endParaRPr lang="zh-CN" altLang="en-US" sz="5400" b="1"/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clrChange>
              <a:clrFrom>
                <a:srgbClr val="007082">
                  <a:alpha val="100000"/>
                </a:srgbClr>
              </a:clrFrom>
              <a:clrTo>
                <a:srgbClr val="007082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0"/>
            <a:ext cx="5286375" cy="1190625"/>
          </a:xfrm>
          <a:prstGeom prst="rect">
            <a:avLst/>
          </a:prstGeom>
        </p:spPr>
      </p:pic>
      <p:grpSp>
        <p:nvGrpSpPr>
          <p:cNvPr id="51" name="组合 50"/>
          <p:cNvGrpSpPr/>
          <p:nvPr/>
        </p:nvGrpSpPr>
        <p:grpSpPr>
          <a:xfrm>
            <a:off x="-762000" y="-609600"/>
            <a:ext cx="10591800" cy="8305800"/>
            <a:chOff x="-1200" y="-960"/>
            <a:chExt cx="16680" cy="13080"/>
          </a:xfrm>
        </p:grpSpPr>
        <p:grpSp>
          <p:nvGrpSpPr>
            <p:cNvPr id="40" name="组合 39"/>
            <p:cNvGrpSpPr/>
            <p:nvPr/>
          </p:nvGrpSpPr>
          <p:grpSpPr>
            <a:xfrm>
              <a:off x="12840" y="-960"/>
              <a:ext cx="2640" cy="2640"/>
              <a:chOff x="12840" y="-960"/>
              <a:chExt cx="2640" cy="2640"/>
            </a:xfrm>
          </p:grpSpPr>
          <p:sp>
            <p:nvSpPr>
              <p:cNvPr id="38" name="椭圆 37"/>
              <p:cNvSpPr/>
              <p:nvPr/>
            </p:nvSpPr>
            <p:spPr>
              <a:xfrm>
                <a:off x="12840" y="-960"/>
                <a:ext cx="2640" cy="2640"/>
              </a:xfrm>
              <a:prstGeom prst="ellipse">
                <a:avLst/>
              </a:prstGeom>
              <a:noFill/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39" name="椭圆 38"/>
              <p:cNvSpPr/>
              <p:nvPr/>
            </p:nvSpPr>
            <p:spPr>
              <a:xfrm>
                <a:off x="13440" y="-720"/>
                <a:ext cx="1933" cy="1836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grpSp>
          <p:nvGrpSpPr>
            <p:cNvPr id="41" name="组合 40"/>
            <p:cNvGrpSpPr/>
            <p:nvPr/>
          </p:nvGrpSpPr>
          <p:grpSpPr>
            <a:xfrm>
              <a:off x="-1200" y="9480"/>
              <a:ext cx="2640" cy="2640"/>
              <a:chOff x="12960" y="-1254"/>
              <a:chExt cx="2640" cy="2640"/>
            </a:xfrm>
          </p:grpSpPr>
          <p:sp>
            <p:nvSpPr>
              <p:cNvPr id="42" name="椭圆 41"/>
              <p:cNvSpPr/>
              <p:nvPr/>
            </p:nvSpPr>
            <p:spPr>
              <a:xfrm>
                <a:off x="12960" y="-1254"/>
                <a:ext cx="2640" cy="2640"/>
              </a:xfrm>
              <a:prstGeom prst="ellipse">
                <a:avLst/>
              </a:prstGeom>
              <a:noFill/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43" name="椭圆 42"/>
              <p:cNvSpPr/>
              <p:nvPr/>
            </p:nvSpPr>
            <p:spPr>
              <a:xfrm>
                <a:off x="13320" y="-852"/>
                <a:ext cx="1933" cy="1836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grpSp>
          <p:nvGrpSpPr>
            <p:cNvPr id="50" name="组合 49"/>
            <p:cNvGrpSpPr/>
            <p:nvPr/>
          </p:nvGrpSpPr>
          <p:grpSpPr>
            <a:xfrm>
              <a:off x="11880" y="10320"/>
              <a:ext cx="2244" cy="312"/>
              <a:chOff x="3960" y="6360"/>
              <a:chExt cx="2244" cy="312"/>
            </a:xfrm>
          </p:grpSpPr>
          <p:sp>
            <p:nvSpPr>
              <p:cNvPr id="44" name="椭圆 43"/>
              <p:cNvSpPr/>
              <p:nvPr/>
            </p:nvSpPr>
            <p:spPr>
              <a:xfrm>
                <a:off x="3960" y="6360"/>
                <a:ext cx="325" cy="313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45" name="椭圆 44"/>
              <p:cNvSpPr/>
              <p:nvPr/>
            </p:nvSpPr>
            <p:spPr>
              <a:xfrm>
                <a:off x="4440" y="6360"/>
                <a:ext cx="325" cy="313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47" name="椭圆 46"/>
              <p:cNvSpPr/>
              <p:nvPr/>
            </p:nvSpPr>
            <p:spPr>
              <a:xfrm>
                <a:off x="4920" y="6360"/>
                <a:ext cx="325" cy="313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48" name="椭圆 47"/>
              <p:cNvSpPr/>
              <p:nvPr/>
            </p:nvSpPr>
            <p:spPr>
              <a:xfrm>
                <a:off x="5400" y="6360"/>
                <a:ext cx="325" cy="313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49" name="椭圆 48"/>
              <p:cNvSpPr/>
              <p:nvPr/>
            </p:nvSpPr>
            <p:spPr>
              <a:xfrm>
                <a:off x="5880" y="6360"/>
                <a:ext cx="325" cy="313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5" name="文本框 14"/>
          <p:cNvSpPr txBox="1"/>
          <p:nvPr/>
        </p:nvSpPr>
        <p:spPr>
          <a:xfrm>
            <a:off x="5189538" y="5334000"/>
            <a:ext cx="3954462" cy="45082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b="1" dirty="0">
                <a:latin typeface="Arial" panose="020B0604020202020204" pitchFamily="34" charset="0"/>
              </a:rPr>
              <a:t>     </a:t>
            </a:r>
            <a:endParaRPr lang="zh-CN" altLang="en-US" sz="2000" b="1" dirty="0">
              <a:latin typeface="Arial" panose="020B0604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0" y="1026160"/>
            <a:ext cx="9144000" cy="49530"/>
            <a:chOff x="0" y="1616"/>
            <a:chExt cx="14400" cy="78"/>
          </a:xfrm>
        </p:grpSpPr>
        <p:cxnSp>
          <p:nvCxnSpPr>
            <p:cNvPr id="8" name="直接连接符 7"/>
            <p:cNvCxnSpPr/>
            <p:nvPr/>
          </p:nvCxnSpPr>
          <p:spPr>
            <a:xfrm flipV="1">
              <a:off x="0" y="1680"/>
              <a:ext cx="5872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clrChange>
              <a:clrFrom>
                <a:srgbClr val="007082">
                  <a:alpha val="100000"/>
                </a:srgbClr>
              </a:clrFrom>
              <a:clrTo>
                <a:srgbClr val="007082">
                  <a:alpha val="100000"/>
                  <a:alpha val="0"/>
                </a:srgbClr>
              </a:clrTo>
            </a:clrChange>
          </a:blip>
          <a:srcRect l="2883" t="6400" r="76937" b="10400"/>
          <a:stretch>
            <a:fillRect/>
          </a:stretch>
        </p:blipFill>
        <p:spPr>
          <a:xfrm>
            <a:off x="8077200" y="0"/>
            <a:ext cx="1066800" cy="9906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79730" y="1720215"/>
            <a:ext cx="8445500" cy="42462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  <a:buClr>
                <a:srgbClr val="FF0000"/>
              </a:buClr>
              <a:buFont typeface="Wingdings" panose="05000000000000000000" charset="0"/>
            </a:pPr>
            <a:r>
              <a:rPr lang="en-US" altLang="zh-CN" sz="190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zh-CN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实验动物是动物成员中的特殊群体，从出生那刻起，命里注定要被用于科学研究，尤其是用于各种医学实验、疫苗安全评价等研究。作为人类的替身，以身试毒、替人类尝百草，大部分甚至付出生命，为的是使人类能够深入地理解疾病，研发疾病的预防和治疗策略，最终科学地呵护人类健康。</a:t>
            </a:r>
            <a:endParaRPr lang="zh-CN" altLang="en-US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buClr>
                <a:srgbClr val="FF0000"/>
              </a:buClr>
              <a:buFont typeface="Wingdings" panose="05000000000000000000" charset="0"/>
            </a:pPr>
            <a:r>
              <a:rPr lang="en-US" altLang="zh-CN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zh-CN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目前，科研中的动物实验尚不可能完全被替代，人类能做到的是，具有关护动物的爱心和意识，尽力提供动物舒适的实验环境，熟练掌握实验技术，从每个环节上将可能的痛苦减到最低，积极探讨替代方法，减少或不用动物做意义不大的实验等，这些应该是我们最合适的做法。</a:t>
            </a:r>
            <a:endParaRPr lang="zh-CN" altLang="en-US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52400" y="489585"/>
            <a:ext cx="8991600" cy="583565"/>
            <a:chOff x="240" y="771"/>
            <a:chExt cx="14160" cy="919"/>
          </a:xfrm>
        </p:grpSpPr>
        <p:sp>
          <p:nvSpPr>
            <p:cNvPr id="5" name="文本框 4"/>
            <p:cNvSpPr txBox="1"/>
            <p:nvPr>
              <p:custDataLst>
                <p:tags r:id="rId3"/>
              </p:custDataLst>
            </p:nvPr>
          </p:nvSpPr>
          <p:spPr>
            <a:xfrm>
              <a:off x="240" y="771"/>
              <a:ext cx="14016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 sz="3200" b="1"/>
                <a:t>实验动物</a:t>
              </a:r>
              <a:r>
                <a:rPr lang="zh-CN" sz="3200" b="1"/>
                <a:t>福利伦理</a:t>
              </a:r>
              <a:endParaRPr lang="zh-CN" sz="3200" b="1">
                <a:sym typeface="+mn-ea"/>
              </a:endParaRPr>
            </a:p>
          </p:txBody>
        </p:sp>
        <p:cxnSp>
          <p:nvCxnSpPr>
            <p:cNvPr id="7" name="直接连接符 6"/>
            <p:cNvCxnSpPr/>
            <p:nvPr>
              <p:custDataLst>
                <p:tags r:id="rId4"/>
              </p:custDataLst>
            </p:nvPr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组合 40"/>
          <p:cNvGrpSpPr/>
          <p:nvPr/>
        </p:nvGrpSpPr>
        <p:grpSpPr>
          <a:xfrm rot="0">
            <a:off x="-762000" y="5993130"/>
            <a:ext cx="1676400" cy="1676400"/>
            <a:chOff x="12960" y="-1254"/>
            <a:chExt cx="2640" cy="2640"/>
          </a:xfrm>
        </p:grpSpPr>
        <p:sp>
          <p:nvSpPr>
            <p:cNvPr id="42" name="椭圆 41"/>
            <p:cNvSpPr/>
            <p:nvPr/>
          </p:nvSpPr>
          <p:spPr>
            <a:xfrm>
              <a:off x="12960" y="-1254"/>
              <a:ext cx="2640" cy="2640"/>
            </a:xfrm>
            <a:prstGeom prst="ellipse">
              <a:avLst/>
            </a:prstGeom>
            <a:noFill/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3" name="椭圆 42"/>
            <p:cNvSpPr/>
            <p:nvPr/>
          </p:nvSpPr>
          <p:spPr>
            <a:xfrm>
              <a:off x="13320" y="-852"/>
              <a:ext cx="1933" cy="183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50" name="组合 49"/>
          <p:cNvGrpSpPr/>
          <p:nvPr/>
        </p:nvGrpSpPr>
        <p:grpSpPr>
          <a:xfrm rot="0">
            <a:off x="7543800" y="6629400"/>
            <a:ext cx="1424940" cy="198120"/>
            <a:chOff x="3960" y="6360"/>
            <a:chExt cx="2244" cy="312"/>
          </a:xfrm>
        </p:grpSpPr>
        <p:sp>
          <p:nvSpPr>
            <p:cNvPr id="44" name="椭圆 43"/>
            <p:cNvSpPr/>
            <p:nvPr/>
          </p:nvSpPr>
          <p:spPr>
            <a:xfrm>
              <a:off x="3960" y="6360"/>
              <a:ext cx="325" cy="3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5" name="椭圆 44"/>
            <p:cNvSpPr/>
            <p:nvPr/>
          </p:nvSpPr>
          <p:spPr>
            <a:xfrm>
              <a:off x="4440" y="6360"/>
              <a:ext cx="325" cy="3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7" name="椭圆 46"/>
            <p:cNvSpPr/>
            <p:nvPr/>
          </p:nvSpPr>
          <p:spPr>
            <a:xfrm>
              <a:off x="4920" y="6360"/>
              <a:ext cx="325" cy="3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8" name="椭圆 47"/>
            <p:cNvSpPr/>
            <p:nvPr/>
          </p:nvSpPr>
          <p:spPr>
            <a:xfrm>
              <a:off x="5400" y="6360"/>
              <a:ext cx="325" cy="3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9" name="椭圆 48"/>
            <p:cNvSpPr/>
            <p:nvPr/>
          </p:nvSpPr>
          <p:spPr>
            <a:xfrm>
              <a:off x="5880" y="6360"/>
              <a:ext cx="325" cy="3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5" name="圆角矩形 14"/>
          <p:cNvSpPr/>
          <p:nvPr/>
        </p:nvSpPr>
        <p:spPr>
          <a:xfrm>
            <a:off x="228600" y="1532255"/>
            <a:ext cx="8794115" cy="462343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5" name="文本框 14"/>
          <p:cNvSpPr txBox="1"/>
          <p:nvPr/>
        </p:nvSpPr>
        <p:spPr>
          <a:xfrm>
            <a:off x="5189538" y="5334000"/>
            <a:ext cx="3954462" cy="45082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b="1" dirty="0">
                <a:latin typeface="Arial" panose="020B0604020202020204" pitchFamily="34" charset="0"/>
              </a:rPr>
              <a:t>     </a:t>
            </a:r>
            <a:endParaRPr lang="zh-CN" altLang="en-US" sz="2000" b="1" dirty="0">
              <a:latin typeface="Arial" panose="020B0604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0" y="1026160"/>
            <a:ext cx="9144000" cy="49530"/>
            <a:chOff x="0" y="1616"/>
            <a:chExt cx="14400" cy="78"/>
          </a:xfrm>
        </p:grpSpPr>
        <p:cxnSp>
          <p:nvCxnSpPr>
            <p:cNvPr id="8" name="直接连接符 7"/>
            <p:cNvCxnSpPr/>
            <p:nvPr/>
          </p:nvCxnSpPr>
          <p:spPr>
            <a:xfrm flipV="1">
              <a:off x="0" y="1680"/>
              <a:ext cx="5872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clrChange>
              <a:clrFrom>
                <a:srgbClr val="007082">
                  <a:alpha val="100000"/>
                </a:srgbClr>
              </a:clrFrom>
              <a:clrTo>
                <a:srgbClr val="007082">
                  <a:alpha val="100000"/>
                  <a:alpha val="0"/>
                </a:srgbClr>
              </a:clrTo>
            </a:clrChange>
          </a:blip>
          <a:srcRect l="2883" t="6400" r="76937" b="10400"/>
          <a:stretch>
            <a:fillRect/>
          </a:stretch>
        </p:blipFill>
        <p:spPr>
          <a:xfrm>
            <a:off x="8077200" y="0"/>
            <a:ext cx="1066800" cy="9906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57200" y="1600200"/>
            <a:ext cx="8445500" cy="47371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60000"/>
              </a:lnSpc>
            </a:pPr>
            <a:r>
              <a:rPr lang="en-US" altLang="zh-CN" sz="190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zh-CN" altLang="en-US" sz="1900" b="1">
                <a:sym typeface="+mn-ea"/>
              </a:rPr>
              <a:t>我国于2018年9月1日正式实施的国家标准</a:t>
            </a:r>
            <a:r>
              <a:rPr lang="zh-CN" altLang="en-US" sz="1900" b="1">
                <a:solidFill>
                  <a:srgbClr val="FF0000"/>
                </a:solidFill>
                <a:sym typeface="+mn-ea"/>
              </a:rPr>
              <a:t>GB/T35892-2018《实验动物福利伦理审查指南》</a:t>
            </a:r>
            <a:r>
              <a:rPr lang="zh-CN" altLang="en-US" sz="1900" b="1">
                <a:sym typeface="+mn-ea"/>
              </a:rPr>
              <a:t>，内容涉及实验动物操作与管理的各个方面，在提升动物实验科学性的同时保障实验动物的福利。</a:t>
            </a:r>
            <a:endParaRPr lang="zh-CN" altLang="en-US" sz="1900" b="1"/>
          </a:p>
          <a:p>
            <a:pPr>
              <a:lnSpc>
                <a:spcPct val="160000"/>
              </a:lnSpc>
            </a:pPr>
            <a:r>
              <a:rPr lang="en-US" altLang="zh-CN" sz="1900" b="1">
                <a:sym typeface="+mn-ea"/>
              </a:rPr>
              <a:t>        </a:t>
            </a:r>
            <a:r>
              <a:rPr lang="zh-CN" altLang="en-US" sz="1900" b="1">
                <a:sym typeface="+mn-ea"/>
              </a:rPr>
              <a:t>依据国标GB/T 35892-2018《实验动物福利伦理审查指南》所述，实验动物福利伦理审查就是“按照实验动物福利伦理的原则和标准，对使用实验动物的必要性、合理性和规范性进行的专门检查和审定”。</a:t>
            </a:r>
            <a:endParaRPr lang="zh-CN" altLang="en-US" sz="1900" b="1"/>
          </a:p>
          <a:p>
            <a:pPr>
              <a:lnSpc>
                <a:spcPct val="160000"/>
              </a:lnSpc>
            </a:pPr>
            <a:r>
              <a:rPr lang="en-US" altLang="zh-CN" sz="1900" b="1">
                <a:sym typeface="+mn-ea"/>
              </a:rPr>
              <a:t>        </a:t>
            </a:r>
            <a:r>
              <a:rPr lang="zh-CN" altLang="en-US" sz="1900" b="1">
                <a:sym typeface="+mn-ea"/>
              </a:rPr>
              <a:t>国标规定了实验动物生产、运输和使用过程中的福利伦理审查和管理的要求，包括审查机构、审查原则、审查内容、审查程序、审查规则和档案管理。该标准适用于我国实验动物福利伦理审查及其质量管理。</a:t>
            </a:r>
            <a:endParaRPr lang="zh-CN" altLang="en-US" sz="1900" b="1"/>
          </a:p>
          <a:p>
            <a:pPr>
              <a:lnSpc>
                <a:spcPct val="150000"/>
              </a:lnSpc>
              <a:buClr>
                <a:srgbClr val="FF0000"/>
              </a:buClr>
              <a:buFont typeface="Wingdings" panose="05000000000000000000" charset="0"/>
            </a:pPr>
            <a:r>
              <a:rPr lang="en-US" altLang="zh-CN" sz="190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en-US" altLang="zh-CN" sz="19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52400" y="489585"/>
            <a:ext cx="8991600" cy="583565"/>
            <a:chOff x="240" y="771"/>
            <a:chExt cx="14160" cy="919"/>
          </a:xfrm>
        </p:grpSpPr>
        <p:sp>
          <p:nvSpPr>
            <p:cNvPr id="5" name="文本框 4"/>
            <p:cNvSpPr txBox="1"/>
            <p:nvPr>
              <p:custDataLst>
                <p:tags r:id="rId3"/>
              </p:custDataLst>
            </p:nvPr>
          </p:nvSpPr>
          <p:spPr>
            <a:xfrm>
              <a:off x="240" y="771"/>
              <a:ext cx="14016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 sz="3200" b="1"/>
                <a:t>实验动物</a:t>
              </a:r>
              <a:r>
                <a:rPr lang="zh-CN" sz="3200" b="1"/>
                <a:t>福利伦理</a:t>
              </a:r>
              <a:endParaRPr lang="zh-CN" sz="3200" b="1">
                <a:sym typeface="+mn-ea"/>
              </a:endParaRPr>
            </a:p>
          </p:txBody>
        </p:sp>
        <p:cxnSp>
          <p:nvCxnSpPr>
            <p:cNvPr id="7" name="直接连接符 6"/>
            <p:cNvCxnSpPr/>
            <p:nvPr>
              <p:custDataLst>
                <p:tags r:id="rId4"/>
              </p:custDataLst>
            </p:nvPr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组合 40"/>
          <p:cNvGrpSpPr/>
          <p:nvPr/>
        </p:nvGrpSpPr>
        <p:grpSpPr>
          <a:xfrm rot="0">
            <a:off x="-762000" y="5993130"/>
            <a:ext cx="1676400" cy="1676400"/>
            <a:chOff x="12960" y="-1254"/>
            <a:chExt cx="2640" cy="2640"/>
          </a:xfrm>
        </p:grpSpPr>
        <p:sp>
          <p:nvSpPr>
            <p:cNvPr id="42" name="椭圆 41"/>
            <p:cNvSpPr/>
            <p:nvPr/>
          </p:nvSpPr>
          <p:spPr>
            <a:xfrm>
              <a:off x="12960" y="-1254"/>
              <a:ext cx="2640" cy="2640"/>
            </a:xfrm>
            <a:prstGeom prst="ellipse">
              <a:avLst/>
            </a:prstGeom>
            <a:noFill/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3" name="椭圆 42"/>
            <p:cNvSpPr/>
            <p:nvPr/>
          </p:nvSpPr>
          <p:spPr>
            <a:xfrm>
              <a:off x="13320" y="-852"/>
              <a:ext cx="1933" cy="183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50" name="组合 49"/>
          <p:cNvGrpSpPr/>
          <p:nvPr/>
        </p:nvGrpSpPr>
        <p:grpSpPr>
          <a:xfrm rot="0">
            <a:off x="7543800" y="6629400"/>
            <a:ext cx="1424940" cy="198120"/>
            <a:chOff x="3960" y="6360"/>
            <a:chExt cx="2244" cy="312"/>
          </a:xfrm>
        </p:grpSpPr>
        <p:sp>
          <p:nvSpPr>
            <p:cNvPr id="44" name="椭圆 43"/>
            <p:cNvSpPr/>
            <p:nvPr/>
          </p:nvSpPr>
          <p:spPr>
            <a:xfrm>
              <a:off x="3960" y="6360"/>
              <a:ext cx="325" cy="3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5" name="椭圆 44"/>
            <p:cNvSpPr/>
            <p:nvPr/>
          </p:nvSpPr>
          <p:spPr>
            <a:xfrm>
              <a:off x="4440" y="6360"/>
              <a:ext cx="325" cy="3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7" name="椭圆 46"/>
            <p:cNvSpPr/>
            <p:nvPr/>
          </p:nvSpPr>
          <p:spPr>
            <a:xfrm>
              <a:off x="4920" y="6360"/>
              <a:ext cx="325" cy="3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8" name="椭圆 47"/>
            <p:cNvSpPr/>
            <p:nvPr/>
          </p:nvSpPr>
          <p:spPr>
            <a:xfrm>
              <a:off x="5400" y="6360"/>
              <a:ext cx="325" cy="3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9" name="椭圆 48"/>
            <p:cNvSpPr/>
            <p:nvPr/>
          </p:nvSpPr>
          <p:spPr>
            <a:xfrm>
              <a:off x="5880" y="6360"/>
              <a:ext cx="325" cy="3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5" name="圆角矩形 14"/>
          <p:cNvSpPr/>
          <p:nvPr/>
        </p:nvSpPr>
        <p:spPr>
          <a:xfrm>
            <a:off x="228600" y="1493520"/>
            <a:ext cx="8794115" cy="453453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76525" y="1143000"/>
            <a:ext cx="4019550" cy="55581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5" name="文本框 14"/>
          <p:cNvSpPr txBox="1"/>
          <p:nvPr/>
        </p:nvSpPr>
        <p:spPr>
          <a:xfrm>
            <a:off x="5189538" y="5334000"/>
            <a:ext cx="3954462" cy="45082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b="1" dirty="0">
                <a:latin typeface="Arial" panose="020B0604020202020204" pitchFamily="34" charset="0"/>
              </a:rPr>
              <a:t>     </a:t>
            </a:r>
            <a:endParaRPr lang="zh-CN" altLang="en-US" sz="2000" b="1" dirty="0">
              <a:latin typeface="Arial" panose="020B0604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0" y="1026160"/>
            <a:ext cx="9144000" cy="49530"/>
            <a:chOff x="0" y="1616"/>
            <a:chExt cx="14400" cy="78"/>
          </a:xfrm>
        </p:grpSpPr>
        <p:cxnSp>
          <p:nvCxnSpPr>
            <p:cNvPr id="8" name="直接连接符 7"/>
            <p:cNvCxnSpPr/>
            <p:nvPr/>
          </p:nvCxnSpPr>
          <p:spPr>
            <a:xfrm flipV="1">
              <a:off x="0" y="1680"/>
              <a:ext cx="5872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clrChange>
              <a:clrFrom>
                <a:srgbClr val="007082">
                  <a:alpha val="100000"/>
                </a:srgbClr>
              </a:clrFrom>
              <a:clrTo>
                <a:srgbClr val="007082">
                  <a:alpha val="100000"/>
                  <a:alpha val="0"/>
                </a:srgbClr>
              </a:clrTo>
            </a:clrChange>
          </a:blip>
          <a:srcRect l="2883" t="6400" r="76937" b="10400"/>
          <a:stretch>
            <a:fillRect/>
          </a:stretch>
        </p:blipFill>
        <p:spPr>
          <a:xfrm>
            <a:off x="8077200" y="0"/>
            <a:ext cx="1066800" cy="990600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152400" y="489585"/>
            <a:ext cx="8991600" cy="583565"/>
            <a:chOff x="240" y="771"/>
            <a:chExt cx="14160" cy="919"/>
          </a:xfrm>
        </p:grpSpPr>
        <p:sp>
          <p:nvSpPr>
            <p:cNvPr id="5" name="文本框 4"/>
            <p:cNvSpPr txBox="1"/>
            <p:nvPr>
              <p:custDataLst>
                <p:tags r:id="rId3"/>
              </p:custDataLst>
            </p:nvPr>
          </p:nvSpPr>
          <p:spPr>
            <a:xfrm>
              <a:off x="240" y="771"/>
              <a:ext cx="14016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 sz="3200" b="1"/>
                <a:t>实验动物</a:t>
              </a:r>
              <a:r>
                <a:rPr lang="zh-CN" sz="3200" b="1"/>
                <a:t>福利伦理</a:t>
              </a:r>
              <a:endParaRPr lang="zh-CN" sz="3200" b="1">
                <a:sym typeface="+mn-ea"/>
              </a:endParaRPr>
            </a:p>
          </p:txBody>
        </p:sp>
        <p:cxnSp>
          <p:nvCxnSpPr>
            <p:cNvPr id="7" name="直接连接符 6"/>
            <p:cNvCxnSpPr/>
            <p:nvPr>
              <p:custDataLst>
                <p:tags r:id="rId4"/>
              </p:custDataLst>
            </p:nvPr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组合 40"/>
          <p:cNvGrpSpPr/>
          <p:nvPr/>
        </p:nvGrpSpPr>
        <p:grpSpPr>
          <a:xfrm rot="0">
            <a:off x="-762000" y="5993130"/>
            <a:ext cx="1676400" cy="1676400"/>
            <a:chOff x="12960" y="-1254"/>
            <a:chExt cx="2640" cy="2640"/>
          </a:xfrm>
        </p:grpSpPr>
        <p:sp>
          <p:nvSpPr>
            <p:cNvPr id="42" name="椭圆 41"/>
            <p:cNvSpPr/>
            <p:nvPr/>
          </p:nvSpPr>
          <p:spPr>
            <a:xfrm>
              <a:off x="12960" y="-1254"/>
              <a:ext cx="2640" cy="2640"/>
            </a:xfrm>
            <a:prstGeom prst="ellipse">
              <a:avLst/>
            </a:prstGeom>
            <a:noFill/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3" name="椭圆 42"/>
            <p:cNvSpPr/>
            <p:nvPr/>
          </p:nvSpPr>
          <p:spPr>
            <a:xfrm>
              <a:off x="13320" y="-852"/>
              <a:ext cx="1933" cy="183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50" name="组合 49"/>
          <p:cNvGrpSpPr/>
          <p:nvPr/>
        </p:nvGrpSpPr>
        <p:grpSpPr>
          <a:xfrm rot="0">
            <a:off x="7543800" y="6629400"/>
            <a:ext cx="1424940" cy="198120"/>
            <a:chOff x="3960" y="6360"/>
            <a:chExt cx="2244" cy="312"/>
          </a:xfrm>
        </p:grpSpPr>
        <p:sp>
          <p:nvSpPr>
            <p:cNvPr id="44" name="椭圆 43"/>
            <p:cNvSpPr/>
            <p:nvPr/>
          </p:nvSpPr>
          <p:spPr>
            <a:xfrm>
              <a:off x="3960" y="6360"/>
              <a:ext cx="325" cy="3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5" name="椭圆 44"/>
            <p:cNvSpPr/>
            <p:nvPr/>
          </p:nvSpPr>
          <p:spPr>
            <a:xfrm>
              <a:off x="4440" y="6360"/>
              <a:ext cx="325" cy="3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7" name="椭圆 46"/>
            <p:cNvSpPr/>
            <p:nvPr/>
          </p:nvSpPr>
          <p:spPr>
            <a:xfrm>
              <a:off x="4920" y="6360"/>
              <a:ext cx="325" cy="3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8" name="椭圆 47"/>
            <p:cNvSpPr/>
            <p:nvPr/>
          </p:nvSpPr>
          <p:spPr>
            <a:xfrm>
              <a:off x="5400" y="6360"/>
              <a:ext cx="325" cy="3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9" name="椭圆 48"/>
            <p:cNvSpPr/>
            <p:nvPr/>
          </p:nvSpPr>
          <p:spPr>
            <a:xfrm>
              <a:off x="5880" y="6360"/>
              <a:ext cx="325" cy="3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609600" y="2113915"/>
            <a:ext cx="7745095" cy="31438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60000"/>
              </a:lnSpc>
            </a:pPr>
            <a:r>
              <a:rPr lang="zh-CN" altLang="en-US" sz="2400" b="1">
                <a:solidFill>
                  <a:srgbClr val="FF0000"/>
                </a:solidFill>
                <a:sym typeface="+mn-ea"/>
              </a:rPr>
              <a:t>依据标准：</a:t>
            </a:r>
            <a:r>
              <a:rPr lang="zh-CN" altLang="en-US" sz="2000" b="1">
                <a:sym typeface="+mn-ea"/>
              </a:rPr>
              <a:t>动物福利是指动物如何适应其所处的环境，满足其基本的自然需求。科学证明，如果动</a:t>
            </a:r>
            <a:r>
              <a:rPr lang="zh-CN" altLang="en-US" sz="2000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物健康、感觉舒适、营养充足、安全、能够自由表达天性并且不受痛苦、恐惧和压力威胁，则满足动物福利的要求。动物福利的概念起源于19世纪的欧洲，随着动物实验越来越多地运用于生物医学的研究中，其得到了不断地完善，更是提出了</a:t>
            </a:r>
            <a:r>
              <a:rPr lang="zh-CN" altLang="en-US" sz="2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3R原则和</a:t>
            </a:r>
            <a:r>
              <a:rPr lang="zh-CN" altLang="en-US" sz="2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五大自由（5F）</a:t>
            </a:r>
            <a:r>
              <a:rPr lang="zh-CN" altLang="en-US" sz="2000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。</a:t>
            </a:r>
            <a:endParaRPr lang="zh-CN" altLang="en-US" sz="2000" b="1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341630" y="1898650"/>
            <a:ext cx="8335010" cy="3806190"/>
          </a:xfrm>
          <a:prstGeom prst="roundRect">
            <a:avLst/>
          </a:prstGeom>
          <a:noFill/>
          <a:ln w="25400" cap="flat" cmpd="sng" algn="ctr">
            <a:solidFill>
              <a:srgbClr val="FF0000"/>
            </a:solidFill>
            <a:prstDash val="solid"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5" name="文本框 14"/>
          <p:cNvSpPr txBox="1"/>
          <p:nvPr/>
        </p:nvSpPr>
        <p:spPr>
          <a:xfrm>
            <a:off x="5189538" y="5334000"/>
            <a:ext cx="3954462" cy="45082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b="1" dirty="0">
                <a:latin typeface="Arial" panose="020B0604020202020204" pitchFamily="34" charset="0"/>
              </a:rPr>
              <a:t>     </a:t>
            </a:r>
            <a:endParaRPr lang="zh-CN" altLang="en-US" sz="2000" b="1" dirty="0">
              <a:latin typeface="Arial" panose="020B0604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0" y="1026160"/>
            <a:ext cx="9144000" cy="49530"/>
            <a:chOff x="0" y="1616"/>
            <a:chExt cx="14400" cy="78"/>
          </a:xfrm>
        </p:grpSpPr>
        <p:cxnSp>
          <p:nvCxnSpPr>
            <p:cNvPr id="8" name="直接连接符 7"/>
            <p:cNvCxnSpPr/>
            <p:nvPr/>
          </p:nvCxnSpPr>
          <p:spPr>
            <a:xfrm flipV="1">
              <a:off x="0" y="1680"/>
              <a:ext cx="5872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clrChange>
              <a:clrFrom>
                <a:srgbClr val="007082">
                  <a:alpha val="100000"/>
                </a:srgbClr>
              </a:clrFrom>
              <a:clrTo>
                <a:srgbClr val="007082">
                  <a:alpha val="100000"/>
                  <a:alpha val="0"/>
                </a:srgbClr>
              </a:clrTo>
            </a:clrChange>
          </a:blip>
          <a:srcRect l="2883" t="6400" r="76937" b="10400"/>
          <a:stretch>
            <a:fillRect/>
          </a:stretch>
        </p:blipFill>
        <p:spPr>
          <a:xfrm>
            <a:off x="8077200" y="0"/>
            <a:ext cx="1066800" cy="990600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152400" y="489585"/>
            <a:ext cx="8991600" cy="583565"/>
            <a:chOff x="240" y="771"/>
            <a:chExt cx="14160" cy="919"/>
          </a:xfrm>
        </p:grpSpPr>
        <p:sp>
          <p:nvSpPr>
            <p:cNvPr id="5" name="文本框 4"/>
            <p:cNvSpPr txBox="1"/>
            <p:nvPr>
              <p:custDataLst>
                <p:tags r:id="rId3"/>
              </p:custDataLst>
            </p:nvPr>
          </p:nvSpPr>
          <p:spPr>
            <a:xfrm>
              <a:off x="240" y="771"/>
              <a:ext cx="14016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 sz="3200" b="1"/>
                <a:t>实验动物</a:t>
              </a:r>
              <a:r>
                <a:rPr lang="zh-CN" sz="3200" b="1"/>
                <a:t>福利伦理</a:t>
              </a:r>
              <a:endParaRPr lang="zh-CN" sz="3200" b="1">
                <a:sym typeface="+mn-ea"/>
              </a:endParaRPr>
            </a:p>
          </p:txBody>
        </p:sp>
        <p:cxnSp>
          <p:nvCxnSpPr>
            <p:cNvPr id="7" name="直接连接符 6"/>
            <p:cNvCxnSpPr/>
            <p:nvPr>
              <p:custDataLst>
                <p:tags r:id="rId4"/>
              </p:custDataLst>
            </p:nvPr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组合 40"/>
          <p:cNvGrpSpPr/>
          <p:nvPr/>
        </p:nvGrpSpPr>
        <p:grpSpPr>
          <a:xfrm rot="0">
            <a:off x="-762000" y="5993130"/>
            <a:ext cx="1676400" cy="1676400"/>
            <a:chOff x="12960" y="-1254"/>
            <a:chExt cx="2640" cy="2640"/>
          </a:xfrm>
        </p:grpSpPr>
        <p:sp>
          <p:nvSpPr>
            <p:cNvPr id="42" name="椭圆 41"/>
            <p:cNvSpPr/>
            <p:nvPr/>
          </p:nvSpPr>
          <p:spPr>
            <a:xfrm>
              <a:off x="12960" y="-1254"/>
              <a:ext cx="2640" cy="2640"/>
            </a:xfrm>
            <a:prstGeom prst="ellipse">
              <a:avLst/>
            </a:prstGeom>
            <a:noFill/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3" name="椭圆 42"/>
            <p:cNvSpPr/>
            <p:nvPr/>
          </p:nvSpPr>
          <p:spPr>
            <a:xfrm>
              <a:off x="13320" y="-852"/>
              <a:ext cx="1933" cy="183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50" name="组合 49"/>
          <p:cNvGrpSpPr/>
          <p:nvPr/>
        </p:nvGrpSpPr>
        <p:grpSpPr>
          <a:xfrm rot="0">
            <a:off x="7543800" y="6629400"/>
            <a:ext cx="1424940" cy="198120"/>
            <a:chOff x="3960" y="6360"/>
            <a:chExt cx="2244" cy="312"/>
          </a:xfrm>
        </p:grpSpPr>
        <p:sp>
          <p:nvSpPr>
            <p:cNvPr id="44" name="椭圆 43"/>
            <p:cNvSpPr/>
            <p:nvPr/>
          </p:nvSpPr>
          <p:spPr>
            <a:xfrm>
              <a:off x="3960" y="6360"/>
              <a:ext cx="325" cy="3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5" name="椭圆 44"/>
            <p:cNvSpPr/>
            <p:nvPr/>
          </p:nvSpPr>
          <p:spPr>
            <a:xfrm>
              <a:off x="4440" y="6360"/>
              <a:ext cx="325" cy="3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7" name="椭圆 46"/>
            <p:cNvSpPr/>
            <p:nvPr/>
          </p:nvSpPr>
          <p:spPr>
            <a:xfrm>
              <a:off x="4920" y="6360"/>
              <a:ext cx="325" cy="3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8" name="椭圆 47"/>
            <p:cNvSpPr/>
            <p:nvPr/>
          </p:nvSpPr>
          <p:spPr>
            <a:xfrm>
              <a:off x="5400" y="6360"/>
              <a:ext cx="325" cy="3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9" name="椭圆 48"/>
            <p:cNvSpPr/>
            <p:nvPr/>
          </p:nvSpPr>
          <p:spPr>
            <a:xfrm>
              <a:off x="5880" y="6360"/>
              <a:ext cx="325" cy="3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7840" y="1596390"/>
            <a:ext cx="5669280" cy="46520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5" name="文本框 14"/>
          <p:cNvSpPr txBox="1"/>
          <p:nvPr/>
        </p:nvSpPr>
        <p:spPr>
          <a:xfrm>
            <a:off x="5189538" y="5334000"/>
            <a:ext cx="3954462" cy="45082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b="1" dirty="0">
                <a:latin typeface="Arial" panose="020B0604020202020204" pitchFamily="34" charset="0"/>
              </a:rPr>
              <a:t>     </a:t>
            </a:r>
            <a:endParaRPr lang="zh-CN" altLang="en-US" sz="2000" b="1" dirty="0">
              <a:latin typeface="Arial" panose="020B0604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0" y="1026160"/>
            <a:ext cx="9144000" cy="49530"/>
            <a:chOff x="0" y="1616"/>
            <a:chExt cx="14400" cy="78"/>
          </a:xfrm>
        </p:grpSpPr>
        <p:cxnSp>
          <p:nvCxnSpPr>
            <p:cNvPr id="8" name="直接连接符 7"/>
            <p:cNvCxnSpPr/>
            <p:nvPr/>
          </p:nvCxnSpPr>
          <p:spPr>
            <a:xfrm flipV="1">
              <a:off x="0" y="1680"/>
              <a:ext cx="5872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clrChange>
              <a:clrFrom>
                <a:srgbClr val="007082">
                  <a:alpha val="100000"/>
                </a:srgbClr>
              </a:clrFrom>
              <a:clrTo>
                <a:srgbClr val="007082">
                  <a:alpha val="100000"/>
                  <a:alpha val="0"/>
                </a:srgbClr>
              </a:clrTo>
            </a:clrChange>
          </a:blip>
          <a:srcRect l="2883" t="6400" r="76937" b="10400"/>
          <a:stretch>
            <a:fillRect/>
          </a:stretch>
        </p:blipFill>
        <p:spPr>
          <a:xfrm>
            <a:off x="8077200" y="0"/>
            <a:ext cx="1066800" cy="990600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152400" y="489585"/>
            <a:ext cx="8991600" cy="583565"/>
            <a:chOff x="240" y="771"/>
            <a:chExt cx="14160" cy="919"/>
          </a:xfrm>
        </p:grpSpPr>
        <p:sp>
          <p:nvSpPr>
            <p:cNvPr id="5" name="文本框 4"/>
            <p:cNvSpPr txBox="1"/>
            <p:nvPr>
              <p:custDataLst>
                <p:tags r:id="rId3"/>
              </p:custDataLst>
            </p:nvPr>
          </p:nvSpPr>
          <p:spPr>
            <a:xfrm>
              <a:off x="240" y="771"/>
              <a:ext cx="14016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 sz="3200" b="1"/>
                <a:t>实验动物</a:t>
              </a:r>
              <a:r>
                <a:rPr lang="zh-CN" sz="3200" b="1"/>
                <a:t>福利伦理</a:t>
              </a:r>
              <a:endParaRPr lang="zh-CN" sz="3200" b="1">
                <a:sym typeface="+mn-ea"/>
              </a:endParaRPr>
            </a:p>
          </p:txBody>
        </p:sp>
        <p:cxnSp>
          <p:nvCxnSpPr>
            <p:cNvPr id="7" name="直接连接符 6"/>
            <p:cNvCxnSpPr/>
            <p:nvPr>
              <p:custDataLst>
                <p:tags r:id="rId4"/>
              </p:custDataLst>
            </p:nvPr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组合 49"/>
          <p:cNvGrpSpPr/>
          <p:nvPr/>
        </p:nvGrpSpPr>
        <p:grpSpPr>
          <a:xfrm rot="0">
            <a:off x="7543800" y="6629400"/>
            <a:ext cx="1424940" cy="198120"/>
            <a:chOff x="3960" y="6360"/>
            <a:chExt cx="2244" cy="312"/>
          </a:xfrm>
        </p:grpSpPr>
        <p:sp>
          <p:nvSpPr>
            <p:cNvPr id="44" name="椭圆 43"/>
            <p:cNvSpPr/>
            <p:nvPr/>
          </p:nvSpPr>
          <p:spPr>
            <a:xfrm>
              <a:off x="3960" y="6360"/>
              <a:ext cx="325" cy="3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5" name="椭圆 44"/>
            <p:cNvSpPr/>
            <p:nvPr/>
          </p:nvSpPr>
          <p:spPr>
            <a:xfrm>
              <a:off x="4440" y="6360"/>
              <a:ext cx="325" cy="3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7" name="椭圆 46"/>
            <p:cNvSpPr/>
            <p:nvPr/>
          </p:nvSpPr>
          <p:spPr>
            <a:xfrm>
              <a:off x="4920" y="6360"/>
              <a:ext cx="325" cy="3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8" name="椭圆 47"/>
            <p:cNvSpPr/>
            <p:nvPr/>
          </p:nvSpPr>
          <p:spPr>
            <a:xfrm>
              <a:off x="5400" y="6360"/>
              <a:ext cx="325" cy="3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9" name="椭圆 48"/>
            <p:cNvSpPr/>
            <p:nvPr/>
          </p:nvSpPr>
          <p:spPr>
            <a:xfrm>
              <a:off x="5880" y="6360"/>
              <a:ext cx="325" cy="3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457200" y="1524000"/>
            <a:ext cx="8408670" cy="4483100"/>
          </a:xfrm>
          <a:prstGeom prst="rect">
            <a:avLst/>
          </a:prstGeom>
        </p:spPr>
        <p:txBody>
          <a:bodyPr wrap="square">
            <a:noAutofit/>
          </a:bodyPr>
          <a:p>
            <a:pPr marL="342900" indent="-342900"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charset="0"/>
              <a:buChar char="l"/>
            </a:pPr>
            <a:r>
              <a:rPr lang="zh-CN" altLang="en-US" sz="2800" b="1">
                <a:solidFill>
                  <a:srgbClr val="FF0000"/>
                </a:solidFill>
              </a:rPr>
              <a:t>替代</a:t>
            </a:r>
            <a:endParaRPr lang="zh-CN" altLang="en-US" sz="2800" b="1">
              <a:solidFill>
                <a:srgbClr val="FF0000"/>
              </a:solidFill>
            </a:endParaRPr>
          </a:p>
          <a:p>
            <a:pPr marL="0" indent="0">
              <a:lnSpc>
                <a:spcPct val="1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/>
              <a:t>       </a:t>
            </a:r>
            <a:r>
              <a:rPr lang="zh-CN" altLang="en-US" sz="2000" b="1"/>
              <a:t>使用动物实验前，要考虑是否可以使用替代动物模型或者使用无动物实验方法。这样既可以减少对动物的伤害，又可以提高实验的效率和可靠性。</a:t>
            </a:r>
            <a:r>
              <a:rPr lang="zh-CN" altLang="en-US" sz="2000" b="1">
                <a:solidFill>
                  <a:srgbClr val="FF0000"/>
                </a:solidFill>
              </a:rPr>
              <a:t>旨在尽可能地寻找非动物方法来替代动物实验。</a:t>
            </a:r>
            <a:endParaRPr lang="zh-CN" altLang="en-US" sz="2000" b="1">
              <a:solidFill>
                <a:srgbClr val="FF0000"/>
              </a:solidFill>
            </a:endParaRPr>
          </a:p>
          <a:p>
            <a:pPr marL="0" inden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sz="2000" b="1">
              <a:solidFill>
                <a:srgbClr val="FF0000"/>
              </a:solidFill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990600" y="4191000"/>
            <a:ext cx="2633980" cy="85407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accent3">
                  <a:lumMod val="50000"/>
                </a:schemeClr>
              </a:solidFill>
              <a:highlight>
                <a:srgbClr val="008000"/>
              </a:highlight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5029200" y="4191000"/>
            <a:ext cx="2633980" cy="85407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accent3">
                  <a:lumMod val="50000"/>
                </a:schemeClr>
              </a:solidFill>
              <a:highlight>
                <a:srgbClr val="008000"/>
              </a:highlight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991235" y="4419600"/>
            <a:ext cx="26384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400" b="1">
                <a:solidFill>
                  <a:srgbClr val="FF0000"/>
                </a:solidFill>
              </a:rPr>
              <a:t>体外实验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029200" y="4419600"/>
            <a:ext cx="26384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400" b="1">
                <a:solidFill>
                  <a:srgbClr val="FF0000"/>
                </a:solidFill>
              </a:rPr>
              <a:t>计算机模拟</a:t>
            </a:r>
            <a:endParaRPr lang="en-US" altLang="zh-CN" sz="2400" b="1">
              <a:solidFill>
                <a:srgbClr val="FF0000"/>
              </a:solidFill>
            </a:endParaRPr>
          </a:p>
        </p:txBody>
      </p:sp>
      <p:grpSp>
        <p:nvGrpSpPr>
          <p:cNvPr id="41" name="组合 40"/>
          <p:cNvGrpSpPr/>
          <p:nvPr/>
        </p:nvGrpSpPr>
        <p:grpSpPr>
          <a:xfrm rot="0">
            <a:off x="-762000" y="5993130"/>
            <a:ext cx="1676400" cy="1676400"/>
            <a:chOff x="12960" y="-1254"/>
            <a:chExt cx="2640" cy="2640"/>
          </a:xfrm>
        </p:grpSpPr>
        <p:sp>
          <p:nvSpPr>
            <p:cNvPr id="11" name="椭圆 10"/>
            <p:cNvSpPr/>
            <p:nvPr/>
          </p:nvSpPr>
          <p:spPr>
            <a:xfrm>
              <a:off x="12960" y="-1254"/>
              <a:ext cx="2640" cy="2640"/>
            </a:xfrm>
            <a:prstGeom prst="ellipse">
              <a:avLst/>
            </a:prstGeom>
            <a:noFill/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3" name="椭圆 42"/>
            <p:cNvSpPr/>
            <p:nvPr/>
          </p:nvSpPr>
          <p:spPr>
            <a:xfrm>
              <a:off x="13320" y="-852"/>
              <a:ext cx="1933" cy="183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0" y="1026160"/>
            <a:ext cx="9144000" cy="49530"/>
            <a:chOff x="0" y="1616"/>
            <a:chExt cx="14400" cy="78"/>
          </a:xfrm>
        </p:grpSpPr>
        <p:cxnSp>
          <p:nvCxnSpPr>
            <p:cNvPr id="8" name="直接连接符 7"/>
            <p:cNvCxnSpPr/>
            <p:nvPr/>
          </p:nvCxnSpPr>
          <p:spPr>
            <a:xfrm flipV="1">
              <a:off x="0" y="1680"/>
              <a:ext cx="5872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clrChange>
              <a:clrFrom>
                <a:srgbClr val="007082">
                  <a:alpha val="100000"/>
                </a:srgbClr>
              </a:clrFrom>
              <a:clrTo>
                <a:srgbClr val="007082">
                  <a:alpha val="100000"/>
                  <a:alpha val="0"/>
                </a:srgbClr>
              </a:clrTo>
            </a:clrChange>
          </a:blip>
          <a:srcRect l="2883" t="6400" r="76937" b="10400"/>
          <a:stretch>
            <a:fillRect/>
          </a:stretch>
        </p:blipFill>
        <p:spPr>
          <a:xfrm>
            <a:off x="8077200" y="0"/>
            <a:ext cx="1066800" cy="990600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152400" y="489585"/>
            <a:ext cx="8991600" cy="583565"/>
            <a:chOff x="240" y="771"/>
            <a:chExt cx="14160" cy="919"/>
          </a:xfrm>
        </p:grpSpPr>
        <p:sp>
          <p:nvSpPr>
            <p:cNvPr id="5" name="文本框 4"/>
            <p:cNvSpPr txBox="1"/>
            <p:nvPr>
              <p:custDataLst>
                <p:tags r:id="rId3"/>
              </p:custDataLst>
            </p:nvPr>
          </p:nvSpPr>
          <p:spPr>
            <a:xfrm>
              <a:off x="240" y="771"/>
              <a:ext cx="14016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 sz="3200" b="1"/>
                <a:t>实验动物</a:t>
              </a:r>
              <a:r>
                <a:rPr lang="zh-CN" sz="3200" b="1"/>
                <a:t>福利伦理</a:t>
              </a:r>
              <a:endParaRPr lang="zh-CN" sz="3200" b="1">
                <a:sym typeface="+mn-ea"/>
              </a:endParaRPr>
            </a:p>
          </p:txBody>
        </p:sp>
        <p:cxnSp>
          <p:nvCxnSpPr>
            <p:cNvPr id="7" name="直接连接符 6"/>
            <p:cNvCxnSpPr/>
            <p:nvPr>
              <p:custDataLst>
                <p:tags r:id="rId4"/>
              </p:custDataLst>
            </p:nvPr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组合 49"/>
          <p:cNvGrpSpPr/>
          <p:nvPr/>
        </p:nvGrpSpPr>
        <p:grpSpPr>
          <a:xfrm rot="0">
            <a:off x="7543800" y="6629400"/>
            <a:ext cx="1424940" cy="198120"/>
            <a:chOff x="3960" y="6360"/>
            <a:chExt cx="2244" cy="312"/>
          </a:xfrm>
        </p:grpSpPr>
        <p:sp>
          <p:nvSpPr>
            <p:cNvPr id="44" name="椭圆 43"/>
            <p:cNvSpPr/>
            <p:nvPr/>
          </p:nvSpPr>
          <p:spPr>
            <a:xfrm>
              <a:off x="3960" y="6360"/>
              <a:ext cx="325" cy="3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5" name="椭圆 44"/>
            <p:cNvSpPr/>
            <p:nvPr/>
          </p:nvSpPr>
          <p:spPr>
            <a:xfrm>
              <a:off x="4440" y="6360"/>
              <a:ext cx="325" cy="3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7" name="椭圆 46"/>
            <p:cNvSpPr/>
            <p:nvPr/>
          </p:nvSpPr>
          <p:spPr>
            <a:xfrm>
              <a:off x="4920" y="6360"/>
              <a:ext cx="325" cy="3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8" name="椭圆 47"/>
            <p:cNvSpPr/>
            <p:nvPr/>
          </p:nvSpPr>
          <p:spPr>
            <a:xfrm>
              <a:off x="5400" y="6360"/>
              <a:ext cx="325" cy="3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9" name="椭圆 48"/>
            <p:cNvSpPr/>
            <p:nvPr/>
          </p:nvSpPr>
          <p:spPr>
            <a:xfrm>
              <a:off x="5880" y="6360"/>
              <a:ext cx="325" cy="3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0600" y="2362200"/>
            <a:ext cx="2225040" cy="2255520"/>
          </a:xfrm>
          <a:prstGeom prst="rect">
            <a:avLst/>
          </a:prstGeom>
        </p:spPr>
      </p:pic>
      <p:sp>
        <p:nvSpPr>
          <p:cNvPr id="10" name="圆角矩形 9"/>
          <p:cNvSpPr/>
          <p:nvPr/>
        </p:nvSpPr>
        <p:spPr>
          <a:xfrm>
            <a:off x="4800600" y="2057400"/>
            <a:ext cx="2513330" cy="643255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细胞培养技术</a:t>
            </a:r>
            <a:endParaRPr lang="zh-CN" altLang="en-US" sz="24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733800" y="2858770"/>
            <a:ext cx="4725035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50000"/>
              </a:lnSpc>
            </a:pPr>
            <a:r>
              <a:rPr lang="en-US" altLang="zh-CN" sz="2000" b="1"/>
              <a:t>       </a:t>
            </a:r>
            <a:r>
              <a:rPr lang="zh-CN" altLang="en-US" sz="2000" b="1"/>
              <a:t>与传统的在动物体内植入肿瘤细胞再进行药物测试相比，细胞培养技术可以在更短的时间内初步得到药物活性数据，并且避免了动物的使用。</a:t>
            </a:r>
            <a:endParaRPr lang="zh-CN" altLang="en-US" sz="2000" b="1"/>
          </a:p>
        </p:txBody>
      </p:sp>
      <p:grpSp>
        <p:nvGrpSpPr>
          <p:cNvPr id="41" name="组合 40"/>
          <p:cNvGrpSpPr/>
          <p:nvPr/>
        </p:nvGrpSpPr>
        <p:grpSpPr>
          <a:xfrm rot="0">
            <a:off x="-762000" y="5993130"/>
            <a:ext cx="1676400" cy="1676400"/>
            <a:chOff x="12960" y="-1254"/>
            <a:chExt cx="2640" cy="2640"/>
          </a:xfrm>
        </p:grpSpPr>
        <p:sp>
          <p:nvSpPr>
            <p:cNvPr id="6" name="椭圆 5"/>
            <p:cNvSpPr/>
            <p:nvPr/>
          </p:nvSpPr>
          <p:spPr>
            <a:xfrm>
              <a:off x="12960" y="-1254"/>
              <a:ext cx="2640" cy="2640"/>
            </a:xfrm>
            <a:prstGeom prst="ellipse">
              <a:avLst/>
            </a:prstGeom>
            <a:noFill/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3" name="椭圆 42"/>
            <p:cNvSpPr/>
            <p:nvPr/>
          </p:nvSpPr>
          <p:spPr>
            <a:xfrm>
              <a:off x="13320" y="-852"/>
              <a:ext cx="1933" cy="183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0" y="1026160"/>
            <a:ext cx="9144000" cy="49530"/>
            <a:chOff x="0" y="1616"/>
            <a:chExt cx="14400" cy="78"/>
          </a:xfrm>
        </p:grpSpPr>
        <p:cxnSp>
          <p:nvCxnSpPr>
            <p:cNvPr id="8" name="直接连接符 7"/>
            <p:cNvCxnSpPr/>
            <p:nvPr/>
          </p:nvCxnSpPr>
          <p:spPr>
            <a:xfrm flipV="1">
              <a:off x="0" y="1680"/>
              <a:ext cx="5872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clrChange>
              <a:clrFrom>
                <a:srgbClr val="007082">
                  <a:alpha val="100000"/>
                </a:srgbClr>
              </a:clrFrom>
              <a:clrTo>
                <a:srgbClr val="007082">
                  <a:alpha val="100000"/>
                  <a:alpha val="0"/>
                </a:srgbClr>
              </a:clrTo>
            </a:clrChange>
          </a:blip>
          <a:srcRect l="2883" t="6400" r="76937" b="10400"/>
          <a:stretch>
            <a:fillRect/>
          </a:stretch>
        </p:blipFill>
        <p:spPr>
          <a:xfrm>
            <a:off x="8077200" y="0"/>
            <a:ext cx="1066800" cy="990600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152400" y="489585"/>
            <a:ext cx="8991600" cy="583565"/>
            <a:chOff x="240" y="771"/>
            <a:chExt cx="14160" cy="919"/>
          </a:xfrm>
        </p:grpSpPr>
        <p:sp>
          <p:nvSpPr>
            <p:cNvPr id="5" name="文本框 4"/>
            <p:cNvSpPr txBox="1"/>
            <p:nvPr>
              <p:custDataLst>
                <p:tags r:id="rId3"/>
              </p:custDataLst>
            </p:nvPr>
          </p:nvSpPr>
          <p:spPr>
            <a:xfrm>
              <a:off x="240" y="771"/>
              <a:ext cx="14016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 sz="3200" b="1"/>
                <a:t>实验动物</a:t>
              </a:r>
              <a:r>
                <a:rPr lang="zh-CN" sz="3200" b="1"/>
                <a:t>福利伦理</a:t>
              </a:r>
              <a:endParaRPr lang="zh-CN" sz="3200" b="1">
                <a:sym typeface="+mn-ea"/>
              </a:endParaRPr>
            </a:p>
          </p:txBody>
        </p:sp>
        <p:cxnSp>
          <p:nvCxnSpPr>
            <p:cNvPr id="7" name="直接连接符 6"/>
            <p:cNvCxnSpPr/>
            <p:nvPr>
              <p:custDataLst>
                <p:tags r:id="rId4"/>
              </p:custDataLst>
            </p:nvPr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组合 49"/>
          <p:cNvGrpSpPr/>
          <p:nvPr/>
        </p:nvGrpSpPr>
        <p:grpSpPr>
          <a:xfrm rot="0">
            <a:off x="7543800" y="6629400"/>
            <a:ext cx="1424940" cy="198120"/>
            <a:chOff x="3960" y="6360"/>
            <a:chExt cx="2244" cy="312"/>
          </a:xfrm>
        </p:grpSpPr>
        <p:sp>
          <p:nvSpPr>
            <p:cNvPr id="44" name="椭圆 43"/>
            <p:cNvSpPr/>
            <p:nvPr/>
          </p:nvSpPr>
          <p:spPr>
            <a:xfrm>
              <a:off x="3960" y="6360"/>
              <a:ext cx="325" cy="3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5" name="椭圆 44"/>
            <p:cNvSpPr/>
            <p:nvPr/>
          </p:nvSpPr>
          <p:spPr>
            <a:xfrm>
              <a:off x="4440" y="6360"/>
              <a:ext cx="325" cy="3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7" name="椭圆 46"/>
            <p:cNvSpPr/>
            <p:nvPr/>
          </p:nvSpPr>
          <p:spPr>
            <a:xfrm>
              <a:off x="4920" y="6360"/>
              <a:ext cx="325" cy="3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8" name="椭圆 47"/>
            <p:cNvSpPr/>
            <p:nvPr/>
          </p:nvSpPr>
          <p:spPr>
            <a:xfrm>
              <a:off x="5400" y="6360"/>
              <a:ext cx="325" cy="3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9" name="椭圆 48"/>
            <p:cNvSpPr/>
            <p:nvPr/>
          </p:nvSpPr>
          <p:spPr>
            <a:xfrm>
              <a:off x="5880" y="6360"/>
              <a:ext cx="325" cy="3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0" name="圆角矩形 9"/>
          <p:cNvSpPr/>
          <p:nvPr/>
        </p:nvSpPr>
        <p:spPr>
          <a:xfrm>
            <a:off x="5410200" y="1981200"/>
            <a:ext cx="2388235" cy="814705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组织工程技术</a:t>
            </a:r>
            <a:endParaRPr lang="zh-CN" altLang="en-US" sz="24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572000" y="2971800"/>
            <a:ext cx="3963035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50000"/>
              </a:lnSpc>
            </a:pPr>
            <a:r>
              <a:rPr lang="en-US" altLang="zh-CN" sz="2000" b="1"/>
              <a:t>       </a:t>
            </a:r>
            <a:r>
              <a:rPr lang="zh-CN" altLang="en-US" sz="2000" b="1"/>
              <a:t>组织工程技术比如构建人造皮肤组织，可以模拟人体皮肤的结构和功能，为化妆品等评估提供了一种无动物的解决方案。</a:t>
            </a:r>
            <a:endParaRPr lang="zh-CN" altLang="en-US" sz="2000" b="1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1981200"/>
            <a:ext cx="3914775" cy="3973195"/>
          </a:xfrm>
          <a:prstGeom prst="rect">
            <a:avLst/>
          </a:prstGeom>
        </p:spPr>
      </p:pic>
      <p:grpSp>
        <p:nvGrpSpPr>
          <p:cNvPr id="41" name="组合 40"/>
          <p:cNvGrpSpPr/>
          <p:nvPr/>
        </p:nvGrpSpPr>
        <p:grpSpPr>
          <a:xfrm rot="0">
            <a:off x="-762000" y="5993130"/>
            <a:ext cx="1676400" cy="1676400"/>
            <a:chOff x="12960" y="-1254"/>
            <a:chExt cx="2640" cy="2640"/>
          </a:xfrm>
        </p:grpSpPr>
        <p:sp>
          <p:nvSpPr>
            <p:cNvPr id="3" name="椭圆 2"/>
            <p:cNvSpPr/>
            <p:nvPr/>
          </p:nvSpPr>
          <p:spPr>
            <a:xfrm>
              <a:off x="12960" y="-1254"/>
              <a:ext cx="2640" cy="2640"/>
            </a:xfrm>
            <a:prstGeom prst="ellipse">
              <a:avLst/>
            </a:prstGeom>
            <a:noFill/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3" name="椭圆 42"/>
            <p:cNvSpPr/>
            <p:nvPr/>
          </p:nvSpPr>
          <p:spPr>
            <a:xfrm>
              <a:off x="13320" y="-852"/>
              <a:ext cx="1933" cy="183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0" y="1026160"/>
            <a:ext cx="9144000" cy="49530"/>
            <a:chOff x="0" y="1616"/>
            <a:chExt cx="14400" cy="78"/>
          </a:xfrm>
        </p:grpSpPr>
        <p:cxnSp>
          <p:nvCxnSpPr>
            <p:cNvPr id="8" name="直接连接符 7"/>
            <p:cNvCxnSpPr/>
            <p:nvPr/>
          </p:nvCxnSpPr>
          <p:spPr>
            <a:xfrm flipV="1">
              <a:off x="0" y="1680"/>
              <a:ext cx="5872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clrChange>
              <a:clrFrom>
                <a:srgbClr val="007082">
                  <a:alpha val="100000"/>
                </a:srgbClr>
              </a:clrFrom>
              <a:clrTo>
                <a:srgbClr val="007082">
                  <a:alpha val="100000"/>
                  <a:alpha val="0"/>
                </a:srgbClr>
              </a:clrTo>
            </a:clrChange>
          </a:blip>
          <a:srcRect l="2883" t="6400" r="76937" b="10400"/>
          <a:stretch>
            <a:fillRect/>
          </a:stretch>
        </p:blipFill>
        <p:spPr>
          <a:xfrm>
            <a:off x="8077200" y="0"/>
            <a:ext cx="1066800" cy="990600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152400" y="489585"/>
            <a:ext cx="8991600" cy="583565"/>
            <a:chOff x="240" y="771"/>
            <a:chExt cx="14160" cy="919"/>
          </a:xfrm>
        </p:grpSpPr>
        <p:sp>
          <p:nvSpPr>
            <p:cNvPr id="5" name="文本框 4"/>
            <p:cNvSpPr txBox="1"/>
            <p:nvPr>
              <p:custDataLst>
                <p:tags r:id="rId3"/>
              </p:custDataLst>
            </p:nvPr>
          </p:nvSpPr>
          <p:spPr>
            <a:xfrm>
              <a:off x="240" y="771"/>
              <a:ext cx="14016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 sz="3200" b="1"/>
                <a:t>实验动物</a:t>
              </a:r>
              <a:r>
                <a:rPr lang="zh-CN" sz="3200" b="1"/>
                <a:t>福利伦理</a:t>
              </a:r>
              <a:endParaRPr lang="zh-CN" sz="3200" b="1">
                <a:sym typeface="+mn-ea"/>
              </a:endParaRPr>
            </a:p>
          </p:txBody>
        </p:sp>
        <p:cxnSp>
          <p:nvCxnSpPr>
            <p:cNvPr id="7" name="直接连接符 6"/>
            <p:cNvCxnSpPr/>
            <p:nvPr>
              <p:custDataLst>
                <p:tags r:id="rId4"/>
              </p:custDataLst>
            </p:nvPr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组合 49"/>
          <p:cNvGrpSpPr/>
          <p:nvPr/>
        </p:nvGrpSpPr>
        <p:grpSpPr>
          <a:xfrm rot="0">
            <a:off x="7543800" y="6629400"/>
            <a:ext cx="1424940" cy="198120"/>
            <a:chOff x="3960" y="6360"/>
            <a:chExt cx="2244" cy="312"/>
          </a:xfrm>
        </p:grpSpPr>
        <p:sp>
          <p:nvSpPr>
            <p:cNvPr id="44" name="椭圆 43"/>
            <p:cNvSpPr/>
            <p:nvPr/>
          </p:nvSpPr>
          <p:spPr>
            <a:xfrm>
              <a:off x="3960" y="6360"/>
              <a:ext cx="325" cy="3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5" name="椭圆 44"/>
            <p:cNvSpPr/>
            <p:nvPr/>
          </p:nvSpPr>
          <p:spPr>
            <a:xfrm>
              <a:off x="4440" y="6360"/>
              <a:ext cx="325" cy="3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7" name="椭圆 46"/>
            <p:cNvSpPr/>
            <p:nvPr/>
          </p:nvSpPr>
          <p:spPr>
            <a:xfrm>
              <a:off x="4920" y="6360"/>
              <a:ext cx="325" cy="3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8" name="椭圆 47"/>
            <p:cNvSpPr/>
            <p:nvPr/>
          </p:nvSpPr>
          <p:spPr>
            <a:xfrm>
              <a:off x="5400" y="6360"/>
              <a:ext cx="325" cy="3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9" name="椭圆 48"/>
            <p:cNvSpPr/>
            <p:nvPr/>
          </p:nvSpPr>
          <p:spPr>
            <a:xfrm>
              <a:off x="5880" y="6360"/>
              <a:ext cx="325" cy="3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0" name="圆角矩形 9"/>
          <p:cNvSpPr/>
          <p:nvPr/>
        </p:nvSpPr>
        <p:spPr>
          <a:xfrm>
            <a:off x="5334000" y="1752600"/>
            <a:ext cx="2501265" cy="720090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计算机模拟</a:t>
            </a:r>
            <a:endParaRPr lang="zh-CN" altLang="en-US" sz="24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123055" y="2514600"/>
            <a:ext cx="4485005" cy="37846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50000"/>
              </a:lnSpc>
            </a:pPr>
            <a:r>
              <a:rPr lang="en-US" altLang="zh-CN" sz="2000" b="1"/>
              <a:t>       </a:t>
            </a:r>
            <a:r>
              <a:rPr lang="zh-CN" altLang="en-US" sz="2000" b="1"/>
              <a:t>在生物医学研究中，计算机模拟正逐渐成为替代动物实验的有力工具。</a:t>
            </a:r>
            <a:endParaRPr lang="en-US" altLang="zh-CN" sz="2000" b="1"/>
          </a:p>
          <a:p>
            <a:pPr algn="just">
              <a:lnSpc>
                <a:spcPct val="150000"/>
              </a:lnSpc>
            </a:pPr>
            <a:r>
              <a:rPr lang="en-US" altLang="zh-CN" sz="2000" b="1"/>
              <a:t>       </a:t>
            </a:r>
            <a:r>
              <a:rPr lang="zh-CN" altLang="en-US" sz="2000" b="1"/>
              <a:t>例如，通过建立人体心血管系统模型，可以模拟药物在体内的代谢过程、对血流动力学的影响等。这种模拟可以帮助研究人员预测药物的效果和潜在的副作用，减少了对动物实验的依赖。</a:t>
            </a:r>
            <a:endParaRPr lang="zh-CN" altLang="en-US" sz="2000" b="1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" y="2667000"/>
            <a:ext cx="3741420" cy="2170430"/>
          </a:xfrm>
          <a:prstGeom prst="rect">
            <a:avLst/>
          </a:prstGeom>
        </p:spPr>
      </p:pic>
      <p:grpSp>
        <p:nvGrpSpPr>
          <p:cNvPr id="41" name="组合 40"/>
          <p:cNvGrpSpPr/>
          <p:nvPr/>
        </p:nvGrpSpPr>
        <p:grpSpPr>
          <a:xfrm rot="0">
            <a:off x="-762000" y="5993130"/>
            <a:ext cx="1676400" cy="1676400"/>
            <a:chOff x="12960" y="-1254"/>
            <a:chExt cx="2640" cy="2640"/>
          </a:xfrm>
        </p:grpSpPr>
        <p:sp>
          <p:nvSpPr>
            <p:cNvPr id="6" name="椭圆 5"/>
            <p:cNvSpPr/>
            <p:nvPr/>
          </p:nvSpPr>
          <p:spPr>
            <a:xfrm>
              <a:off x="12960" y="-1254"/>
              <a:ext cx="2640" cy="2640"/>
            </a:xfrm>
            <a:prstGeom prst="ellipse">
              <a:avLst/>
            </a:prstGeom>
            <a:noFill/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3" name="椭圆 42"/>
            <p:cNvSpPr/>
            <p:nvPr/>
          </p:nvSpPr>
          <p:spPr>
            <a:xfrm>
              <a:off x="13320" y="-852"/>
              <a:ext cx="1933" cy="183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5" name="文本框 14"/>
          <p:cNvSpPr txBox="1"/>
          <p:nvPr/>
        </p:nvSpPr>
        <p:spPr>
          <a:xfrm>
            <a:off x="5189538" y="5334000"/>
            <a:ext cx="3954462" cy="45082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b="1" dirty="0">
                <a:latin typeface="Arial" panose="020B0604020202020204" pitchFamily="34" charset="0"/>
              </a:rPr>
              <a:t>     </a:t>
            </a:r>
            <a:endParaRPr lang="zh-CN" altLang="en-US" sz="2000" b="1" dirty="0">
              <a:latin typeface="Arial" panose="020B0604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0" y="1026160"/>
            <a:ext cx="9144000" cy="49530"/>
            <a:chOff x="0" y="1616"/>
            <a:chExt cx="14400" cy="78"/>
          </a:xfrm>
        </p:grpSpPr>
        <p:cxnSp>
          <p:nvCxnSpPr>
            <p:cNvPr id="8" name="直接连接符 7"/>
            <p:cNvCxnSpPr/>
            <p:nvPr/>
          </p:nvCxnSpPr>
          <p:spPr>
            <a:xfrm flipV="1">
              <a:off x="0" y="1680"/>
              <a:ext cx="5872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clrChange>
              <a:clrFrom>
                <a:srgbClr val="007082">
                  <a:alpha val="100000"/>
                </a:srgbClr>
              </a:clrFrom>
              <a:clrTo>
                <a:srgbClr val="007082">
                  <a:alpha val="100000"/>
                  <a:alpha val="0"/>
                </a:srgbClr>
              </a:clrTo>
            </a:clrChange>
          </a:blip>
          <a:srcRect l="2883" t="6400" r="76937" b="10400"/>
          <a:stretch>
            <a:fillRect/>
          </a:stretch>
        </p:blipFill>
        <p:spPr>
          <a:xfrm>
            <a:off x="8077200" y="0"/>
            <a:ext cx="1066800" cy="990600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152400" y="489585"/>
            <a:ext cx="8991600" cy="583565"/>
            <a:chOff x="240" y="771"/>
            <a:chExt cx="14160" cy="919"/>
          </a:xfrm>
        </p:grpSpPr>
        <p:sp>
          <p:nvSpPr>
            <p:cNvPr id="5" name="文本框 4"/>
            <p:cNvSpPr txBox="1"/>
            <p:nvPr>
              <p:custDataLst>
                <p:tags r:id="rId3"/>
              </p:custDataLst>
            </p:nvPr>
          </p:nvSpPr>
          <p:spPr>
            <a:xfrm>
              <a:off x="240" y="771"/>
              <a:ext cx="14016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 sz="3200" b="1"/>
                <a:t>实验动物</a:t>
              </a:r>
              <a:r>
                <a:rPr lang="zh-CN" sz="3200" b="1"/>
                <a:t>福利伦理</a:t>
              </a:r>
              <a:endParaRPr lang="zh-CN" sz="3200" b="1">
                <a:sym typeface="+mn-ea"/>
              </a:endParaRPr>
            </a:p>
          </p:txBody>
        </p:sp>
        <p:cxnSp>
          <p:nvCxnSpPr>
            <p:cNvPr id="7" name="直接连接符 6"/>
            <p:cNvCxnSpPr/>
            <p:nvPr>
              <p:custDataLst>
                <p:tags r:id="rId4"/>
              </p:custDataLst>
            </p:nvPr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组合 49"/>
          <p:cNvGrpSpPr/>
          <p:nvPr/>
        </p:nvGrpSpPr>
        <p:grpSpPr>
          <a:xfrm rot="0">
            <a:off x="7543800" y="6629400"/>
            <a:ext cx="1424940" cy="198120"/>
            <a:chOff x="3960" y="6360"/>
            <a:chExt cx="2244" cy="312"/>
          </a:xfrm>
        </p:grpSpPr>
        <p:sp>
          <p:nvSpPr>
            <p:cNvPr id="44" name="椭圆 43"/>
            <p:cNvSpPr/>
            <p:nvPr/>
          </p:nvSpPr>
          <p:spPr>
            <a:xfrm>
              <a:off x="3960" y="6360"/>
              <a:ext cx="325" cy="3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5" name="椭圆 44"/>
            <p:cNvSpPr/>
            <p:nvPr/>
          </p:nvSpPr>
          <p:spPr>
            <a:xfrm>
              <a:off x="4440" y="6360"/>
              <a:ext cx="325" cy="3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7" name="椭圆 46"/>
            <p:cNvSpPr/>
            <p:nvPr/>
          </p:nvSpPr>
          <p:spPr>
            <a:xfrm>
              <a:off x="4920" y="6360"/>
              <a:ext cx="325" cy="3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8" name="椭圆 47"/>
            <p:cNvSpPr/>
            <p:nvPr/>
          </p:nvSpPr>
          <p:spPr>
            <a:xfrm>
              <a:off x="5400" y="6360"/>
              <a:ext cx="325" cy="3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9" name="椭圆 48"/>
            <p:cNvSpPr/>
            <p:nvPr/>
          </p:nvSpPr>
          <p:spPr>
            <a:xfrm>
              <a:off x="5880" y="6360"/>
              <a:ext cx="325" cy="3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514350" y="1524000"/>
            <a:ext cx="8223885" cy="4483100"/>
          </a:xfrm>
          <a:prstGeom prst="rect">
            <a:avLst/>
          </a:prstGeom>
        </p:spPr>
        <p:txBody>
          <a:bodyPr wrap="square">
            <a:noAutofit/>
          </a:bodyPr>
          <a:p>
            <a:pPr marL="342900" indent="-342900" algn="ctr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charset="0"/>
              <a:buChar char="l"/>
            </a:pPr>
            <a:r>
              <a:rPr lang="zh-CN" altLang="en-US" sz="2800" b="1">
                <a:solidFill>
                  <a:srgbClr val="FF0000"/>
                </a:solidFill>
              </a:rPr>
              <a:t>减少</a:t>
            </a:r>
            <a:endParaRPr lang="zh-CN" altLang="en-US" sz="2400" b="1">
              <a:solidFill>
                <a:srgbClr val="FF0000"/>
              </a:solidFill>
            </a:endParaRPr>
          </a:p>
          <a:p>
            <a:pPr marL="0" indent="0">
              <a:lnSpc>
                <a:spcPct val="2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/>
              <a:t>       </a:t>
            </a:r>
            <a:r>
              <a:rPr lang="zh-CN" altLang="en-US" sz="2000" b="1"/>
              <a:t>在使用动物实验进行研究和试验时，</a:t>
            </a:r>
            <a:r>
              <a:rPr lang="zh-CN" altLang="en-US" sz="2000" b="1">
                <a:solidFill>
                  <a:srgbClr val="FF0000"/>
                </a:solidFill>
              </a:rPr>
              <a:t>要尽量减少动物的数量和频率。</a:t>
            </a:r>
            <a:r>
              <a:rPr lang="zh-CN" altLang="en-US" sz="2000" b="1"/>
              <a:t>这包括优化实验设计、最大限度地使用动物、充分考虑代表性和统计学有效性等。</a:t>
            </a:r>
            <a:endParaRPr lang="zh-CN" altLang="en-US" sz="2000" b="1"/>
          </a:p>
        </p:txBody>
      </p:sp>
      <p:grpSp>
        <p:nvGrpSpPr>
          <p:cNvPr id="41" name="组合 40"/>
          <p:cNvGrpSpPr/>
          <p:nvPr/>
        </p:nvGrpSpPr>
        <p:grpSpPr>
          <a:xfrm rot="0">
            <a:off x="-762000" y="5993130"/>
            <a:ext cx="1676400" cy="1676400"/>
            <a:chOff x="12960" y="-1254"/>
            <a:chExt cx="2640" cy="2640"/>
          </a:xfrm>
        </p:grpSpPr>
        <p:sp>
          <p:nvSpPr>
            <p:cNvPr id="3" name="椭圆 2"/>
            <p:cNvSpPr/>
            <p:nvPr/>
          </p:nvSpPr>
          <p:spPr>
            <a:xfrm>
              <a:off x="12960" y="-1254"/>
              <a:ext cx="2640" cy="2640"/>
            </a:xfrm>
            <a:prstGeom prst="ellipse">
              <a:avLst/>
            </a:prstGeom>
            <a:noFill/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3" name="椭圆 42"/>
            <p:cNvSpPr/>
            <p:nvPr/>
          </p:nvSpPr>
          <p:spPr>
            <a:xfrm>
              <a:off x="13320" y="-852"/>
              <a:ext cx="1933" cy="183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0" y="1026160"/>
            <a:ext cx="9144000" cy="49530"/>
            <a:chOff x="0" y="1616"/>
            <a:chExt cx="14400" cy="78"/>
          </a:xfrm>
        </p:grpSpPr>
        <p:cxnSp>
          <p:nvCxnSpPr>
            <p:cNvPr id="8" name="直接连接符 7"/>
            <p:cNvCxnSpPr/>
            <p:nvPr/>
          </p:nvCxnSpPr>
          <p:spPr>
            <a:xfrm flipV="1">
              <a:off x="0" y="1680"/>
              <a:ext cx="5872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clrChange>
              <a:clrFrom>
                <a:srgbClr val="007082">
                  <a:alpha val="100000"/>
                </a:srgbClr>
              </a:clrFrom>
              <a:clrTo>
                <a:srgbClr val="007082">
                  <a:alpha val="100000"/>
                  <a:alpha val="0"/>
                </a:srgbClr>
              </a:clrTo>
            </a:clrChange>
          </a:blip>
          <a:srcRect l="2883" t="6400" r="76937" b="10400"/>
          <a:stretch>
            <a:fillRect/>
          </a:stretch>
        </p:blipFill>
        <p:spPr>
          <a:xfrm>
            <a:off x="8077200" y="0"/>
            <a:ext cx="1066800" cy="990600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152400" y="489585"/>
            <a:ext cx="8991600" cy="583565"/>
            <a:chOff x="240" y="771"/>
            <a:chExt cx="14160" cy="919"/>
          </a:xfrm>
        </p:grpSpPr>
        <p:sp>
          <p:nvSpPr>
            <p:cNvPr id="5" name="文本框 4"/>
            <p:cNvSpPr txBox="1"/>
            <p:nvPr>
              <p:custDataLst>
                <p:tags r:id="rId3"/>
              </p:custDataLst>
            </p:nvPr>
          </p:nvSpPr>
          <p:spPr>
            <a:xfrm>
              <a:off x="240" y="771"/>
              <a:ext cx="14016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 sz="3200" b="1"/>
                <a:t>实验动物</a:t>
              </a:r>
              <a:r>
                <a:rPr lang="zh-CN" sz="3200" b="1"/>
                <a:t>福利伦理</a:t>
              </a:r>
              <a:endParaRPr lang="zh-CN" sz="3200" b="1">
                <a:sym typeface="+mn-ea"/>
              </a:endParaRPr>
            </a:p>
          </p:txBody>
        </p:sp>
        <p:cxnSp>
          <p:nvCxnSpPr>
            <p:cNvPr id="7" name="直接连接符 6"/>
            <p:cNvCxnSpPr/>
            <p:nvPr>
              <p:custDataLst>
                <p:tags r:id="rId4"/>
              </p:custDataLst>
            </p:nvPr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组合 49"/>
          <p:cNvGrpSpPr/>
          <p:nvPr/>
        </p:nvGrpSpPr>
        <p:grpSpPr>
          <a:xfrm rot="0">
            <a:off x="7543800" y="6629400"/>
            <a:ext cx="1424940" cy="198120"/>
            <a:chOff x="3960" y="6360"/>
            <a:chExt cx="2244" cy="312"/>
          </a:xfrm>
        </p:grpSpPr>
        <p:sp>
          <p:nvSpPr>
            <p:cNvPr id="44" name="椭圆 43"/>
            <p:cNvSpPr/>
            <p:nvPr/>
          </p:nvSpPr>
          <p:spPr>
            <a:xfrm>
              <a:off x="3960" y="6360"/>
              <a:ext cx="325" cy="3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5" name="椭圆 44"/>
            <p:cNvSpPr/>
            <p:nvPr/>
          </p:nvSpPr>
          <p:spPr>
            <a:xfrm>
              <a:off x="4440" y="6360"/>
              <a:ext cx="325" cy="3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7" name="椭圆 46"/>
            <p:cNvSpPr/>
            <p:nvPr/>
          </p:nvSpPr>
          <p:spPr>
            <a:xfrm>
              <a:off x="4920" y="6360"/>
              <a:ext cx="325" cy="3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8" name="椭圆 47"/>
            <p:cNvSpPr/>
            <p:nvPr/>
          </p:nvSpPr>
          <p:spPr>
            <a:xfrm>
              <a:off x="5400" y="6360"/>
              <a:ext cx="325" cy="3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9" name="椭圆 48"/>
            <p:cNvSpPr/>
            <p:nvPr/>
          </p:nvSpPr>
          <p:spPr>
            <a:xfrm>
              <a:off x="5880" y="6360"/>
              <a:ext cx="325" cy="3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0" name="圆角矩形 9"/>
          <p:cNvSpPr/>
          <p:nvPr/>
        </p:nvSpPr>
        <p:spPr>
          <a:xfrm>
            <a:off x="3352800" y="1752600"/>
            <a:ext cx="2501265" cy="720090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优化实验设计</a:t>
            </a:r>
            <a:endParaRPr lang="zh-CN" altLang="en-US" sz="24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36270" y="2743200"/>
            <a:ext cx="7892415" cy="2399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50000"/>
              </a:lnSpc>
            </a:pPr>
            <a:r>
              <a:rPr lang="en-US" altLang="zh-CN" sz="2000" b="1"/>
              <a:t>       </a:t>
            </a:r>
            <a:r>
              <a:rPr lang="zh-CN" altLang="en-US" sz="2000" b="1"/>
              <a:t>采用合适的实验设计类型，如正交设计、析因设计等，可以在较少的动物数量下获取更多的信息。</a:t>
            </a:r>
            <a:endParaRPr lang="en-US" altLang="zh-CN" sz="2000" b="1"/>
          </a:p>
          <a:p>
            <a:pPr algn="just">
              <a:lnSpc>
                <a:spcPct val="150000"/>
              </a:lnSpc>
            </a:pPr>
            <a:r>
              <a:rPr lang="en-US" altLang="zh-CN" sz="2000" b="1"/>
              <a:t>       </a:t>
            </a:r>
            <a:r>
              <a:rPr lang="zh-CN" altLang="en-US" sz="2000" b="1"/>
              <a:t>例如，在研究多种药物联合使用对某种疾病的治疗效果时，析因设计可以通过较少的动物分组，分析出不同药物及其组合的效果，而不需要对每种药物组合都使用大量的动物进行单独实验。</a:t>
            </a:r>
            <a:endParaRPr lang="zh-CN" altLang="en-US" sz="2000" b="1"/>
          </a:p>
        </p:txBody>
      </p:sp>
      <p:grpSp>
        <p:nvGrpSpPr>
          <p:cNvPr id="41" name="组合 40"/>
          <p:cNvGrpSpPr/>
          <p:nvPr/>
        </p:nvGrpSpPr>
        <p:grpSpPr>
          <a:xfrm rot="0">
            <a:off x="-762000" y="5993130"/>
            <a:ext cx="1676400" cy="1676400"/>
            <a:chOff x="12960" y="-1254"/>
            <a:chExt cx="2640" cy="2640"/>
          </a:xfrm>
        </p:grpSpPr>
        <p:sp>
          <p:nvSpPr>
            <p:cNvPr id="3" name="椭圆 2"/>
            <p:cNvSpPr/>
            <p:nvPr/>
          </p:nvSpPr>
          <p:spPr>
            <a:xfrm>
              <a:off x="12960" y="-1254"/>
              <a:ext cx="2640" cy="2640"/>
            </a:xfrm>
            <a:prstGeom prst="ellipse">
              <a:avLst/>
            </a:prstGeom>
            <a:noFill/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3" name="椭圆 42"/>
            <p:cNvSpPr/>
            <p:nvPr/>
          </p:nvSpPr>
          <p:spPr>
            <a:xfrm>
              <a:off x="13320" y="-852"/>
              <a:ext cx="1933" cy="183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0" y="1026160"/>
            <a:ext cx="9144000" cy="49530"/>
            <a:chOff x="0" y="1616"/>
            <a:chExt cx="14400" cy="78"/>
          </a:xfrm>
        </p:grpSpPr>
        <p:cxnSp>
          <p:nvCxnSpPr>
            <p:cNvPr id="8" name="直接连接符 7"/>
            <p:cNvCxnSpPr/>
            <p:nvPr/>
          </p:nvCxnSpPr>
          <p:spPr>
            <a:xfrm flipV="1">
              <a:off x="0" y="1680"/>
              <a:ext cx="5872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clrChange>
              <a:clrFrom>
                <a:srgbClr val="007082">
                  <a:alpha val="100000"/>
                </a:srgbClr>
              </a:clrFrom>
              <a:clrTo>
                <a:srgbClr val="007082">
                  <a:alpha val="100000"/>
                  <a:alpha val="0"/>
                </a:srgbClr>
              </a:clrTo>
            </a:clrChange>
          </a:blip>
          <a:srcRect l="2883" t="6400" r="76937" b="10400"/>
          <a:stretch>
            <a:fillRect/>
          </a:stretch>
        </p:blipFill>
        <p:spPr>
          <a:xfrm>
            <a:off x="8077200" y="0"/>
            <a:ext cx="1066800" cy="990600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152400" y="489585"/>
            <a:ext cx="8991600" cy="583565"/>
            <a:chOff x="240" y="771"/>
            <a:chExt cx="14160" cy="919"/>
          </a:xfrm>
        </p:grpSpPr>
        <p:sp>
          <p:nvSpPr>
            <p:cNvPr id="5" name="文本框 4"/>
            <p:cNvSpPr txBox="1"/>
            <p:nvPr>
              <p:custDataLst>
                <p:tags r:id="rId3"/>
              </p:custDataLst>
            </p:nvPr>
          </p:nvSpPr>
          <p:spPr>
            <a:xfrm>
              <a:off x="240" y="771"/>
              <a:ext cx="14016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 sz="3200" b="1"/>
                <a:t>实验动物</a:t>
              </a:r>
              <a:r>
                <a:rPr lang="zh-CN" sz="3200" b="1"/>
                <a:t>福利伦理</a:t>
              </a:r>
              <a:endParaRPr lang="zh-CN" sz="3200" b="1">
                <a:sym typeface="+mn-ea"/>
              </a:endParaRPr>
            </a:p>
          </p:txBody>
        </p:sp>
        <p:cxnSp>
          <p:nvCxnSpPr>
            <p:cNvPr id="7" name="直接连接符 6"/>
            <p:cNvCxnSpPr/>
            <p:nvPr>
              <p:custDataLst>
                <p:tags r:id="rId4"/>
              </p:custDataLst>
            </p:nvPr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组合 49"/>
          <p:cNvGrpSpPr/>
          <p:nvPr/>
        </p:nvGrpSpPr>
        <p:grpSpPr>
          <a:xfrm rot="0">
            <a:off x="7543800" y="6629400"/>
            <a:ext cx="1424940" cy="198120"/>
            <a:chOff x="3960" y="6360"/>
            <a:chExt cx="2244" cy="312"/>
          </a:xfrm>
        </p:grpSpPr>
        <p:sp>
          <p:nvSpPr>
            <p:cNvPr id="44" name="椭圆 43"/>
            <p:cNvSpPr/>
            <p:nvPr/>
          </p:nvSpPr>
          <p:spPr>
            <a:xfrm>
              <a:off x="3960" y="6360"/>
              <a:ext cx="325" cy="3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5" name="椭圆 44"/>
            <p:cNvSpPr/>
            <p:nvPr/>
          </p:nvSpPr>
          <p:spPr>
            <a:xfrm>
              <a:off x="4440" y="6360"/>
              <a:ext cx="325" cy="3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7" name="椭圆 46"/>
            <p:cNvSpPr/>
            <p:nvPr/>
          </p:nvSpPr>
          <p:spPr>
            <a:xfrm>
              <a:off x="4920" y="6360"/>
              <a:ext cx="325" cy="3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8" name="椭圆 47"/>
            <p:cNvSpPr/>
            <p:nvPr/>
          </p:nvSpPr>
          <p:spPr>
            <a:xfrm>
              <a:off x="5400" y="6360"/>
              <a:ext cx="325" cy="3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9" name="椭圆 48"/>
            <p:cNvSpPr/>
            <p:nvPr/>
          </p:nvSpPr>
          <p:spPr>
            <a:xfrm>
              <a:off x="5880" y="6360"/>
              <a:ext cx="325" cy="3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0" name="圆角矩形 9"/>
          <p:cNvSpPr/>
          <p:nvPr/>
        </p:nvSpPr>
        <p:spPr>
          <a:xfrm>
            <a:off x="3352800" y="1752600"/>
            <a:ext cx="2588260" cy="685800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数据共享与整合</a:t>
            </a:r>
            <a:endParaRPr lang="zh-CN" altLang="en-US" sz="24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36270" y="2667000"/>
            <a:ext cx="7892415" cy="2399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50000"/>
              </a:lnSpc>
            </a:pPr>
            <a:r>
              <a:rPr lang="en-US" altLang="zh-CN" sz="2000" b="1"/>
              <a:t>       </a:t>
            </a:r>
            <a:r>
              <a:rPr lang="zh-CN" altLang="en-US" sz="2000" b="1"/>
              <a:t>在科研领域，不同实验室之间的数据共享和整合可以减少重复实验的动物使用量。</a:t>
            </a:r>
            <a:endParaRPr lang="en-US" altLang="zh-CN" sz="2000" b="1"/>
          </a:p>
          <a:p>
            <a:pPr algn="just">
              <a:lnSpc>
                <a:spcPct val="150000"/>
              </a:lnSpc>
            </a:pPr>
            <a:r>
              <a:rPr lang="en-US" altLang="zh-CN" sz="2000" b="1"/>
              <a:t>       </a:t>
            </a:r>
            <a:r>
              <a:rPr lang="zh-CN" altLang="en-US" sz="2000" b="1"/>
              <a:t>例如，在全球范围内对某种罕见病的研究，如果各个实验室能够共享已有的动物实验数据，就可以避免在相同的研究点上重复使用动物进行实验，从而有效地减少实验动物的总体使用数量。</a:t>
            </a:r>
            <a:endParaRPr lang="zh-CN" altLang="en-US" sz="2000" b="1"/>
          </a:p>
        </p:txBody>
      </p:sp>
      <p:grpSp>
        <p:nvGrpSpPr>
          <p:cNvPr id="41" name="组合 40"/>
          <p:cNvGrpSpPr/>
          <p:nvPr/>
        </p:nvGrpSpPr>
        <p:grpSpPr>
          <a:xfrm rot="0">
            <a:off x="-762000" y="5993130"/>
            <a:ext cx="1676400" cy="1676400"/>
            <a:chOff x="12960" y="-1254"/>
            <a:chExt cx="2640" cy="2640"/>
          </a:xfrm>
        </p:grpSpPr>
        <p:sp>
          <p:nvSpPr>
            <p:cNvPr id="3" name="椭圆 2"/>
            <p:cNvSpPr/>
            <p:nvPr/>
          </p:nvSpPr>
          <p:spPr>
            <a:xfrm>
              <a:off x="12960" y="-1254"/>
              <a:ext cx="2640" cy="2640"/>
            </a:xfrm>
            <a:prstGeom prst="ellipse">
              <a:avLst/>
            </a:prstGeom>
            <a:noFill/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3" name="椭圆 42"/>
            <p:cNvSpPr/>
            <p:nvPr/>
          </p:nvSpPr>
          <p:spPr>
            <a:xfrm>
              <a:off x="13320" y="-852"/>
              <a:ext cx="1933" cy="183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5" name="文本框 14"/>
          <p:cNvSpPr txBox="1"/>
          <p:nvPr/>
        </p:nvSpPr>
        <p:spPr>
          <a:xfrm>
            <a:off x="5189538" y="5334000"/>
            <a:ext cx="3954462" cy="45082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b="1" dirty="0">
                <a:latin typeface="Arial" panose="020B0604020202020204" pitchFamily="34" charset="0"/>
              </a:rPr>
              <a:t>     </a:t>
            </a:r>
            <a:endParaRPr lang="zh-CN" altLang="en-US" sz="2000" b="1" dirty="0">
              <a:latin typeface="Arial" panose="020B0604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0" y="1026160"/>
            <a:ext cx="9144000" cy="49530"/>
            <a:chOff x="0" y="1616"/>
            <a:chExt cx="14400" cy="78"/>
          </a:xfrm>
        </p:grpSpPr>
        <p:cxnSp>
          <p:nvCxnSpPr>
            <p:cNvPr id="8" name="直接连接符 7"/>
            <p:cNvCxnSpPr/>
            <p:nvPr/>
          </p:nvCxnSpPr>
          <p:spPr>
            <a:xfrm flipV="1">
              <a:off x="0" y="1680"/>
              <a:ext cx="5872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clrChange>
              <a:clrFrom>
                <a:srgbClr val="007082">
                  <a:alpha val="100000"/>
                </a:srgbClr>
              </a:clrFrom>
              <a:clrTo>
                <a:srgbClr val="007082">
                  <a:alpha val="100000"/>
                  <a:alpha val="0"/>
                </a:srgbClr>
              </a:clrTo>
            </a:clrChange>
          </a:blip>
          <a:srcRect l="2883" t="6400" r="76937" b="10400"/>
          <a:stretch>
            <a:fillRect/>
          </a:stretch>
        </p:blipFill>
        <p:spPr>
          <a:xfrm>
            <a:off x="8077200" y="0"/>
            <a:ext cx="1066800" cy="990600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152400" y="489585"/>
            <a:ext cx="8991600" cy="583565"/>
            <a:chOff x="240" y="771"/>
            <a:chExt cx="14160" cy="919"/>
          </a:xfrm>
        </p:grpSpPr>
        <p:sp>
          <p:nvSpPr>
            <p:cNvPr id="5" name="文本框 4"/>
            <p:cNvSpPr txBox="1"/>
            <p:nvPr>
              <p:custDataLst>
                <p:tags r:id="rId3"/>
              </p:custDataLst>
            </p:nvPr>
          </p:nvSpPr>
          <p:spPr>
            <a:xfrm>
              <a:off x="240" y="771"/>
              <a:ext cx="14016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 sz="3200" b="1"/>
                <a:t>实验动物</a:t>
              </a:r>
              <a:r>
                <a:rPr lang="zh-CN" sz="3200" b="1"/>
                <a:t>福利伦理</a:t>
              </a:r>
              <a:endParaRPr lang="zh-CN" sz="3200" b="1">
                <a:sym typeface="+mn-ea"/>
              </a:endParaRPr>
            </a:p>
          </p:txBody>
        </p:sp>
        <p:cxnSp>
          <p:nvCxnSpPr>
            <p:cNvPr id="7" name="直接连接符 6"/>
            <p:cNvCxnSpPr/>
            <p:nvPr>
              <p:custDataLst>
                <p:tags r:id="rId4"/>
              </p:custDataLst>
            </p:nvPr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组合 49"/>
          <p:cNvGrpSpPr/>
          <p:nvPr/>
        </p:nvGrpSpPr>
        <p:grpSpPr>
          <a:xfrm rot="0">
            <a:off x="7543800" y="6629400"/>
            <a:ext cx="1424940" cy="198120"/>
            <a:chOff x="3960" y="6360"/>
            <a:chExt cx="2244" cy="312"/>
          </a:xfrm>
        </p:grpSpPr>
        <p:sp>
          <p:nvSpPr>
            <p:cNvPr id="44" name="椭圆 43"/>
            <p:cNvSpPr/>
            <p:nvPr/>
          </p:nvSpPr>
          <p:spPr>
            <a:xfrm>
              <a:off x="3960" y="6360"/>
              <a:ext cx="325" cy="3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5" name="椭圆 44"/>
            <p:cNvSpPr/>
            <p:nvPr/>
          </p:nvSpPr>
          <p:spPr>
            <a:xfrm>
              <a:off x="4440" y="6360"/>
              <a:ext cx="325" cy="3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7" name="椭圆 46"/>
            <p:cNvSpPr/>
            <p:nvPr/>
          </p:nvSpPr>
          <p:spPr>
            <a:xfrm>
              <a:off x="4920" y="6360"/>
              <a:ext cx="325" cy="3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8" name="椭圆 47"/>
            <p:cNvSpPr/>
            <p:nvPr/>
          </p:nvSpPr>
          <p:spPr>
            <a:xfrm>
              <a:off x="5400" y="6360"/>
              <a:ext cx="325" cy="3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9" name="椭圆 48"/>
            <p:cNvSpPr/>
            <p:nvPr/>
          </p:nvSpPr>
          <p:spPr>
            <a:xfrm>
              <a:off x="5880" y="6360"/>
              <a:ext cx="325" cy="3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467360" y="1524000"/>
            <a:ext cx="8230870" cy="4483100"/>
          </a:xfrm>
          <a:prstGeom prst="rect">
            <a:avLst/>
          </a:prstGeom>
        </p:spPr>
        <p:txBody>
          <a:bodyPr wrap="square">
            <a:noAutofit/>
          </a:bodyPr>
          <a:p>
            <a:pPr marL="342900" indent="-342900" algn="ctr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charset="0"/>
              <a:buChar char="l"/>
            </a:pPr>
            <a:r>
              <a:rPr lang="zh-CN" altLang="en-US" sz="2800" b="1">
                <a:solidFill>
                  <a:srgbClr val="FF0000"/>
                </a:solidFill>
              </a:rPr>
              <a:t>优化</a:t>
            </a:r>
            <a:endParaRPr lang="zh-CN" altLang="en-US" sz="2800" b="1">
              <a:solidFill>
                <a:srgbClr val="FF0000"/>
              </a:solidFill>
            </a:endParaRPr>
          </a:p>
          <a:p>
            <a:pPr marL="0" indent="0">
              <a:lnSpc>
                <a:spcPct val="2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/>
              <a:t>       </a:t>
            </a:r>
            <a:r>
              <a:rPr lang="zh-CN" altLang="en-US" sz="2000" b="1">
                <a:solidFill>
                  <a:srgbClr val="FF0000"/>
                </a:solidFill>
              </a:rPr>
              <a:t>在动物实验中尽量减少对动物的伤害和苦痛，提高实验的伦理性。</a:t>
            </a:r>
            <a:r>
              <a:rPr lang="zh-CN" altLang="en-US" sz="2000" b="1"/>
              <a:t>包括改进实验环境、优化实验方法、减少痛苦和压力、提高动物的健康和福利等通过改良实验方法和实验环境，可以降低动物的痛苦和不适感，提高实验的伦理性和科学价值。</a:t>
            </a:r>
            <a:endParaRPr lang="zh-CN" altLang="en-US" sz="2000" b="1"/>
          </a:p>
        </p:txBody>
      </p:sp>
      <p:grpSp>
        <p:nvGrpSpPr>
          <p:cNvPr id="41" name="组合 40"/>
          <p:cNvGrpSpPr/>
          <p:nvPr/>
        </p:nvGrpSpPr>
        <p:grpSpPr>
          <a:xfrm rot="0">
            <a:off x="-762000" y="5993130"/>
            <a:ext cx="1676400" cy="1676400"/>
            <a:chOff x="12960" y="-1254"/>
            <a:chExt cx="2640" cy="2640"/>
          </a:xfrm>
        </p:grpSpPr>
        <p:sp>
          <p:nvSpPr>
            <p:cNvPr id="3" name="椭圆 2"/>
            <p:cNvSpPr/>
            <p:nvPr/>
          </p:nvSpPr>
          <p:spPr>
            <a:xfrm>
              <a:off x="12960" y="-1254"/>
              <a:ext cx="2640" cy="2640"/>
            </a:xfrm>
            <a:prstGeom prst="ellipse">
              <a:avLst/>
            </a:prstGeom>
            <a:noFill/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3" name="椭圆 42"/>
            <p:cNvSpPr/>
            <p:nvPr/>
          </p:nvSpPr>
          <p:spPr>
            <a:xfrm>
              <a:off x="13320" y="-852"/>
              <a:ext cx="1933" cy="183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0" y="1026160"/>
            <a:ext cx="9144000" cy="49530"/>
            <a:chOff x="0" y="1616"/>
            <a:chExt cx="14400" cy="78"/>
          </a:xfrm>
        </p:grpSpPr>
        <p:cxnSp>
          <p:nvCxnSpPr>
            <p:cNvPr id="8" name="直接连接符 7"/>
            <p:cNvCxnSpPr/>
            <p:nvPr/>
          </p:nvCxnSpPr>
          <p:spPr>
            <a:xfrm flipV="1">
              <a:off x="0" y="1680"/>
              <a:ext cx="5872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clrChange>
              <a:clrFrom>
                <a:srgbClr val="007082">
                  <a:alpha val="100000"/>
                </a:srgbClr>
              </a:clrFrom>
              <a:clrTo>
                <a:srgbClr val="007082">
                  <a:alpha val="100000"/>
                  <a:alpha val="0"/>
                </a:srgbClr>
              </a:clrTo>
            </a:clrChange>
          </a:blip>
          <a:srcRect l="2883" t="6400" r="76937" b="10400"/>
          <a:stretch>
            <a:fillRect/>
          </a:stretch>
        </p:blipFill>
        <p:spPr>
          <a:xfrm>
            <a:off x="8077200" y="0"/>
            <a:ext cx="1066800" cy="990600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152400" y="489585"/>
            <a:ext cx="8991600" cy="583565"/>
            <a:chOff x="240" y="771"/>
            <a:chExt cx="14160" cy="919"/>
          </a:xfrm>
        </p:grpSpPr>
        <p:sp>
          <p:nvSpPr>
            <p:cNvPr id="5" name="文本框 4"/>
            <p:cNvSpPr txBox="1"/>
            <p:nvPr>
              <p:custDataLst>
                <p:tags r:id="rId3"/>
              </p:custDataLst>
            </p:nvPr>
          </p:nvSpPr>
          <p:spPr>
            <a:xfrm>
              <a:off x="240" y="771"/>
              <a:ext cx="14016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 sz="3200" b="1"/>
                <a:t>实验动物</a:t>
              </a:r>
              <a:r>
                <a:rPr lang="zh-CN" sz="3200" b="1"/>
                <a:t>福利伦理</a:t>
              </a:r>
              <a:endParaRPr lang="zh-CN" sz="3200" b="1">
                <a:sym typeface="+mn-ea"/>
              </a:endParaRPr>
            </a:p>
          </p:txBody>
        </p:sp>
        <p:cxnSp>
          <p:nvCxnSpPr>
            <p:cNvPr id="7" name="直接连接符 6"/>
            <p:cNvCxnSpPr/>
            <p:nvPr>
              <p:custDataLst>
                <p:tags r:id="rId4"/>
              </p:custDataLst>
            </p:nvPr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组合 49"/>
          <p:cNvGrpSpPr/>
          <p:nvPr/>
        </p:nvGrpSpPr>
        <p:grpSpPr>
          <a:xfrm rot="0">
            <a:off x="7543800" y="6629400"/>
            <a:ext cx="1424940" cy="198120"/>
            <a:chOff x="3960" y="6360"/>
            <a:chExt cx="2244" cy="312"/>
          </a:xfrm>
        </p:grpSpPr>
        <p:sp>
          <p:nvSpPr>
            <p:cNvPr id="44" name="椭圆 43"/>
            <p:cNvSpPr/>
            <p:nvPr/>
          </p:nvSpPr>
          <p:spPr>
            <a:xfrm>
              <a:off x="3960" y="6360"/>
              <a:ext cx="325" cy="3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5" name="椭圆 44"/>
            <p:cNvSpPr/>
            <p:nvPr/>
          </p:nvSpPr>
          <p:spPr>
            <a:xfrm>
              <a:off x="4440" y="6360"/>
              <a:ext cx="325" cy="3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7" name="椭圆 46"/>
            <p:cNvSpPr/>
            <p:nvPr/>
          </p:nvSpPr>
          <p:spPr>
            <a:xfrm>
              <a:off x="4920" y="6360"/>
              <a:ext cx="325" cy="3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8" name="椭圆 47"/>
            <p:cNvSpPr/>
            <p:nvPr/>
          </p:nvSpPr>
          <p:spPr>
            <a:xfrm>
              <a:off x="5400" y="6360"/>
              <a:ext cx="325" cy="3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9" name="椭圆 48"/>
            <p:cNvSpPr/>
            <p:nvPr/>
          </p:nvSpPr>
          <p:spPr>
            <a:xfrm>
              <a:off x="5880" y="6360"/>
              <a:ext cx="325" cy="3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0" name="圆角矩形 9"/>
          <p:cNvSpPr/>
          <p:nvPr/>
        </p:nvSpPr>
        <p:spPr>
          <a:xfrm>
            <a:off x="3352800" y="1752600"/>
            <a:ext cx="2501265" cy="720090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饲养环境优化</a:t>
            </a:r>
            <a:endParaRPr lang="zh-CN" altLang="en-US" sz="24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36270" y="2743200"/>
            <a:ext cx="7892415" cy="2399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50000"/>
              </a:lnSpc>
            </a:pPr>
            <a:r>
              <a:rPr lang="en-US" altLang="zh-CN" sz="2000" b="1"/>
              <a:t>     </a:t>
            </a:r>
            <a:r>
              <a:rPr lang="en-US" altLang="zh-CN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为实验动物提供适宜的生活环境是优化的重要方面。</a:t>
            </a:r>
            <a:endParaRPr lang="en-US" altLang="zh-CN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zh-CN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例如，对于小鼠的饲养，要确保饲养笼具的大小合适，有充足的通风、适宜的温度（一般在</a:t>
            </a:r>
            <a:r>
              <a:rPr lang="en-US" altLang="zh-CN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20 - 26</a:t>
            </a:r>
            <a:r>
              <a:rPr lang="en-US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℃</a:t>
            </a:r>
            <a:r>
              <a:rPr lang="zh-CN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）和湿度（</a:t>
            </a:r>
            <a:r>
              <a:rPr lang="en-US" altLang="zh-CN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40% - 70%</a:t>
            </a:r>
            <a:r>
              <a:rPr lang="zh-CN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）。同时，提供丰富的环境刺激，如给小鼠提供可以攀爬的玩具、藏身的小屋等，可以减少小鼠的应激反应，提高其福利水平。</a:t>
            </a:r>
            <a:endParaRPr lang="zh-CN" altLang="en-US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1" name="组合 40"/>
          <p:cNvGrpSpPr/>
          <p:nvPr/>
        </p:nvGrpSpPr>
        <p:grpSpPr>
          <a:xfrm rot="0">
            <a:off x="-762000" y="5993130"/>
            <a:ext cx="1676400" cy="1676400"/>
            <a:chOff x="12960" y="-1254"/>
            <a:chExt cx="2640" cy="2640"/>
          </a:xfrm>
        </p:grpSpPr>
        <p:sp>
          <p:nvSpPr>
            <p:cNvPr id="3" name="椭圆 2"/>
            <p:cNvSpPr/>
            <p:nvPr/>
          </p:nvSpPr>
          <p:spPr>
            <a:xfrm>
              <a:off x="12960" y="-1254"/>
              <a:ext cx="2640" cy="2640"/>
            </a:xfrm>
            <a:prstGeom prst="ellipse">
              <a:avLst/>
            </a:prstGeom>
            <a:noFill/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3" name="椭圆 42"/>
            <p:cNvSpPr/>
            <p:nvPr/>
          </p:nvSpPr>
          <p:spPr>
            <a:xfrm>
              <a:off x="13320" y="-852"/>
              <a:ext cx="1933" cy="183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0" y="1026160"/>
            <a:ext cx="9144000" cy="49530"/>
            <a:chOff x="0" y="1616"/>
            <a:chExt cx="14400" cy="78"/>
          </a:xfrm>
        </p:grpSpPr>
        <p:cxnSp>
          <p:nvCxnSpPr>
            <p:cNvPr id="8" name="直接连接符 7"/>
            <p:cNvCxnSpPr/>
            <p:nvPr/>
          </p:nvCxnSpPr>
          <p:spPr>
            <a:xfrm flipV="1">
              <a:off x="0" y="1680"/>
              <a:ext cx="5872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clrChange>
              <a:clrFrom>
                <a:srgbClr val="007082">
                  <a:alpha val="100000"/>
                </a:srgbClr>
              </a:clrFrom>
              <a:clrTo>
                <a:srgbClr val="007082">
                  <a:alpha val="100000"/>
                  <a:alpha val="0"/>
                </a:srgbClr>
              </a:clrTo>
            </a:clrChange>
          </a:blip>
          <a:srcRect l="2883" t="6400" r="76937" b="10400"/>
          <a:stretch>
            <a:fillRect/>
          </a:stretch>
        </p:blipFill>
        <p:spPr>
          <a:xfrm>
            <a:off x="8077200" y="0"/>
            <a:ext cx="1066800" cy="990600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152400" y="489585"/>
            <a:ext cx="8991600" cy="583565"/>
            <a:chOff x="240" y="771"/>
            <a:chExt cx="14160" cy="919"/>
          </a:xfrm>
        </p:grpSpPr>
        <p:sp>
          <p:nvSpPr>
            <p:cNvPr id="5" name="文本框 4"/>
            <p:cNvSpPr txBox="1"/>
            <p:nvPr>
              <p:custDataLst>
                <p:tags r:id="rId3"/>
              </p:custDataLst>
            </p:nvPr>
          </p:nvSpPr>
          <p:spPr>
            <a:xfrm>
              <a:off x="240" y="771"/>
              <a:ext cx="14016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 sz="3200" b="1"/>
                <a:t>实验动物</a:t>
              </a:r>
              <a:r>
                <a:rPr lang="zh-CN" sz="3200" b="1"/>
                <a:t>福利伦理</a:t>
              </a:r>
              <a:endParaRPr lang="zh-CN" sz="3200" b="1">
                <a:sym typeface="+mn-ea"/>
              </a:endParaRPr>
            </a:p>
          </p:txBody>
        </p:sp>
        <p:cxnSp>
          <p:nvCxnSpPr>
            <p:cNvPr id="7" name="直接连接符 6"/>
            <p:cNvCxnSpPr/>
            <p:nvPr>
              <p:custDataLst>
                <p:tags r:id="rId4"/>
              </p:custDataLst>
            </p:nvPr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组合 49"/>
          <p:cNvGrpSpPr/>
          <p:nvPr/>
        </p:nvGrpSpPr>
        <p:grpSpPr>
          <a:xfrm rot="0">
            <a:off x="7543800" y="6629400"/>
            <a:ext cx="1424940" cy="198120"/>
            <a:chOff x="3960" y="6360"/>
            <a:chExt cx="2244" cy="312"/>
          </a:xfrm>
        </p:grpSpPr>
        <p:sp>
          <p:nvSpPr>
            <p:cNvPr id="44" name="椭圆 43"/>
            <p:cNvSpPr/>
            <p:nvPr/>
          </p:nvSpPr>
          <p:spPr>
            <a:xfrm>
              <a:off x="3960" y="6360"/>
              <a:ext cx="325" cy="3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5" name="椭圆 44"/>
            <p:cNvSpPr/>
            <p:nvPr/>
          </p:nvSpPr>
          <p:spPr>
            <a:xfrm>
              <a:off x="4440" y="6360"/>
              <a:ext cx="325" cy="3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7" name="椭圆 46"/>
            <p:cNvSpPr/>
            <p:nvPr/>
          </p:nvSpPr>
          <p:spPr>
            <a:xfrm>
              <a:off x="4920" y="6360"/>
              <a:ext cx="325" cy="3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8" name="椭圆 47"/>
            <p:cNvSpPr/>
            <p:nvPr/>
          </p:nvSpPr>
          <p:spPr>
            <a:xfrm>
              <a:off x="5400" y="6360"/>
              <a:ext cx="325" cy="3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9" name="椭圆 48"/>
            <p:cNvSpPr/>
            <p:nvPr/>
          </p:nvSpPr>
          <p:spPr>
            <a:xfrm>
              <a:off x="5880" y="6360"/>
              <a:ext cx="325" cy="3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0" name="圆角矩形 9"/>
          <p:cNvSpPr/>
          <p:nvPr/>
        </p:nvSpPr>
        <p:spPr>
          <a:xfrm>
            <a:off x="3352800" y="1752600"/>
            <a:ext cx="2501265" cy="720090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实验操作改进</a:t>
            </a:r>
            <a:endParaRPr lang="zh-CN" altLang="en-US" sz="24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36270" y="2743200"/>
            <a:ext cx="7892415" cy="2399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50000"/>
              </a:lnSpc>
            </a:pPr>
            <a:r>
              <a:rPr lang="en-US" altLang="zh-CN" sz="2000" b="1"/>
              <a:t>     </a:t>
            </a:r>
            <a:r>
              <a:rPr lang="en-US" altLang="zh-CN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在实验操作过程中，使用合适的麻醉和镇痛方法是优化的关键。</a:t>
            </a:r>
            <a:endParaRPr lang="en-US" altLang="zh-CN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zh-CN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例如，在对大鼠进行外科手术时，要选择合适的麻醉剂，如戊巴比妥钠等，并在术后给予适当的镇痛药物，如布洛芬类似物，以减轻大鼠的疼痛。此外，改进手术技术，缩短手术时间，也可以减少动物的痛苦。</a:t>
            </a:r>
            <a:endParaRPr lang="zh-CN" altLang="en-US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1" name="组合 40"/>
          <p:cNvGrpSpPr/>
          <p:nvPr/>
        </p:nvGrpSpPr>
        <p:grpSpPr>
          <a:xfrm rot="0">
            <a:off x="-762000" y="5993130"/>
            <a:ext cx="1676400" cy="1676400"/>
            <a:chOff x="12960" y="-1254"/>
            <a:chExt cx="2640" cy="2640"/>
          </a:xfrm>
        </p:grpSpPr>
        <p:sp>
          <p:nvSpPr>
            <p:cNvPr id="3" name="椭圆 2"/>
            <p:cNvSpPr/>
            <p:nvPr/>
          </p:nvSpPr>
          <p:spPr>
            <a:xfrm>
              <a:off x="12960" y="-1254"/>
              <a:ext cx="2640" cy="2640"/>
            </a:xfrm>
            <a:prstGeom prst="ellipse">
              <a:avLst/>
            </a:prstGeom>
            <a:noFill/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3" name="椭圆 42"/>
            <p:cNvSpPr/>
            <p:nvPr/>
          </p:nvSpPr>
          <p:spPr>
            <a:xfrm>
              <a:off x="13320" y="-852"/>
              <a:ext cx="1933" cy="183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0" y="1026160"/>
            <a:ext cx="9144000" cy="49530"/>
            <a:chOff x="0" y="1616"/>
            <a:chExt cx="14400" cy="78"/>
          </a:xfrm>
        </p:grpSpPr>
        <p:cxnSp>
          <p:nvCxnSpPr>
            <p:cNvPr id="8" name="直接连接符 7"/>
            <p:cNvCxnSpPr/>
            <p:nvPr/>
          </p:nvCxnSpPr>
          <p:spPr>
            <a:xfrm flipV="1">
              <a:off x="0" y="1680"/>
              <a:ext cx="5872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clrChange>
              <a:clrFrom>
                <a:srgbClr val="007082">
                  <a:alpha val="100000"/>
                </a:srgbClr>
              </a:clrFrom>
              <a:clrTo>
                <a:srgbClr val="007082">
                  <a:alpha val="100000"/>
                  <a:alpha val="0"/>
                </a:srgbClr>
              </a:clrTo>
            </a:clrChange>
          </a:blip>
          <a:srcRect l="2883" t="6400" r="76937" b="10400"/>
          <a:stretch>
            <a:fillRect/>
          </a:stretch>
        </p:blipFill>
        <p:spPr>
          <a:xfrm>
            <a:off x="8077200" y="0"/>
            <a:ext cx="1066800" cy="990600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152400" y="489585"/>
            <a:ext cx="8991600" cy="583565"/>
            <a:chOff x="240" y="771"/>
            <a:chExt cx="14160" cy="919"/>
          </a:xfrm>
        </p:grpSpPr>
        <p:sp>
          <p:nvSpPr>
            <p:cNvPr id="5" name="文本框 4"/>
            <p:cNvSpPr txBox="1"/>
            <p:nvPr>
              <p:custDataLst>
                <p:tags r:id="rId3"/>
              </p:custDataLst>
            </p:nvPr>
          </p:nvSpPr>
          <p:spPr>
            <a:xfrm>
              <a:off x="240" y="771"/>
              <a:ext cx="14016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 sz="3200" b="1"/>
                <a:t>实验动物</a:t>
              </a:r>
              <a:r>
                <a:rPr lang="zh-CN" sz="3200" b="1"/>
                <a:t>福利伦理</a:t>
              </a:r>
              <a:endParaRPr lang="zh-CN" sz="3200" b="1">
                <a:sym typeface="+mn-ea"/>
              </a:endParaRPr>
            </a:p>
          </p:txBody>
        </p:sp>
        <p:cxnSp>
          <p:nvCxnSpPr>
            <p:cNvPr id="7" name="直接连接符 6"/>
            <p:cNvCxnSpPr/>
            <p:nvPr>
              <p:custDataLst>
                <p:tags r:id="rId4"/>
              </p:custDataLst>
            </p:nvPr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组合 49"/>
          <p:cNvGrpSpPr/>
          <p:nvPr/>
        </p:nvGrpSpPr>
        <p:grpSpPr>
          <a:xfrm rot="0">
            <a:off x="7543800" y="6629400"/>
            <a:ext cx="1424940" cy="198120"/>
            <a:chOff x="3960" y="6360"/>
            <a:chExt cx="2244" cy="312"/>
          </a:xfrm>
        </p:grpSpPr>
        <p:sp>
          <p:nvSpPr>
            <p:cNvPr id="44" name="椭圆 43"/>
            <p:cNvSpPr/>
            <p:nvPr/>
          </p:nvSpPr>
          <p:spPr>
            <a:xfrm>
              <a:off x="3960" y="6360"/>
              <a:ext cx="325" cy="3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5" name="椭圆 44"/>
            <p:cNvSpPr/>
            <p:nvPr/>
          </p:nvSpPr>
          <p:spPr>
            <a:xfrm>
              <a:off x="4440" y="6360"/>
              <a:ext cx="325" cy="3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7" name="椭圆 46"/>
            <p:cNvSpPr/>
            <p:nvPr/>
          </p:nvSpPr>
          <p:spPr>
            <a:xfrm>
              <a:off x="4920" y="6360"/>
              <a:ext cx="325" cy="3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8" name="椭圆 47"/>
            <p:cNvSpPr/>
            <p:nvPr/>
          </p:nvSpPr>
          <p:spPr>
            <a:xfrm>
              <a:off x="5400" y="6360"/>
              <a:ext cx="325" cy="3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9" name="椭圆 48"/>
            <p:cNvSpPr/>
            <p:nvPr/>
          </p:nvSpPr>
          <p:spPr>
            <a:xfrm>
              <a:off x="5880" y="6360"/>
              <a:ext cx="325" cy="3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356235" y="1917700"/>
            <a:ext cx="8492490" cy="37846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50000"/>
              </a:lnSpc>
            </a:pPr>
            <a:r>
              <a:rPr lang="zh-CN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（一）科学意义</a:t>
            </a:r>
            <a:endParaRPr lang="en-US" altLang="zh-CN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50000"/>
              </a:lnSpc>
              <a:buClr>
                <a:srgbClr val="0000FF"/>
              </a:buClr>
              <a:buFont typeface="Wingdings" panose="05000000000000000000" charset="0"/>
              <a:buChar char="Ø"/>
            </a:pPr>
            <a:r>
              <a:rPr lang="zh-CN" altLang="en-US" sz="20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提高实验结果的准确性</a:t>
            </a:r>
            <a:endParaRPr lang="en-US" altLang="zh-CN" sz="2000" b="1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zh-CN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当实验动物处于良好的福利状态时，其生理和心理状态更加稳定，实验结果更能真实地反映研究因素的影响。</a:t>
            </a:r>
            <a:endParaRPr lang="en-US" altLang="zh-CN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 sz="20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推动科学技术创新</a:t>
            </a:r>
            <a:endParaRPr lang="zh-CN" altLang="en-US" sz="2000" b="1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     3R</a:t>
            </a:r>
            <a:r>
              <a:rPr lang="zh-CN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原则促使科研人员不断探索新的研究方法和技术。为了替代动物实验，科学家们积极研发更加精准的体外模型和计算机模拟算法。</a:t>
            </a:r>
            <a:r>
              <a:rPr lang="zh-CN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短手术时间，也可以减少动物的痛苦。</a:t>
            </a:r>
            <a:endParaRPr lang="zh-CN" altLang="en-US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28600" y="1374775"/>
            <a:ext cx="52254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遵循实验动物伦理和3R原则的意义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1" name="组合 40"/>
          <p:cNvGrpSpPr/>
          <p:nvPr/>
        </p:nvGrpSpPr>
        <p:grpSpPr>
          <a:xfrm rot="0">
            <a:off x="-762000" y="5993130"/>
            <a:ext cx="1676400" cy="1676400"/>
            <a:chOff x="12960" y="-1254"/>
            <a:chExt cx="2640" cy="2640"/>
          </a:xfrm>
        </p:grpSpPr>
        <p:sp>
          <p:nvSpPr>
            <p:cNvPr id="6" name="椭圆 5"/>
            <p:cNvSpPr/>
            <p:nvPr/>
          </p:nvSpPr>
          <p:spPr>
            <a:xfrm>
              <a:off x="12960" y="-1254"/>
              <a:ext cx="2640" cy="2640"/>
            </a:xfrm>
            <a:prstGeom prst="ellipse">
              <a:avLst/>
            </a:prstGeom>
            <a:noFill/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3" name="椭圆 42"/>
            <p:cNvSpPr/>
            <p:nvPr/>
          </p:nvSpPr>
          <p:spPr>
            <a:xfrm>
              <a:off x="13320" y="-852"/>
              <a:ext cx="1933" cy="183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0" y="1026160"/>
            <a:ext cx="9144000" cy="49530"/>
            <a:chOff x="0" y="1616"/>
            <a:chExt cx="14400" cy="78"/>
          </a:xfrm>
        </p:grpSpPr>
        <p:cxnSp>
          <p:nvCxnSpPr>
            <p:cNvPr id="8" name="直接连接符 7"/>
            <p:cNvCxnSpPr/>
            <p:nvPr/>
          </p:nvCxnSpPr>
          <p:spPr>
            <a:xfrm flipV="1">
              <a:off x="0" y="1680"/>
              <a:ext cx="5872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clrChange>
              <a:clrFrom>
                <a:srgbClr val="007082">
                  <a:alpha val="100000"/>
                </a:srgbClr>
              </a:clrFrom>
              <a:clrTo>
                <a:srgbClr val="007082">
                  <a:alpha val="100000"/>
                  <a:alpha val="0"/>
                </a:srgbClr>
              </a:clrTo>
            </a:clrChange>
          </a:blip>
          <a:srcRect l="2883" t="6400" r="76937" b="10400"/>
          <a:stretch>
            <a:fillRect/>
          </a:stretch>
        </p:blipFill>
        <p:spPr>
          <a:xfrm>
            <a:off x="8077200" y="0"/>
            <a:ext cx="1066800" cy="990600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152400" y="489585"/>
            <a:ext cx="8991600" cy="583565"/>
            <a:chOff x="240" y="771"/>
            <a:chExt cx="14160" cy="919"/>
          </a:xfrm>
        </p:grpSpPr>
        <p:sp>
          <p:nvSpPr>
            <p:cNvPr id="5" name="文本框 4"/>
            <p:cNvSpPr txBox="1"/>
            <p:nvPr>
              <p:custDataLst>
                <p:tags r:id="rId3"/>
              </p:custDataLst>
            </p:nvPr>
          </p:nvSpPr>
          <p:spPr>
            <a:xfrm>
              <a:off x="240" y="771"/>
              <a:ext cx="14016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 sz="3200" b="1"/>
                <a:t>实验动物</a:t>
              </a:r>
              <a:r>
                <a:rPr lang="zh-CN" sz="3200" b="1"/>
                <a:t>福利伦理</a:t>
              </a:r>
              <a:endParaRPr lang="zh-CN" sz="3200" b="1">
                <a:sym typeface="+mn-ea"/>
              </a:endParaRPr>
            </a:p>
          </p:txBody>
        </p:sp>
        <p:cxnSp>
          <p:nvCxnSpPr>
            <p:cNvPr id="7" name="直接连接符 6"/>
            <p:cNvCxnSpPr/>
            <p:nvPr>
              <p:custDataLst>
                <p:tags r:id="rId4"/>
              </p:custDataLst>
            </p:nvPr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组合 49"/>
          <p:cNvGrpSpPr/>
          <p:nvPr/>
        </p:nvGrpSpPr>
        <p:grpSpPr>
          <a:xfrm rot="0">
            <a:off x="7543800" y="6629400"/>
            <a:ext cx="1424940" cy="198120"/>
            <a:chOff x="3960" y="6360"/>
            <a:chExt cx="2244" cy="312"/>
          </a:xfrm>
        </p:grpSpPr>
        <p:sp>
          <p:nvSpPr>
            <p:cNvPr id="44" name="椭圆 43"/>
            <p:cNvSpPr/>
            <p:nvPr/>
          </p:nvSpPr>
          <p:spPr>
            <a:xfrm>
              <a:off x="3960" y="6360"/>
              <a:ext cx="325" cy="3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5" name="椭圆 44"/>
            <p:cNvSpPr/>
            <p:nvPr/>
          </p:nvSpPr>
          <p:spPr>
            <a:xfrm>
              <a:off x="4440" y="6360"/>
              <a:ext cx="325" cy="3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7" name="椭圆 46"/>
            <p:cNvSpPr/>
            <p:nvPr/>
          </p:nvSpPr>
          <p:spPr>
            <a:xfrm>
              <a:off x="4920" y="6360"/>
              <a:ext cx="325" cy="3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8" name="椭圆 47"/>
            <p:cNvSpPr/>
            <p:nvPr/>
          </p:nvSpPr>
          <p:spPr>
            <a:xfrm>
              <a:off x="5400" y="6360"/>
              <a:ext cx="325" cy="3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9" name="椭圆 48"/>
            <p:cNvSpPr/>
            <p:nvPr/>
          </p:nvSpPr>
          <p:spPr>
            <a:xfrm>
              <a:off x="5880" y="6360"/>
              <a:ext cx="325" cy="3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356235" y="1917700"/>
            <a:ext cx="8492490" cy="37846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50000"/>
              </a:lnSpc>
            </a:pPr>
            <a:r>
              <a:rPr lang="zh-CN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（二）社会意义</a:t>
            </a:r>
            <a:endParaRPr lang="zh-CN" altLang="en-US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50000"/>
              </a:lnSpc>
              <a:buClr>
                <a:srgbClr val="0000FF"/>
              </a:buClr>
              <a:buFont typeface="Wingdings" panose="05000000000000000000" charset="0"/>
              <a:buChar char="Ø"/>
            </a:pPr>
            <a:r>
              <a:rPr lang="zh-CN" altLang="en-US" sz="20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提升公众对科学的信任</a:t>
            </a:r>
            <a:endParaRPr lang="zh-CN" altLang="en-US" sz="2000" b="1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buClr>
                <a:srgbClr val="0000FF"/>
              </a:buClr>
              <a:buFont typeface="Wingdings" panose="05000000000000000000" charset="0"/>
            </a:pPr>
            <a:r>
              <a:rPr lang="en-US" altLang="zh-CN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zh-CN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在现代社会，公众对动物福利的关注度不断提高。如果科学研究能够遵循实验动物伦理和</a:t>
            </a:r>
            <a:r>
              <a:rPr lang="en-US" altLang="zh-CN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3R</a:t>
            </a:r>
            <a:r>
              <a:rPr lang="zh-CN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原则，将会提升公众对科学研究的信任度。</a:t>
            </a:r>
            <a:endParaRPr lang="zh-CN" altLang="en-US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50000"/>
              </a:lnSpc>
              <a:buClr>
                <a:srgbClr val="0000FF"/>
              </a:buClr>
              <a:buSzTx/>
              <a:buFont typeface="Wingdings" panose="05000000000000000000" charset="0"/>
              <a:buChar char="Ø"/>
            </a:pPr>
            <a:r>
              <a:rPr lang="zh-CN" altLang="en-US" sz="20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符合社会伦理价值观</a:t>
            </a:r>
            <a:endParaRPr lang="zh-CN" altLang="en-US" sz="2000" b="1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buFont typeface="Wingdings" panose="05000000000000000000" charset="0"/>
            </a:pPr>
            <a:r>
              <a:rPr lang="en-US" altLang="zh-CN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zh-CN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尊重生命是现代社会伦理价值观的重要组成部分。在科学研究中遵循实验动物伦理和</a:t>
            </a:r>
            <a:r>
              <a:rPr lang="en-US" altLang="zh-CN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3R</a:t>
            </a:r>
            <a:r>
              <a:rPr lang="zh-CN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原则，是对这种价值观的体现，有助于构建一个更加和谐、文明的社会。</a:t>
            </a:r>
            <a:endParaRPr lang="zh-CN" altLang="en-US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28600" y="1374775"/>
            <a:ext cx="52254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遵循实验动物伦理和3R原则的意义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1" name="组合 40"/>
          <p:cNvGrpSpPr/>
          <p:nvPr/>
        </p:nvGrpSpPr>
        <p:grpSpPr>
          <a:xfrm rot="0">
            <a:off x="-762000" y="5993130"/>
            <a:ext cx="1676400" cy="1676400"/>
            <a:chOff x="12960" y="-1254"/>
            <a:chExt cx="2640" cy="2640"/>
          </a:xfrm>
        </p:grpSpPr>
        <p:sp>
          <p:nvSpPr>
            <p:cNvPr id="6" name="椭圆 5"/>
            <p:cNvSpPr/>
            <p:nvPr/>
          </p:nvSpPr>
          <p:spPr>
            <a:xfrm>
              <a:off x="12960" y="-1254"/>
              <a:ext cx="2640" cy="2640"/>
            </a:xfrm>
            <a:prstGeom prst="ellipse">
              <a:avLst/>
            </a:prstGeom>
            <a:noFill/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3" name="椭圆 42"/>
            <p:cNvSpPr/>
            <p:nvPr/>
          </p:nvSpPr>
          <p:spPr>
            <a:xfrm>
              <a:off x="13320" y="-852"/>
              <a:ext cx="1933" cy="183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5" name="文本框 14"/>
          <p:cNvSpPr txBox="1"/>
          <p:nvPr/>
        </p:nvSpPr>
        <p:spPr>
          <a:xfrm>
            <a:off x="5189538" y="5334000"/>
            <a:ext cx="3954462" cy="45082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b="1" dirty="0">
                <a:latin typeface="Arial" panose="020B0604020202020204" pitchFamily="34" charset="0"/>
              </a:rPr>
              <a:t>     </a:t>
            </a:r>
            <a:endParaRPr lang="zh-CN" altLang="en-US" sz="2000" b="1" dirty="0">
              <a:latin typeface="Arial" panose="020B0604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0" y="1026160"/>
            <a:ext cx="9144000" cy="49530"/>
            <a:chOff x="0" y="1616"/>
            <a:chExt cx="14400" cy="78"/>
          </a:xfrm>
        </p:grpSpPr>
        <p:cxnSp>
          <p:nvCxnSpPr>
            <p:cNvPr id="8" name="直接连接符 7"/>
            <p:cNvCxnSpPr/>
            <p:nvPr/>
          </p:nvCxnSpPr>
          <p:spPr>
            <a:xfrm flipV="1">
              <a:off x="0" y="1680"/>
              <a:ext cx="5872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clrChange>
              <a:clrFrom>
                <a:srgbClr val="007082">
                  <a:alpha val="100000"/>
                </a:srgbClr>
              </a:clrFrom>
              <a:clrTo>
                <a:srgbClr val="007082">
                  <a:alpha val="100000"/>
                  <a:alpha val="0"/>
                </a:srgbClr>
              </a:clrTo>
            </a:clrChange>
          </a:blip>
          <a:srcRect l="2883" t="6400" r="76937" b="10400"/>
          <a:stretch>
            <a:fillRect/>
          </a:stretch>
        </p:blipFill>
        <p:spPr>
          <a:xfrm>
            <a:off x="8077200" y="0"/>
            <a:ext cx="1066800" cy="990600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152400" y="489585"/>
            <a:ext cx="8991600" cy="583565"/>
            <a:chOff x="240" y="771"/>
            <a:chExt cx="14160" cy="919"/>
          </a:xfrm>
        </p:grpSpPr>
        <p:sp>
          <p:nvSpPr>
            <p:cNvPr id="5" name="文本框 4"/>
            <p:cNvSpPr txBox="1"/>
            <p:nvPr>
              <p:custDataLst>
                <p:tags r:id="rId3"/>
              </p:custDataLst>
            </p:nvPr>
          </p:nvSpPr>
          <p:spPr>
            <a:xfrm>
              <a:off x="240" y="771"/>
              <a:ext cx="14016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 sz="3200" b="1"/>
                <a:t>实验动物</a:t>
              </a:r>
              <a:r>
                <a:rPr lang="zh-CN" sz="3200" b="1"/>
                <a:t>福利伦理</a:t>
              </a:r>
              <a:endParaRPr lang="zh-CN" sz="3200" b="1">
                <a:sym typeface="+mn-ea"/>
              </a:endParaRPr>
            </a:p>
          </p:txBody>
        </p:sp>
        <p:cxnSp>
          <p:nvCxnSpPr>
            <p:cNvPr id="7" name="直接连接符 6"/>
            <p:cNvCxnSpPr/>
            <p:nvPr>
              <p:custDataLst>
                <p:tags r:id="rId4"/>
              </p:custDataLst>
            </p:nvPr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组合 40"/>
          <p:cNvGrpSpPr/>
          <p:nvPr/>
        </p:nvGrpSpPr>
        <p:grpSpPr>
          <a:xfrm rot="0">
            <a:off x="-762000" y="5993130"/>
            <a:ext cx="1676400" cy="1676400"/>
            <a:chOff x="12960" y="-1254"/>
            <a:chExt cx="2640" cy="2640"/>
          </a:xfrm>
        </p:grpSpPr>
        <p:sp>
          <p:nvSpPr>
            <p:cNvPr id="42" name="椭圆 41"/>
            <p:cNvSpPr/>
            <p:nvPr/>
          </p:nvSpPr>
          <p:spPr>
            <a:xfrm>
              <a:off x="12960" y="-1254"/>
              <a:ext cx="2640" cy="2640"/>
            </a:xfrm>
            <a:prstGeom prst="ellipse">
              <a:avLst/>
            </a:prstGeom>
            <a:noFill/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3" name="椭圆 42"/>
            <p:cNvSpPr/>
            <p:nvPr/>
          </p:nvSpPr>
          <p:spPr>
            <a:xfrm>
              <a:off x="13320" y="-852"/>
              <a:ext cx="1933" cy="183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50" name="组合 49"/>
          <p:cNvGrpSpPr/>
          <p:nvPr/>
        </p:nvGrpSpPr>
        <p:grpSpPr>
          <a:xfrm rot="0">
            <a:off x="7543800" y="6629400"/>
            <a:ext cx="1424940" cy="198120"/>
            <a:chOff x="3960" y="6360"/>
            <a:chExt cx="2244" cy="312"/>
          </a:xfrm>
        </p:grpSpPr>
        <p:sp>
          <p:nvSpPr>
            <p:cNvPr id="44" name="椭圆 43"/>
            <p:cNvSpPr/>
            <p:nvPr/>
          </p:nvSpPr>
          <p:spPr>
            <a:xfrm>
              <a:off x="3960" y="6360"/>
              <a:ext cx="325" cy="3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5" name="椭圆 44"/>
            <p:cNvSpPr/>
            <p:nvPr/>
          </p:nvSpPr>
          <p:spPr>
            <a:xfrm>
              <a:off x="4440" y="6360"/>
              <a:ext cx="325" cy="3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7" name="椭圆 46"/>
            <p:cNvSpPr/>
            <p:nvPr/>
          </p:nvSpPr>
          <p:spPr>
            <a:xfrm>
              <a:off x="4920" y="6360"/>
              <a:ext cx="325" cy="3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8" name="椭圆 47"/>
            <p:cNvSpPr/>
            <p:nvPr/>
          </p:nvSpPr>
          <p:spPr>
            <a:xfrm>
              <a:off x="5400" y="6360"/>
              <a:ext cx="325" cy="3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9" name="椭圆 48"/>
            <p:cNvSpPr/>
            <p:nvPr/>
          </p:nvSpPr>
          <p:spPr>
            <a:xfrm>
              <a:off x="5880" y="6360"/>
              <a:ext cx="325" cy="3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57400" y="1524000"/>
            <a:ext cx="5420360" cy="48526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5" name="文本框 14"/>
          <p:cNvSpPr txBox="1"/>
          <p:nvPr/>
        </p:nvSpPr>
        <p:spPr>
          <a:xfrm>
            <a:off x="5189538" y="5334000"/>
            <a:ext cx="3954462" cy="45082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b="1" dirty="0">
                <a:latin typeface="Arial" panose="020B0604020202020204" pitchFamily="34" charset="0"/>
              </a:rPr>
              <a:t>     </a:t>
            </a:r>
            <a:endParaRPr lang="zh-CN" altLang="en-US" sz="2000" b="1" dirty="0">
              <a:latin typeface="Arial" panose="020B0604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0" y="1026160"/>
            <a:ext cx="9144000" cy="49530"/>
            <a:chOff x="0" y="1616"/>
            <a:chExt cx="14400" cy="78"/>
          </a:xfrm>
        </p:grpSpPr>
        <p:cxnSp>
          <p:nvCxnSpPr>
            <p:cNvPr id="8" name="直接连接符 7"/>
            <p:cNvCxnSpPr/>
            <p:nvPr/>
          </p:nvCxnSpPr>
          <p:spPr>
            <a:xfrm flipV="1">
              <a:off x="0" y="1680"/>
              <a:ext cx="5872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clrChange>
              <a:clrFrom>
                <a:srgbClr val="007082">
                  <a:alpha val="100000"/>
                </a:srgbClr>
              </a:clrFrom>
              <a:clrTo>
                <a:srgbClr val="007082">
                  <a:alpha val="100000"/>
                  <a:alpha val="0"/>
                </a:srgbClr>
              </a:clrTo>
            </a:clrChange>
          </a:blip>
          <a:srcRect l="2883" t="6400" r="76937" b="10400"/>
          <a:stretch>
            <a:fillRect/>
          </a:stretch>
        </p:blipFill>
        <p:spPr>
          <a:xfrm>
            <a:off x="8077200" y="0"/>
            <a:ext cx="1066800" cy="990600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152400" y="489585"/>
            <a:ext cx="8991600" cy="583565"/>
            <a:chOff x="240" y="771"/>
            <a:chExt cx="14160" cy="919"/>
          </a:xfrm>
        </p:grpSpPr>
        <p:sp>
          <p:nvSpPr>
            <p:cNvPr id="5" name="文本框 4"/>
            <p:cNvSpPr txBox="1"/>
            <p:nvPr>
              <p:custDataLst>
                <p:tags r:id="rId3"/>
              </p:custDataLst>
            </p:nvPr>
          </p:nvSpPr>
          <p:spPr>
            <a:xfrm>
              <a:off x="240" y="771"/>
              <a:ext cx="14016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 sz="3200" b="1"/>
                <a:t>实验动物</a:t>
              </a:r>
              <a:r>
                <a:rPr lang="zh-CN" sz="3200" b="1"/>
                <a:t>福利伦理</a:t>
              </a:r>
              <a:endParaRPr lang="zh-CN" sz="3200" b="1">
                <a:sym typeface="+mn-ea"/>
              </a:endParaRPr>
            </a:p>
          </p:txBody>
        </p:sp>
        <p:cxnSp>
          <p:nvCxnSpPr>
            <p:cNvPr id="7" name="直接连接符 6"/>
            <p:cNvCxnSpPr/>
            <p:nvPr>
              <p:custDataLst>
                <p:tags r:id="rId4"/>
              </p:custDataLst>
            </p:nvPr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椭圆 41"/>
          <p:cNvSpPr/>
          <p:nvPr/>
        </p:nvSpPr>
        <p:spPr>
          <a:xfrm>
            <a:off x="-1143000" y="6251575"/>
            <a:ext cx="1676400" cy="1676400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50" name="组合 49"/>
          <p:cNvGrpSpPr/>
          <p:nvPr/>
        </p:nvGrpSpPr>
        <p:grpSpPr>
          <a:xfrm rot="0">
            <a:off x="7543800" y="6629400"/>
            <a:ext cx="1424940" cy="198120"/>
            <a:chOff x="3960" y="6360"/>
            <a:chExt cx="2244" cy="312"/>
          </a:xfrm>
        </p:grpSpPr>
        <p:sp>
          <p:nvSpPr>
            <p:cNvPr id="44" name="椭圆 43"/>
            <p:cNvSpPr/>
            <p:nvPr/>
          </p:nvSpPr>
          <p:spPr>
            <a:xfrm>
              <a:off x="3960" y="6360"/>
              <a:ext cx="325" cy="3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5" name="椭圆 44"/>
            <p:cNvSpPr/>
            <p:nvPr/>
          </p:nvSpPr>
          <p:spPr>
            <a:xfrm>
              <a:off x="4440" y="6360"/>
              <a:ext cx="325" cy="3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7" name="椭圆 46"/>
            <p:cNvSpPr/>
            <p:nvPr/>
          </p:nvSpPr>
          <p:spPr>
            <a:xfrm>
              <a:off x="4920" y="6360"/>
              <a:ext cx="325" cy="3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8" name="椭圆 47"/>
            <p:cNvSpPr/>
            <p:nvPr/>
          </p:nvSpPr>
          <p:spPr>
            <a:xfrm>
              <a:off x="5400" y="6360"/>
              <a:ext cx="325" cy="3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9" name="椭圆 48"/>
            <p:cNvSpPr/>
            <p:nvPr/>
          </p:nvSpPr>
          <p:spPr>
            <a:xfrm>
              <a:off x="5880" y="6360"/>
              <a:ext cx="325" cy="3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457200" y="1289685"/>
            <a:ext cx="8283575" cy="45929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just">
              <a:lnSpc>
                <a:spcPct val="170000"/>
              </a:lnSpc>
              <a:buClrTx/>
              <a:buSzTx/>
              <a:buFontTx/>
            </a:pPr>
            <a:r>
              <a:rPr lang="zh-CN" altLang="en-US" sz="2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5F 原则</a:t>
            </a:r>
            <a:r>
              <a:rPr lang="zh-CN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可保障实验动物应享有的福利伦理，让它们在喂养、运输及研究的过程处于舒适、健康、快乐等自然生活状态。</a:t>
            </a:r>
            <a:endParaRPr lang="zh-CN" altLang="en-US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70000"/>
              </a:lnSpc>
              <a:buClrTx/>
              <a:buSzTx/>
              <a:buFontTx/>
            </a:pPr>
            <a:r>
              <a:rPr lang="zh-CN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5F 原则包括：</a:t>
            </a:r>
            <a:endParaRPr lang="zh-CN" altLang="en-US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40000"/>
              </a:lnSpc>
              <a:buClr>
                <a:srgbClr val="FF0000"/>
              </a:buClr>
              <a:buSzTx/>
              <a:buFont typeface="Wingdings" panose="05000000000000000000" charset="0"/>
              <a:buChar char="Ø"/>
            </a:pPr>
            <a:r>
              <a:rPr lang="zh-CN" altLang="en-US" sz="2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免于饥渴的自由：</a:t>
            </a:r>
            <a:r>
              <a:rPr lang="zh-CN" altLang="en-US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保证提供动物保持良好健康和精力所需要的食物和饮水，以维持健康和活力。</a:t>
            </a:r>
            <a:endParaRPr lang="en-US" altLang="zh-CN" sz="1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40000"/>
              </a:lnSpc>
              <a:buClr>
                <a:srgbClr val="FF0000"/>
              </a:buClr>
              <a:buSzTx/>
              <a:buFont typeface="Wingdings" panose="05000000000000000000" charset="0"/>
              <a:buChar char="Ø"/>
            </a:pPr>
            <a:r>
              <a:rPr lang="zh-CN" altLang="en-US" sz="2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免于不适的自由：</a:t>
            </a:r>
            <a:r>
              <a:rPr lang="zh-CN" altLang="en-US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提供适当的房舍或栖息场所，让动物能够得到舒适的睡眠和休息。</a:t>
            </a:r>
            <a:endParaRPr lang="zh-CN" altLang="en-US" sz="1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40000"/>
              </a:lnSpc>
              <a:buClr>
                <a:srgbClr val="FF0000"/>
              </a:buClr>
              <a:buSzTx/>
              <a:buFont typeface="Wingdings" panose="05000000000000000000" charset="0"/>
              <a:buChar char="Ø"/>
            </a:pPr>
            <a:r>
              <a:rPr lang="zh-CN" altLang="en-US" sz="2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免于痛苦、伤害和疾病的自由：</a:t>
            </a:r>
            <a:r>
              <a:rPr lang="zh-CN" altLang="en-US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保证动物不受额外的疼痛，预防疾病并对患病动物进行及时的治疗。</a:t>
            </a:r>
            <a:r>
              <a:rPr lang="en-US" altLang="zh-CN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en-US" altLang="zh-CN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40000"/>
              </a:lnSpc>
              <a:buClr>
                <a:srgbClr val="FF0000"/>
              </a:buClr>
              <a:buSzTx/>
              <a:buFont typeface="Wingdings" panose="05000000000000000000" charset="0"/>
              <a:buChar char="Ø"/>
            </a:pPr>
            <a:r>
              <a:rPr lang="zh-CN" altLang="en-US" sz="2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表达天性的自由：</a:t>
            </a:r>
            <a:r>
              <a:rPr lang="zh-CN" altLang="en-US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提供足够的空间、适当的设施和同类的社交伙伴在一起。</a:t>
            </a:r>
            <a:endParaRPr lang="en-US" altLang="zh-CN" sz="1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40000"/>
              </a:lnSpc>
              <a:buClr>
                <a:srgbClr val="FF0000"/>
              </a:buClr>
              <a:buSzTx/>
              <a:buFont typeface="Wingdings" panose="05000000000000000000" charset="0"/>
              <a:buChar char="Ø"/>
            </a:pPr>
            <a:r>
              <a:rPr lang="zh-CN" altLang="en-US" sz="2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免于恐惧和焦虑的自由：</a:t>
            </a:r>
            <a:r>
              <a:rPr lang="zh-CN" altLang="en-US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保障良好的条件和处置，不造成动物的精神压抑和痛苦。</a:t>
            </a:r>
            <a:endParaRPr lang="zh-CN" altLang="en-US" sz="1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5" name="文本框 14"/>
          <p:cNvSpPr txBox="1"/>
          <p:nvPr/>
        </p:nvSpPr>
        <p:spPr>
          <a:xfrm>
            <a:off x="5189538" y="5334000"/>
            <a:ext cx="3954462" cy="45082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b="1" dirty="0">
                <a:latin typeface="Arial" panose="020B0604020202020204" pitchFamily="34" charset="0"/>
              </a:rPr>
              <a:t>     </a:t>
            </a:r>
            <a:endParaRPr lang="zh-CN" altLang="en-US" sz="2000" b="1" dirty="0">
              <a:latin typeface="Arial" panose="020B0604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0" y="1026160"/>
            <a:ext cx="9144000" cy="49530"/>
            <a:chOff x="0" y="1616"/>
            <a:chExt cx="14400" cy="78"/>
          </a:xfrm>
        </p:grpSpPr>
        <p:cxnSp>
          <p:nvCxnSpPr>
            <p:cNvPr id="8" name="直接连接符 7"/>
            <p:cNvCxnSpPr/>
            <p:nvPr/>
          </p:nvCxnSpPr>
          <p:spPr>
            <a:xfrm flipV="1">
              <a:off x="0" y="1680"/>
              <a:ext cx="5872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clrChange>
              <a:clrFrom>
                <a:srgbClr val="007082">
                  <a:alpha val="100000"/>
                </a:srgbClr>
              </a:clrFrom>
              <a:clrTo>
                <a:srgbClr val="007082">
                  <a:alpha val="100000"/>
                  <a:alpha val="0"/>
                </a:srgbClr>
              </a:clrTo>
            </a:clrChange>
          </a:blip>
          <a:srcRect l="2883" t="6400" r="76937" b="10400"/>
          <a:stretch>
            <a:fillRect/>
          </a:stretch>
        </p:blipFill>
        <p:spPr>
          <a:xfrm>
            <a:off x="8077200" y="0"/>
            <a:ext cx="1066800" cy="990600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152400" y="489585"/>
            <a:ext cx="8991600" cy="583565"/>
            <a:chOff x="240" y="771"/>
            <a:chExt cx="14160" cy="919"/>
          </a:xfrm>
        </p:grpSpPr>
        <p:sp>
          <p:nvSpPr>
            <p:cNvPr id="5" name="文本框 4"/>
            <p:cNvSpPr txBox="1"/>
            <p:nvPr>
              <p:custDataLst>
                <p:tags r:id="rId3"/>
              </p:custDataLst>
            </p:nvPr>
          </p:nvSpPr>
          <p:spPr>
            <a:xfrm>
              <a:off x="240" y="771"/>
              <a:ext cx="14016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 sz="3200" b="1"/>
                <a:t>实验动物</a:t>
              </a:r>
              <a:r>
                <a:rPr lang="zh-CN" sz="3200" b="1"/>
                <a:t>福利伦理</a:t>
              </a:r>
              <a:endParaRPr lang="zh-CN" sz="3200" b="1">
                <a:sym typeface="+mn-ea"/>
              </a:endParaRPr>
            </a:p>
          </p:txBody>
        </p:sp>
        <p:cxnSp>
          <p:nvCxnSpPr>
            <p:cNvPr id="7" name="直接连接符 6"/>
            <p:cNvCxnSpPr/>
            <p:nvPr>
              <p:custDataLst>
                <p:tags r:id="rId4"/>
              </p:custDataLst>
            </p:nvPr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组合 40"/>
          <p:cNvGrpSpPr/>
          <p:nvPr/>
        </p:nvGrpSpPr>
        <p:grpSpPr>
          <a:xfrm rot="0">
            <a:off x="-762000" y="5993130"/>
            <a:ext cx="1676400" cy="1676400"/>
            <a:chOff x="12960" y="-1254"/>
            <a:chExt cx="2640" cy="2640"/>
          </a:xfrm>
        </p:grpSpPr>
        <p:sp>
          <p:nvSpPr>
            <p:cNvPr id="42" name="椭圆 41"/>
            <p:cNvSpPr/>
            <p:nvPr/>
          </p:nvSpPr>
          <p:spPr>
            <a:xfrm>
              <a:off x="12960" y="-1254"/>
              <a:ext cx="2640" cy="2640"/>
            </a:xfrm>
            <a:prstGeom prst="ellipse">
              <a:avLst/>
            </a:prstGeom>
            <a:noFill/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3" name="椭圆 42"/>
            <p:cNvSpPr/>
            <p:nvPr/>
          </p:nvSpPr>
          <p:spPr>
            <a:xfrm>
              <a:off x="13320" y="-852"/>
              <a:ext cx="1933" cy="183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50" name="组合 49"/>
          <p:cNvGrpSpPr/>
          <p:nvPr/>
        </p:nvGrpSpPr>
        <p:grpSpPr>
          <a:xfrm rot="0">
            <a:off x="7543800" y="6629400"/>
            <a:ext cx="1424940" cy="198120"/>
            <a:chOff x="3960" y="6360"/>
            <a:chExt cx="2244" cy="312"/>
          </a:xfrm>
        </p:grpSpPr>
        <p:sp>
          <p:nvSpPr>
            <p:cNvPr id="44" name="椭圆 43"/>
            <p:cNvSpPr/>
            <p:nvPr/>
          </p:nvSpPr>
          <p:spPr>
            <a:xfrm>
              <a:off x="3960" y="6360"/>
              <a:ext cx="325" cy="3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5" name="椭圆 44"/>
            <p:cNvSpPr/>
            <p:nvPr/>
          </p:nvSpPr>
          <p:spPr>
            <a:xfrm>
              <a:off x="4440" y="6360"/>
              <a:ext cx="325" cy="3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7" name="椭圆 46"/>
            <p:cNvSpPr/>
            <p:nvPr/>
          </p:nvSpPr>
          <p:spPr>
            <a:xfrm>
              <a:off x="4920" y="6360"/>
              <a:ext cx="325" cy="3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8" name="椭圆 47"/>
            <p:cNvSpPr/>
            <p:nvPr/>
          </p:nvSpPr>
          <p:spPr>
            <a:xfrm>
              <a:off x="5400" y="6360"/>
              <a:ext cx="325" cy="3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9" name="椭圆 48"/>
            <p:cNvSpPr/>
            <p:nvPr/>
          </p:nvSpPr>
          <p:spPr>
            <a:xfrm>
              <a:off x="5880" y="6360"/>
              <a:ext cx="325" cy="3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152400" y="1295400"/>
            <a:ext cx="599503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遵循实验动物伦理和五大原则的意义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56235" y="1841500"/>
            <a:ext cx="8492490" cy="45231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50000"/>
              </a:lnSpc>
            </a:pPr>
            <a:r>
              <a:rPr lang="zh-CN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（一）生理层面</a:t>
            </a:r>
            <a:endParaRPr lang="zh-CN" altLang="en-US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50000"/>
              </a:lnSpc>
              <a:buClr>
                <a:srgbClr val="0000FF"/>
              </a:buClr>
              <a:buFont typeface="Wingdings" panose="05000000000000000000" charset="0"/>
              <a:buChar char="Ø"/>
            </a:pPr>
            <a:r>
              <a:rPr lang="zh-CN" altLang="en-US" sz="20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免于饥渴：</a:t>
            </a:r>
            <a:r>
              <a:rPr lang="zh-CN" altLang="en-US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确保动物获得充足、营养均衡的食物和清洁饮水，维持健康和活力，避免因饥饿或脱水引发疾病或痛苦。</a:t>
            </a:r>
            <a:endParaRPr lang="zh-CN" altLang="en-US" sz="1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50000"/>
              </a:lnSpc>
              <a:buClr>
                <a:srgbClr val="0000FF"/>
              </a:buClr>
              <a:buFont typeface="Wingdings" panose="05000000000000000000" charset="0"/>
              <a:buChar char="Ø"/>
            </a:pPr>
            <a:r>
              <a:rPr lang="zh-CN" altLang="en-US" sz="20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免于环境不适：</a:t>
            </a:r>
            <a:r>
              <a:rPr lang="zh-CN" altLang="en-US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提供适宜的栖息环境，如合适的温度、湿度、空间和卫生条件，减少因环境恶劣导致的身体不适，如寒冷、炎热、潮湿或拥挤引发的疾病。</a:t>
            </a:r>
            <a:endParaRPr lang="zh-CN" altLang="en-US" sz="1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buClr>
                <a:srgbClr val="0000FF"/>
              </a:buClr>
              <a:buFont typeface="Wingdings" panose="05000000000000000000" charset="0"/>
            </a:pPr>
            <a:r>
              <a:rPr lang="zh-CN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zh-CN" altLang="en-US" sz="2000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二</a:t>
            </a:r>
            <a:r>
              <a:rPr lang="zh-CN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）健康层面</a:t>
            </a:r>
            <a:endParaRPr lang="en-US" altLang="zh-CN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50000"/>
              </a:lnSpc>
              <a:buClr>
                <a:srgbClr val="0000FF"/>
              </a:buClr>
              <a:buFont typeface="Wingdings" panose="05000000000000000000" charset="0"/>
              <a:buChar char="Ø"/>
            </a:pPr>
            <a:r>
              <a:rPr lang="zh-CN" altLang="en-US" sz="20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免于疼痛、伤害和疾病：</a:t>
            </a:r>
            <a:r>
              <a:rPr lang="zh-CN" altLang="en-US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通过科学的饲养管理、预防措施和及时治疗，降低动物患病和受伤的风险，减轻痛苦，提高生活质量。</a:t>
            </a:r>
            <a:endParaRPr lang="zh-CN" altLang="en-US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50000"/>
              </a:lnSpc>
              <a:buClr>
                <a:srgbClr val="0000FF"/>
              </a:buClr>
              <a:buFont typeface="Wingdings" panose="05000000000000000000" charset="0"/>
              <a:buChar char="Ø"/>
            </a:pPr>
            <a:r>
              <a:rPr lang="zh-CN" altLang="en-US" sz="20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免于恐惧和焦虑：</a:t>
            </a:r>
            <a:r>
              <a:rPr lang="zh-CN" altLang="en-US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关注动物的心理健康，避免过度应激、虐待或隔离等导致的精神压力，减少恐惧、焦虑等负面情绪对动物的长期影响。</a:t>
            </a:r>
            <a:endParaRPr lang="zh-CN" altLang="en-US" sz="1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5" name="文本框 14"/>
          <p:cNvSpPr txBox="1"/>
          <p:nvPr/>
        </p:nvSpPr>
        <p:spPr>
          <a:xfrm>
            <a:off x="5189538" y="5334000"/>
            <a:ext cx="3954462" cy="45082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b="1" dirty="0">
                <a:latin typeface="Arial" panose="020B0604020202020204" pitchFamily="34" charset="0"/>
              </a:rPr>
              <a:t>     </a:t>
            </a:r>
            <a:endParaRPr lang="zh-CN" altLang="en-US" sz="2000" b="1" dirty="0">
              <a:latin typeface="Arial" panose="020B0604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0" y="1026160"/>
            <a:ext cx="9144000" cy="49530"/>
            <a:chOff x="0" y="1616"/>
            <a:chExt cx="14400" cy="78"/>
          </a:xfrm>
        </p:grpSpPr>
        <p:cxnSp>
          <p:nvCxnSpPr>
            <p:cNvPr id="8" name="直接连接符 7"/>
            <p:cNvCxnSpPr/>
            <p:nvPr/>
          </p:nvCxnSpPr>
          <p:spPr>
            <a:xfrm flipV="1">
              <a:off x="0" y="1680"/>
              <a:ext cx="5872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clrChange>
              <a:clrFrom>
                <a:srgbClr val="007082">
                  <a:alpha val="100000"/>
                </a:srgbClr>
              </a:clrFrom>
              <a:clrTo>
                <a:srgbClr val="007082">
                  <a:alpha val="100000"/>
                  <a:alpha val="0"/>
                </a:srgbClr>
              </a:clrTo>
            </a:clrChange>
          </a:blip>
          <a:srcRect l="2883" t="6400" r="76937" b="10400"/>
          <a:stretch>
            <a:fillRect/>
          </a:stretch>
        </p:blipFill>
        <p:spPr>
          <a:xfrm>
            <a:off x="8077200" y="0"/>
            <a:ext cx="1066800" cy="990600"/>
          </a:xfrm>
          <a:prstGeom prst="rect">
            <a:avLst/>
          </a:prstGeom>
        </p:spPr>
      </p:pic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152400" y="337185"/>
            <a:ext cx="890016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 b="1"/>
              <a:t>实验动物</a:t>
            </a:r>
            <a:r>
              <a:rPr lang="zh-CN" sz="3200" b="1"/>
              <a:t>福利伦理</a:t>
            </a:r>
            <a:endParaRPr lang="zh-CN" sz="3200" b="1">
              <a:sym typeface="+mn-ea"/>
            </a:endParaRPr>
          </a:p>
        </p:txBody>
      </p:sp>
      <p:grpSp>
        <p:nvGrpSpPr>
          <p:cNvPr id="50" name="组合 49"/>
          <p:cNvGrpSpPr/>
          <p:nvPr/>
        </p:nvGrpSpPr>
        <p:grpSpPr>
          <a:xfrm rot="0">
            <a:off x="7543800" y="6629400"/>
            <a:ext cx="1424940" cy="198120"/>
            <a:chOff x="3960" y="6360"/>
            <a:chExt cx="2244" cy="312"/>
          </a:xfrm>
        </p:grpSpPr>
        <p:sp>
          <p:nvSpPr>
            <p:cNvPr id="44" name="椭圆 43"/>
            <p:cNvSpPr/>
            <p:nvPr/>
          </p:nvSpPr>
          <p:spPr>
            <a:xfrm>
              <a:off x="3960" y="6360"/>
              <a:ext cx="325" cy="3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5" name="椭圆 44"/>
            <p:cNvSpPr/>
            <p:nvPr/>
          </p:nvSpPr>
          <p:spPr>
            <a:xfrm>
              <a:off x="4440" y="6360"/>
              <a:ext cx="325" cy="3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7" name="椭圆 46"/>
            <p:cNvSpPr/>
            <p:nvPr/>
          </p:nvSpPr>
          <p:spPr>
            <a:xfrm>
              <a:off x="4920" y="6360"/>
              <a:ext cx="325" cy="3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8" name="椭圆 47"/>
            <p:cNvSpPr/>
            <p:nvPr/>
          </p:nvSpPr>
          <p:spPr>
            <a:xfrm>
              <a:off x="5400" y="6360"/>
              <a:ext cx="325" cy="3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9" name="椭圆 48"/>
            <p:cNvSpPr/>
            <p:nvPr/>
          </p:nvSpPr>
          <p:spPr>
            <a:xfrm>
              <a:off x="5880" y="6360"/>
              <a:ext cx="325" cy="3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152400" y="1219200"/>
            <a:ext cx="599503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遵循实验动物伦理和五大原则的意义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52400" y="1596390"/>
            <a:ext cx="8682990" cy="53079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50000"/>
              </a:lnSpc>
            </a:pPr>
            <a:r>
              <a:rPr lang="zh-CN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（三）</a:t>
            </a:r>
            <a:r>
              <a:rPr lang="zh-CN" altLang="en-US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行为和心理层面</a:t>
            </a:r>
            <a:endParaRPr lang="en-US" altLang="zh-CN" sz="1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 sz="20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表达天性自由：</a:t>
            </a:r>
            <a:r>
              <a:rPr lang="zh-CN" altLang="en-US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允许动物展示自然行为，如社交、活动、探索、筑巢等，满足其生理和心理需求，促进动物的自然发展和幸福感，避免因行为受限产生刻板或异常行为。</a:t>
            </a:r>
            <a:endParaRPr lang="zh-CN" altLang="en-US" sz="1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800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（四）</a:t>
            </a:r>
            <a:r>
              <a:rPr lang="zh-CN" altLang="en-US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社会和伦理层面</a:t>
            </a:r>
            <a:endParaRPr lang="zh-CN" altLang="en-US" sz="1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 sz="20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提升动物福利意识：</a:t>
            </a:r>
            <a:r>
              <a:rPr lang="zh-CN" altLang="en-US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作为全球通用的动物福利框架，</a:t>
            </a:r>
            <a:r>
              <a:rPr lang="en-US" altLang="zh-CN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zh-CN" altLang="en-US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五大自由</a:t>
            </a:r>
            <a:r>
              <a:rPr lang="en-US" altLang="zh-CN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zh-CN" altLang="en-US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推动公众对动物权益的关注，促进社会对动物伦理的重视，引导人们以更人道的方式对待动物。</a:t>
            </a:r>
            <a:endParaRPr lang="zh-CN" altLang="en-US" sz="1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 sz="20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规范行业标准：</a:t>
            </a:r>
            <a:r>
              <a:rPr lang="zh-CN" altLang="en-US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被纳入许多国家的动物福利立法和行业规范，如欧盟的《农场动物福利指令》和英国的《动物福利法案》，推动养殖、实验、伴侣动物等领域改善动物生存条件。</a:t>
            </a:r>
            <a:endParaRPr lang="zh-CN" altLang="en-US" sz="1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 sz="20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促进可持续发展：</a:t>
            </a:r>
            <a:r>
              <a:rPr lang="zh-CN" altLang="en-US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保障动物福利有助于减少动物疾病传播风险，提高动物生产效率和产品质量，实现人与动物、环境的和谐共生。</a:t>
            </a:r>
            <a:endParaRPr lang="zh-CN" altLang="en-US" sz="1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5" name="文本框 14"/>
          <p:cNvSpPr txBox="1"/>
          <p:nvPr/>
        </p:nvSpPr>
        <p:spPr>
          <a:xfrm>
            <a:off x="5189538" y="5334000"/>
            <a:ext cx="3954462" cy="45082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b="1" dirty="0">
                <a:latin typeface="Arial" panose="020B0604020202020204" pitchFamily="34" charset="0"/>
              </a:rPr>
              <a:t>     </a:t>
            </a:r>
            <a:endParaRPr lang="zh-CN" altLang="en-US" sz="2000" b="1" dirty="0">
              <a:latin typeface="Arial" panose="020B0604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0" y="1026160"/>
            <a:ext cx="9144000" cy="49530"/>
            <a:chOff x="0" y="1616"/>
            <a:chExt cx="14400" cy="78"/>
          </a:xfrm>
        </p:grpSpPr>
        <p:cxnSp>
          <p:nvCxnSpPr>
            <p:cNvPr id="8" name="直接连接符 7"/>
            <p:cNvCxnSpPr/>
            <p:nvPr/>
          </p:nvCxnSpPr>
          <p:spPr>
            <a:xfrm flipV="1">
              <a:off x="0" y="1680"/>
              <a:ext cx="5872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clrChange>
              <a:clrFrom>
                <a:srgbClr val="007082">
                  <a:alpha val="100000"/>
                </a:srgbClr>
              </a:clrFrom>
              <a:clrTo>
                <a:srgbClr val="007082">
                  <a:alpha val="100000"/>
                  <a:alpha val="0"/>
                </a:srgbClr>
              </a:clrTo>
            </a:clrChange>
          </a:blip>
          <a:srcRect l="2883" t="6400" r="76937" b="10400"/>
          <a:stretch>
            <a:fillRect/>
          </a:stretch>
        </p:blipFill>
        <p:spPr>
          <a:xfrm>
            <a:off x="8077200" y="0"/>
            <a:ext cx="1066800" cy="990600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152400" y="489585"/>
            <a:ext cx="8991600" cy="583565"/>
            <a:chOff x="240" y="771"/>
            <a:chExt cx="14160" cy="919"/>
          </a:xfrm>
        </p:grpSpPr>
        <p:sp>
          <p:nvSpPr>
            <p:cNvPr id="5" name="文本框 4"/>
            <p:cNvSpPr txBox="1"/>
            <p:nvPr>
              <p:custDataLst>
                <p:tags r:id="rId3"/>
              </p:custDataLst>
            </p:nvPr>
          </p:nvSpPr>
          <p:spPr>
            <a:xfrm>
              <a:off x="240" y="771"/>
              <a:ext cx="14016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 sz="3200" b="1"/>
                <a:t>实验动物</a:t>
              </a:r>
              <a:r>
                <a:rPr lang="zh-CN" sz="3200" b="1"/>
                <a:t>福利伦理</a:t>
              </a:r>
              <a:endParaRPr lang="zh-CN" sz="3200" b="1">
                <a:sym typeface="+mn-ea"/>
              </a:endParaRPr>
            </a:p>
          </p:txBody>
        </p:sp>
        <p:cxnSp>
          <p:nvCxnSpPr>
            <p:cNvPr id="7" name="直接连接符 6"/>
            <p:cNvCxnSpPr/>
            <p:nvPr>
              <p:custDataLst>
                <p:tags r:id="rId4"/>
              </p:custDataLst>
            </p:nvPr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组合 40"/>
          <p:cNvGrpSpPr/>
          <p:nvPr/>
        </p:nvGrpSpPr>
        <p:grpSpPr>
          <a:xfrm rot="0">
            <a:off x="-762000" y="5993130"/>
            <a:ext cx="1676400" cy="1676400"/>
            <a:chOff x="12960" y="-1254"/>
            <a:chExt cx="2640" cy="2640"/>
          </a:xfrm>
        </p:grpSpPr>
        <p:sp>
          <p:nvSpPr>
            <p:cNvPr id="42" name="椭圆 41"/>
            <p:cNvSpPr/>
            <p:nvPr/>
          </p:nvSpPr>
          <p:spPr>
            <a:xfrm>
              <a:off x="12960" y="-1254"/>
              <a:ext cx="2640" cy="2640"/>
            </a:xfrm>
            <a:prstGeom prst="ellipse">
              <a:avLst/>
            </a:prstGeom>
            <a:noFill/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3" name="椭圆 42"/>
            <p:cNvSpPr/>
            <p:nvPr/>
          </p:nvSpPr>
          <p:spPr>
            <a:xfrm>
              <a:off x="13320" y="-852"/>
              <a:ext cx="1933" cy="183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50" name="组合 49"/>
          <p:cNvGrpSpPr/>
          <p:nvPr/>
        </p:nvGrpSpPr>
        <p:grpSpPr>
          <a:xfrm rot="0">
            <a:off x="7543800" y="6629400"/>
            <a:ext cx="1424940" cy="198120"/>
            <a:chOff x="3960" y="6360"/>
            <a:chExt cx="2244" cy="312"/>
          </a:xfrm>
        </p:grpSpPr>
        <p:sp>
          <p:nvSpPr>
            <p:cNvPr id="44" name="椭圆 43"/>
            <p:cNvSpPr/>
            <p:nvPr/>
          </p:nvSpPr>
          <p:spPr>
            <a:xfrm>
              <a:off x="3960" y="6360"/>
              <a:ext cx="325" cy="3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5" name="椭圆 44"/>
            <p:cNvSpPr/>
            <p:nvPr/>
          </p:nvSpPr>
          <p:spPr>
            <a:xfrm>
              <a:off x="4440" y="6360"/>
              <a:ext cx="325" cy="3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7" name="椭圆 46"/>
            <p:cNvSpPr/>
            <p:nvPr/>
          </p:nvSpPr>
          <p:spPr>
            <a:xfrm>
              <a:off x="4920" y="6360"/>
              <a:ext cx="325" cy="3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8" name="椭圆 47"/>
            <p:cNvSpPr/>
            <p:nvPr/>
          </p:nvSpPr>
          <p:spPr>
            <a:xfrm>
              <a:off x="5400" y="6360"/>
              <a:ext cx="325" cy="3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9" name="椭圆 48"/>
            <p:cNvSpPr/>
            <p:nvPr/>
          </p:nvSpPr>
          <p:spPr>
            <a:xfrm>
              <a:off x="5880" y="6360"/>
              <a:ext cx="325" cy="3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pic>
        <p:nvPicPr>
          <p:cNvPr id="10" name="图片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00275" y="1153795"/>
            <a:ext cx="4661535" cy="56743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0" y="1026160"/>
            <a:ext cx="9144000" cy="49530"/>
            <a:chOff x="0" y="1616"/>
            <a:chExt cx="14400" cy="78"/>
          </a:xfrm>
        </p:grpSpPr>
        <p:cxnSp>
          <p:nvCxnSpPr>
            <p:cNvPr id="8" name="直接连接符 7"/>
            <p:cNvCxnSpPr/>
            <p:nvPr/>
          </p:nvCxnSpPr>
          <p:spPr>
            <a:xfrm flipV="1">
              <a:off x="0" y="1680"/>
              <a:ext cx="5872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clrChange>
              <a:clrFrom>
                <a:srgbClr val="007082">
                  <a:alpha val="100000"/>
                </a:srgbClr>
              </a:clrFrom>
              <a:clrTo>
                <a:srgbClr val="007082">
                  <a:alpha val="100000"/>
                  <a:alpha val="0"/>
                </a:srgbClr>
              </a:clrTo>
            </a:clrChange>
          </a:blip>
          <a:srcRect l="2883" t="6400" r="76937" b="10400"/>
          <a:stretch>
            <a:fillRect/>
          </a:stretch>
        </p:blipFill>
        <p:spPr>
          <a:xfrm>
            <a:off x="8077200" y="0"/>
            <a:ext cx="1066800" cy="990600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152400" y="489585"/>
            <a:ext cx="8991600" cy="583565"/>
            <a:chOff x="240" y="771"/>
            <a:chExt cx="14160" cy="919"/>
          </a:xfrm>
        </p:grpSpPr>
        <p:sp>
          <p:nvSpPr>
            <p:cNvPr id="5" name="文本框 4"/>
            <p:cNvSpPr txBox="1"/>
            <p:nvPr>
              <p:custDataLst>
                <p:tags r:id="rId3"/>
              </p:custDataLst>
            </p:nvPr>
          </p:nvSpPr>
          <p:spPr>
            <a:xfrm>
              <a:off x="240" y="771"/>
              <a:ext cx="14016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 sz="3200" b="1"/>
                <a:t>实验动物</a:t>
              </a:r>
              <a:r>
                <a:rPr lang="zh-CN" sz="3200" b="1"/>
                <a:t>福利伦理</a:t>
              </a:r>
              <a:endParaRPr lang="zh-CN" sz="3200" b="1">
                <a:sym typeface="+mn-ea"/>
              </a:endParaRPr>
            </a:p>
          </p:txBody>
        </p:sp>
        <p:cxnSp>
          <p:nvCxnSpPr>
            <p:cNvPr id="7" name="直接连接符 6"/>
            <p:cNvCxnSpPr/>
            <p:nvPr>
              <p:custDataLst>
                <p:tags r:id="rId4"/>
              </p:custDataLst>
            </p:nvPr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组合 40"/>
          <p:cNvGrpSpPr/>
          <p:nvPr/>
        </p:nvGrpSpPr>
        <p:grpSpPr>
          <a:xfrm rot="0">
            <a:off x="-692150" y="6019800"/>
            <a:ext cx="1676400" cy="1676400"/>
            <a:chOff x="12960" y="-1254"/>
            <a:chExt cx="2640" cy="2640"/>
          </a:xfrm>
        </p:grpSpPr>
        <p:sp>
          <p:nvSpPr>
            <p:cNvPr id="42" name="椭圆 41"/>
            <p:cNvSpPr/>
            <p:nvPr/>
          </p:nvSpPr>
          <p:spPr>
            <a:xfrm>
              <a:off x="12960" y="-1254"/>
              <a:ext cx="2640" cy="2640"/>
            </a:xfrm>
            <a:prstGeom prst="ellipse">
              <a:avLst/>
            </a:prstGeom>
            <a:noFill/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3" name="椭圆 42"/>
            <p:cNvSpPr/>
            <p:nvPr/>
          </p:nvSpPr>
          <p:spPr>
            <a:xfrm>
              <a:off x="13320" y="-852"/>
              <a:ext cx="1933" cy="183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50" name="组合 49"/>
          <p:cNvGrpSpPr/>
          <p:nvPr/>
        </p:nvGrpSpPr>
        <p:grpSpPr>
          <a:xfrm rot="0">
            <a:off x="7543800" y="6629400"/>
            <a:ext cx="1424940" cy="198120"/>
            <a:chOff x="3960" y="6360"/>
            <a:chExt cx="2244" cy="312"/>
          </a:xfrm>
        </p:grpSpPr>
        <p:sp>
          <p:nvSpPr>
            <p:cNvPr id="44" name="椭圆 43"/>
            <p:cNvSpPr/>
            <p:nvPr/>
          </p:nvSpPr>
          <p:spPr>
            <a:xfrm>
              <a:off x="3960" y="6360"/>
              <a:ext cx="325" cy="3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5" name="椭圆 44"/>
            <p:cNvSpPr/>
            <p:nvPr/>
          </p:nvSpPr>
          <p:spPr>
            <a:xfrm>
              <a:off x="4440" y="6360"/>
              <a:ext cx="325" cy="3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7" name="椭圆 46"/>
            <p:cNvSpPr/>
            <p:nvPr/>
          </p:nvSpPr>
          <p:spPr>
            <a:xfrm>
              <a:off x="4920" y="6360"/>
              <a:ext cx="325" cy="3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8" name="椭圆 47"/>
            <p:cNvSpPr/>
            <p:nvPr/>
          </p:nvSpPr>
          <p:spPr>
            <a:xfrm>
              <a:off x="5400" y="6360"/>
              <a:ext cx="325" cy="3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9" name="椭圆 48"/>
            <p:cNvSpPr/>
            <p:nvPr/>
          </p:nvSpPr>
          <p:spPr>
            <a:xfrm>
              <a:off x="5880" y="6360"/>
              <a:ext cx="325" cy="3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rcRect l="3838" t="2551" b="5612"/>
          <a:stretch>
            <a:fillRect/>
          </a:stretch>
        </p:blipFill>
        <p:spPr>
          <a:xfrm>
            <a:off x="2209800" y="1155700"/>
            <a:ext cx="4410075" cy="56540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5" name="文本框 14"/>
          <p:cNvSpPr txBox="1"/>
          <p:nvPr/>
        </p:nvSpPr>
        <p:spPr>
          <a:xfrm>
            <a:off x="5189538" y="5334000"/>
            <a:ext cx="3954462" cy="45082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b="1" dirty="0">
                <a:latin typeface="Arial" panose="020B0604020202020204" pitchFamily="34" charset="0"/>
              </a:rPr>
              <a:t>     </a:t>
            </a:r>
            <a:endParaRPr lang="zh-CN" altLang="en-US" sz="2000" b="1" dirty="0">
              <a:latin typeface="Arial" panose="020B0604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0" y="1026160"/>
            <a:ext cx="9144000" cy="49530"/>
            <a:chOff x="0" y="1616"/>
            <a:chExt cx="14400" cy="78"/>
          </a:xfrm>
        </p:grpSpPr>
        <p:cxnSp>
          <p:nvCxnSpPr>
            <p:cNvPr id="8" name="直接连接符 7"/>
            <p:cNvCxnSpPr/>
            <p:nvPr/>
          </p:nvCxnSpPr>
          <p:spPr>
            <a:xfrm flipV="1">
              <a:off x="0" y="1680"/>
              <a:ext cx="5872" cy="14"/>
            </a:xfrm>
            <a:prstGeom prst="line">
              <a:avLst/>
            </a:prstGeom>
            <a:ln w="88900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clrChange>
              <a:clrFrom>
                <a:srgbClr val="007082">
                  <a:alpha val="100000"/>
                </a:srgbClr>
              </a:clrFrom>
              <a:clrTo>
                <a:srgbClr val="007082">
                  <a:alpha val="100000"/>
                  <a:alpha val="0"/>
                </a:srgbClr>
              </a:clrTo>
            </a:clrChange>
          </a:blip>
          <a:srcRect l="2883" t="6400" r="76937" b="10400"/>
          <a:stretch>
            <a:fillRect/>
          </a:stretch>
        </p:blipFill>
        <p:spPr>
          <a:xfrm>
            <a:off x="8077200" y="0"/>
            <a:ext cx="1066800" cy="990600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152400" y="489585"/>
            <a:ext cx="8991600" cy="583565"/>
            <a:chOff x="240" y="771"/>
            <a:chExt cx="14160" cy="919"/>
          </a:xfrm>
        </p:grpSpPr>
        <p:sp>
          <p:nvSpPr>
            <p:cNvPr id="5" name="文本框 4"/>
            <p:cNvSpPr txBox="1"/>
            <p:nvPr>
              <p:custDataLst>
                <p:tags r:id="rId3"/>
              </p:custDataLst>
            </p:nvPr>
          </p:nvSpPr>
          <p:spPr>
            <a:xfrm>
              <a:off x="240" y="771"/>
              <a:ext cx="14016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 sz="3200" b="1"/>
                <a:t>实验动物</a:t>
              </a:r>
              <a:r>
                <a:rPr lang="zh-CN" sz="3200" b="1"/>
                <a:t>福利伦理</a:t>
              </a:r>
              <a:endParaRPr lang="zh-CN" sz="3200" b="1">
                <a:sym typeface="+mn-ea"/>
              </a:endParaRPr>
            </a:p>
          </p:txBody>
        </p:sp>
        <p:cxnSp>
          <p:nvCxnSpPr>
            <p:cNvPr id="7" name="直接连接符 6"/>
            <p:cNvCxnSpPr/>
            <p:nvPr>
              <p:custDataLst>
                <p:tags r:id="rId4"/>
              </p:custDataLst>
            </p:nvPr>
          </p:nvCxnSpPr>
          <p:spPr>
            <a:xfrm>
              <a:off x="5872" y="1616"/>
              <a:ext cx="85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组合 40"/>
          <p:cNvGrpSpPr/>
          <p:nvPr/>
        </p:nvGrpSpPr>
        <p:grpSpPr>
          <a:xfrm rot="0">
            <a:off x="-1066800" y="6297930"/>
            <a:ext cx="1676400" cy="1676400"/>
            <a:chOff x="12960" y="-1254"/>
            <a:chExt cx="2640" cy="2640"/>
          </a:xfrm>
        </p:grpSpPr>
        <p:sp>
          <p:nvSpPr>
            <p:cNvPr id="42" name="椭圆 41"/>
            <p:cNvSpPr/>
            <p:nvPr/>
          </p:nvSpPr>
          <p:spPr>
            <a:xfrm>
              <a:off x="12960" y="-1254"/>
              <a:ext cx="2640" cy="2640"/>
            </a:xfrm>
            <a:prstGeom prst="ellipse">
              <a:avLst/>
            </a:prstGeom>
            <a:noFill/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3" name="椭圆 42"/>
            <p:cNvSpPr/>
            <p:nvPr/>
          </p:nvSpPr>
          <p:spPr>
            <a:xfrm>
              <a:off x="13320" y="-852"/>
              <a:ext cx="1933" cy="183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50" name="组合 49"/>
          <p:cNvGrpSpPr/>
          <p:nvPr/>
        </p:nvGrpSpPr>
        <p:grpSpPr>
          <a:xfrm rot="0">
            <a:off x="7543800" y="6629400"/>
            <a:ext cx="1424940" cy="198120"/>
            <a:chOff x="3960" y="6360"/>
            <a:chExt cx="2244" cy="312"/>
          </a:xfrm>
        </p:grpSpPr>
        <p:sp>
          <p:nvSpPr>
            <p:cNvPr id="44" name="椭圆 43"/>
            <p:cNvSpPr/>
            <p:nvPr/>
          </p:nvSpPr>
          <p:spPr>
            <a:xfrm>
              <a:off x="3960" y="6360"/>
              <a:ext cx="325" cy="3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5" name="椭圆 44"/>
            <p:cNvSpPr/>
            <p:nvPr/>
          </p:nvSpPr>
          <p:spPr>
            <a:xfrm>
              <a:off x="4440" y="6360"/>
              <a:ext cx="325" cy="3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7" name="椭圆 46"/>
            <p:cNvSpPr/>
            <p:nvPr/>
          </p:nvSpPr>
          <p:spPr>
            <a:xfrm>
              <a:off x="4920" y="6360"/>
              <a:ext cx="325" cy="3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8" name="椭圆 47"/>
            <p:cNvSpPr/>
            <p:nvPr/>
          </p:nvSpPr>
          <p:spPr>
            <a:xfrm>
              <a:off x="5400" y="6360"/>
              <a:ext cx="325" cy="3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9" name="椭圆 48"/>
            <p:cNvSpPr/>
            <p:nvPr/>
          </p:nvSpPr>
          <p:spPr>
            <a:xfrm>
              <a:off x="5880" y="6360"/>
              <a:ext cx="325" cy="3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3230" y="1219200"/>
            <a:ext cx="8138795" cy="53098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5" name="文本框 14"/>
          <p:cNvSpPr txBox="1"/>
          <p:nvPr/>
        </p:nvSpPr>
        <p:spPr>
          <a:xfrm>
            <a:off x="5189538" y="5334000"/>
            <a:ext cx="3954462" cy="45082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b="1" dirty="0">
                <a:latin typeface="Arial" panose="020B0604020202020204" pitchFamily="34" charset="0"/>
              </a:rPr>
              <a:t>     </a:t>
            </a:r>
            <a:endParaRPr lang="zh-CN" altLang="en-US" sz="2000" b="1" dirty="0">
              <a:latin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518920" y="2331085"/>
            <a:ext cx="6106160" cy="132207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r>
              <a:rPr lang="en-US" altLang="zh-CN" sz="800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Thank  You  !</a:t>
            </a:r>
            <a:endParaRPr lang="en-US" altLang="zh-CN" sz="8000" i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clrChange>
              <a:clrFrom>
                <a:srgbClr val="007082">
                  <a:alpha val="100000"/>
                </a:srgbClr>
              </a:clrFrom>
              <a:clrTo>
                <a:srgbClr val="007082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0"/>
            <a:ext cx="5286375" cy="1190625"/>
          </a:xfrm>
          <a:prstGeom prst="rect">
            <a:avLst/>
          </a:prstGeom>
        </p:spPr>
      </p:pic>
      <p:sp>
        <p:nvSpPr>
          <p:cNvPr id="38" name="椭圆 37"/>
          <p:cNvSpPr/>
          <p:nvPr/>
        </p:nvSpPr>
        <p:spPr>
          <a:xfrm>
            <a:off x="8185150" y="-685800"/>
            <a:ext cx="1676400" cy="1676400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9" name="椭圆 38"/>
          <p:cNvSpPr/>
          <p:nvPr/>
        </p:nvSpPr>
        <p:spPr>
          <a:xfrm>
            <a:off x="8443595" y="-533400"/>
            <a:ext cx="1227455" cy="116586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-700405" y="5993130"/>
            <a:ext cx="1676400" cy="1676400"/>
            <a:chOff x="-1343" y="9798"/>
            <a:chExt cx="2640" cy="2640"/>
          </a:xfrm>
        </p:grpSpPr>
        <p:sp>
          <p:nvSpPr>
            <p:cNvPr id="23" name="椭圆 22"/>
            <p:cNvSpPr/>
            <p:nvPr/>
          </p:nvSpPr>
          <p:spPr>
            <a:xfrm>
              <a:off x="-1343" y="9798"/>
              <a:ext cx="2640" cy="2640"/>
            </a:xfrm>
            <a:prstGeom prst="ellipse">
              <a:avLst/>
            </a:prstGeom>
            <a:noFill/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/>
          </p:nvSpPr>
          <p:spPr>
            <a:xfrm>
              <a:off x="-983" y="10200"/>
              <a:ext cx="1933" cy="183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50" name="组合 49"/>
          <p:cNvGrpSpPr/>
          <p:nvPr/>
        </p:nvGrpSpPr>
        <p:grpSpPr>
          <a:xfrm rot="0">
            <a:off x="7543800" y="6629400"/>
            <a:ext cx="1424940" cy="198120"/>
            <a:chOff x="3960" y="6360"/>
            <a:chExt cx="2244" cy="312"/>
          </a:xfrm>
        </p:grpSpPr>
        <p:sp>
          <p:nvSpPr>
            <p:cNvPr id="44" name="椭圆 43"/>
            <p:cNvSpPr/>
            <p:nvPr/>
          </p:nvSpPr>
          <p:spPr>
            <a:xfrm>
              <a:off x="3960" y="6360"/>
              <a:ext cx="325" cy="3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5" name="椭圆 44"/>
            <p:cNvSpPr/>
            <p:nvPr/>
          </p:nvSpPr>
          <p:spPr>
            <a:xfrm>
              <a:off x="4440" y="6360"/>
              <a:ext cx="325" cy="3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7" name="椭圆 46"/>
            <p:cNvSpPr/>
            <p:nvPr/>
          </p:nvSpPr>
          <p:spPr>
            <a:xfrm>
              <a:off x="4920" y="6360"/>
              <a:ext cx="325" cy="3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8" name="椭圆 47"/>
            <p:cNvSpPr/>
            <p:nvPr/>
          </p:nvSpPr>
          <p:spPr>
            <a:xfrm>
              <a:off x="5400" y="6360"/>
              <a:ext cx="325" cy="3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9" name="椭圆 48"/>
            <p:cNvSpPr/>
            <p:nvPr/>
          </p:nvSpPr>
          <p:spPr>
            <a:xfrm>
              <a:off x="5880" y="6360"/>
              <a:ext cx="325" cy="3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INDEX" val="1"/>
  <p:tag name="KSO_WM_UNIT_TYPE" val="a"/>
  <p:tag name="KSO_WM_BEAUTIFY_FLAG" val="#wm#"/>
  <p:tag name="SlideZOrder" val="3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KSO_WM_BEAUTIFY_FLAG" val=""/>
</p:tagLst>
</file>

<file path=ppt/tags/tag31.xml><?xml version="1.0" encoding="utf-8"?>
<p:tagLst xmlns:p="http://schemas.openxmlformats.org/presentationml/2006/main">
  <p:tag name="KSO_WM_BEAUTIFY_FLAG" val=""/>
</p:tagLst>
</file>

<file path=ppt/tags/tag32.xml><?xml version="1.0" encoding="utf-8"?>
<p:tagLst xmlns:p="http://schemas.openxmlformats.org/presentationml/2006/main">
  <p:tag name="KSO_WM_BEAUTIFY_FLAG" val=""/>
</p:tagLst>
</file>

<file path=ppt/tags/tag33.xml><?xml version="1.0" encoding="utf-8"?>
<p:tagLst xmlns:p="http://schemas.openxmlformats.org/presentationml/2006/main">
  <p:tag name="KSO_WM_BEAUTIFY_FLAG" val=""/>
</p:tagLst>
</file>

<file path=ppt/tags/tag34.xml><?xml version="1.0" encoding="utf-8"?>
<p:tagLst xmlns:p="http://schemas.openxmlformats.org/presentationml/2006/main">
  <p:tag name="KSO_WM_BEAUTIFY_FLAG" val=""/>
</p:tagLst>
</file>

<file path=ppt/tags/tag35.xml><?xml version="1.0" encoding="utf-8"?>
<p:tagLst xmlns:p="http://schemas.openxmlformats.org/presentationml/2006/main">
  <p:tag name="KSO_WM_BEAUTIFY_FLAG" val=""/>
</p:tagLst>
</file>

<file path=ppt/tags/tag36.xml><?xml version="1.0" encoding="utf-8"?>
<p:tagLst xmlns:p="http://schemas.openxmlformats.org/presentationml/2006/main">
  <p:tag name="KSO_WM_BEAUTIFY_FLAG" val=""/>
</p:tagLst>
</file>

<file path=ppt/tags/tag37.xml><?xml version="1.0" encoding="utf-8"?>
<p:tagLst xmlns:p="http://schemas.openxmlformats.org/presentationml/2006/main">
  <p:tag name="KSO_WM_BEAUTIFY_FLAG" val=""/>
</p:tagLst>
</file>

<file path=ppt/tags/tag38.xml><?xml version="1.0" encoding="utf-8"?>
<p:tagLst xmlns:p="http://schemas.openxmlformats.org/presentationml/2006/main">
  <p:tag name="KSO_WM_BEAUTIFY_FLAG" val=""/>
</p:tagLst>
</file>

<file path=ppt/tags/tag39.xml><?xml version="1.0" encoding="utf-8"?>
<p:tagLst xmlns:p="http://schemas.openxmlformats.org/presentationml/2006/main">
  <p:tag name="KSO_WM_BEAUTIFY_FLAG" val=""/>
</p:tagLst>
</file>

<file path=ppt/tags/tag40.xml><?xml version="1.0" encoding="utf-8"?>
<p:tagLst xmlns:p="http://schemas.openxmlformats.org/presentationml/2006/main">
  <p:tag name="KSO_WM_BEAUTIFY_FLAG" val=""/>
</p:tagLst>
</file>

<file path=ppt/tags/tag41.xml><?xml version="1.0" encoding="utf-8"?>
<p:tagLst xmlns:p="http://schemas.openxmlformats.org/presentationml/2006/main">
  <p:tag name="KSO_WM_BEAUTIFY_FLAG" val=""/>
</p:tagLst>
</file>

<file path=ppt/tags/tag42.xml><?xml version="1.0" encoding="utf-8"?>
<p:tagLst xmlns:p="http://schemas.openxmlformats.org/presentationml/2006/main">
  <p:tag name="KSO_WM_BEAUTIFY_FLAG" val=""/>
</p:tagLst>
</file>

<file path=ppt/tags/tag43.xml><?xml version="1.0" encoding="utf-8"?>
<p:tagLst xmlns:p="http://schemas.openxmlformats.org/presentationml/2006/main">
  <p:tag name="KSO_WM_BEAUTIFY_FLAG" val=""/>
</p:tagLst>
</file>

<file path=ppt/tags/tag44.xml><?xml version="1.0" encoding="utf-8"?>
<p:tagLst xmlns:p="http://schemas.openxmlformats.org/presentationml/2006/main">
  <p:tag name="KSO_WM_BEAUTIFY_FLAG" val=""/>
</p:tagLst>
</file>

<file path=ppt/tags/tag45.xml><?xml version="1.0" encoding="utf-8"?>
<p:tagLst xmlns:p="http://schemas.openxmlformats.org/presentationml/2006/main">
  <p:tag name="KSO_WM_BEAUTIFY_FLAG" val=""/>
</p:tagLst>
</file>

<file path=ppt/tags/tag46.xml><?xml version="1.0" encoding="utf-8"?>
<p:tagLst xmlns:p="http://schemas.openxmlformats.org/presentationml/2006/main">
  <p:tag name="KSO_WM_BEAUTIFY_FLAG" val=""/>
</p:tagLst>
</file>

<file path=ppt/tags/tag47.xml><?xml version="1.0" encoding="utf-8"?>
<p:tagLst xmlns:p="http://schemas.openxmlformats.org/presentationml/2006/main">
  <p:tag name="KSO_WM_BEAUTIFY_FLAG" val=""/>
</p:tagLst>
</file>

<file path=ppt/tags/tag48.xml><?xml version="1.0" encoding="utf-8"?>
<p:tagLst xmlns:p="http://schemas.openxmlformats.org/presentationml/2006/main">
  <p:tag name="KSO_WM_BEAUTIFY_FLAG" val=""/>
</p:tagLst>
</file>

<file path=ppt/tags/tag49.xml><?xml version="1.0" encoding="utf-8"?>
<p:tagLst xmlns:p="http://schemas.openxmlformats.org/presentationml/2006/main">
  <p:tag name="KSO_WM_BEAUTIFY_FLAG" val=""/>
</p:tagLst>
</file>

<file path=ppt/tags/tag50.xml><?xml version="1.0" encoding="utf-8"?>
<p:tagLst xmlns:p="http://schemas.openxmlformats.org/presentationml/2006/main">
  <p:tag name="KSO_WM_BEAUTIFY_FLAG" val=""/>
</p:tagLst>
</file>

<file path=ppt/tags/tag51.xml><?xml version="1.0" encoding="utf-8"?>
<p:tagLst xmlns:p="http://schemas.openxmlformats.org/presentationml/2006/main">
  <p:tag name="KSO_WM_BEAUTIFY_FLAG" val=""/>
</p:tagLst>
</file>

<file path=ppt/tags/tag52.xml><?xml version="1.0" encoding="utf-8"?>
<p:tagLst xmlns:p="http://schemas.openxmlformats.org/presentationml/2006/main">
  <p:tag name="KSO_WM_BEAUTIFY_FLAG" val=""/>
</p:tagLst>
</file>

<file path=ppt/tags/tag53.xml><?xml version="1.0" encoding="utf-8"?>
<p:tagLst xmlns:p="http://schemas.openxmlformats.org/presentationml/2006/main">
  <p:tag name="KSO_WM_BEAUTIFY_FLAG" val=""/>
</p:tagLst>
</file>

<file path=ppt/tags/tag54.xml><?xml version="1.0" encoding="utf-8"?>
<p:tagLst xmlns:p="http://schemas.openxmlformats.org/presentationml/2006/main">
  <p:tag name="KSO_WM_BEAUTIFY_FLAG" val=""/>
</p:tagLst>
</file>

<file path=ppt/tags/tag55.xml><?xml version="1.0" encoding="utf-8"?>
<p:tagLst xmlns:p="http://schemas.openxmlformats.org/presentationml/2006/main">
  <p:tag name="KSO_WM_BEAUTIFY_FLAG" val=""/>
</p:tagLst>
</file>

<file path=ppt/tags/tag56.xml><?xml version="1.0" encoding="utf-8"?>
<p:tagLst xmlns:p="http://schemas.openxmlformats.org/presentationml/2006/main">
  <p:tag name="KSO_WM_BEAUTIFY_FLAG" val=""/>
</p:tagLst>
</file>

<file path=ppt/tags/tag57.xml><?xml version="1.0" encoding="utf-8"?>
<p:tagLst xmlns:p="http://schemas.openxmlformats.org/presentationml/2006/main">
  <p:tag name="KSO_WM_BEAUTIFY_FLAG" val=""/>
</p:tagLst>
</file>

<file path=ppt/tags/tag58.xml><?xml version="1.0" encoding="utf-8"?>
<p:tagLst xmlns:p="http://schemas.openxmlformats.org/presentationml/2006/main">
  <p:tag name="KSO_WM_BEAUTIFY_FLAG" val=""/>
</p:tagLst>
</file>

<file path=ppt/tags/tag59.xml><?xml version="1.0" encoding="utf-8"?>
<p:tagLst xmlns:p="http://schemas.openxmlformats.org/presentationml/2006/main">
  <p:tag name="KSO_WM_BEAUTIFY_FLAG" val=""/>
</p:tagLst>
</file>

<file path=ppt/tags/tag60.xml><?xml version="1.0" encoding="utf-8"?>
<p:tagLst xmlns:p="http://schemas.openxmlformats.org/presentationml/2006/main">
  <p:tag name="KSO_WM_BEAUTIFY_FLAG" val=""/>
</p:tagLst>
</file>

<file path=ppt/tags/tag61.xml><?xml version="1.0" encoding="utf-8"?>
<p:tagLst xmlns:p="http://schemas.openxmlformats.org/presentationml/2006/main">
  <p:tag name="KSO_WM_BEAUTIFY_FLAG" val=""/>
</p:tagLst>
</file>

<file path=ppt/tags/tag62.xml><?xml version="1.0" encoding="utf-8"?>
<p:tagLst xmlns:p="http://schemas.openxmlformats.org/presentationml/2006/main">
  <p:tag name="KSO_WM_BEAUTIFY_FLAG" val="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BEAUTIFY_FLAG" val="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KSO_WM_BEAUTIFY_FLAG" val="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KSO_WM_BEAUTIFY_FLAG" val=""/>
</p:tagLst>
</file>

<file path=ppt/tags/tag71.xml><?xml version="1.0" encoding="utf-8"?>
<p:tagLst xmlns:p="http://schemas.openxmlformats.org/presentationml/2006/main">
  <p:tag name="KSO_WM_BEAUTIFY_FLAG" val=""/>
</p:tagLst>
</file>

<file path=ppt/tags/tag72.xml><?xml version="1.0" encoding="utf-8"?>
<p:tagLst xmlns:p="http://schemas.openxmlformats.org/presentationml/2006/main">
  <p:tag name="COMMONDATA" val="eyJoZGlkIjoiY2ZmMDA4YjM4Y2Y1ODA0YzBjZWU5MDJlM2ExZGRiOTkifQ=="/>
  <p:tag name="KSO_WPP_MARK_KEY" val="9d95fddc-ee96-4680-aa17-4aeac1a80d10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3390</Words>
  <Application>WPS 演示</Application>
  <PresentationFormat>全屏显示(4:3)</PresentationFormat>
  <Paragraphs>181</Paragraphs>
  <Slides>25</Slides>
  <Notes>25</Notes>
  <HiddenSlides>0</HiddenSlides>
  <MMClips>6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4" baseType="lpstr">
      <vt:lpstr>Arial</vt:lpstr>
      <vt:lpstr>宋体</vt:lpstr>
      <vt:lpstr>Wingdings</vt:lpstr>
      <vt:lpstr>Calibri</vt:lpstr>
      <vt:lpstr>Times New Roman</vt:lpstr>
      <vt:lpstr>Wingdings</vt:lpstr>
      <vt:lpstr>Arial Unicode MS</vt:lpstr>
      <vt:lpstr>微软雅黑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恺⃣威⃣</cp:lastModifiedBy>
  <cp:revision>539</cp:revision>
  <dcterms:created xsi:type="dcterms:W3CDTF">2021-08-30T00:29:00Z</dcterms:created>
  <dcterms:modified xsi:type="dcterms:W3CDTF">2025-11-14T02:36:34Z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  <property fmtid="{D5CDD505-2E9C-101B-9397-08002B2CF9AE}" pid="3" name="ICV">
    <vt:lpwstr>121A9C077807472E9EF8420C9FDF879F_13</vt:lpwstr>
  </property>
  <property fmtid="{D5CDD505-2E9C-101B-9397-08002B2CF9AE}" pid="4" name="KSOProductBuildVer">
    <vt:lpwstr>2052-12.1.0.21915</vt:lpwstr>
  </property>
</Properties>
</file>