
<file path=[Content_Types].xml><?xml version="1.0" encoding="utf-8"?>
<Types xmlns="http://schemas.openxmlformats.org/package/2006/content-types">
  <Default Extension="xlsx" ContentType="application/vnd.openxmlformats-officedocument.spreadsheetml.sheet"/>
  <Default Extension="png" ContentType="image/png"/>
  <Default Extension="wdp" ContentType="image/vnd.ms-photo"/>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media/image1.svg" ContentType="image/svg+xml"/>
  <Override PartName="/ppt/media/image2.svg" ContentType="image/svg+xml"/>
  <Override PartName="/ppt/media/image3.svg" ContentType="image/svg+xml"/>
  <Override PartName="/ppt/media/image4.svg" ContentType="image/svg+xml"/>
  <Override PartName="/ppt/media/image5.svg" ContentType="image/svg+xml"/>
  <Override PartName="/ppt/media/image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4"/>
  </p:notesMasterIdLst>
  <p:handoutMasterIdLst>
    <p:handoutMasterId r:id="rId47"/>
  </p:handoutMasterIdLst>
  <p:sldIdLst>
    <p:sldId id="260" r:id="rId3"/>
    <p:sldId id="261" r:id="rId4"/>
    <p:sldId id="259" r:id="rId5"/>
    <p:sldId id="262" r:id="rId6"/>
    <p:sldId id="263" r:id="rId7"/>
    <p:sldId id="264" r:id="rId8"/>
    <p:sldId id="265" r:id="rId9"/>
    <p:sldId id="266" r:id="rId10"/>
    <p:sldId id="267" r:id="rId11"/>
    <p:sldId id="268" r:id="rId12"/>
    <p:sldId id="269" r:id="rId13"/>
    <p:sldId id="306" r:id="rId14"/>
    <p:sldId id="270" r:id="rId15"/>
    <p:sldId id="273" r:id="rId16"/>
    <p:sldId id="310" r:id="rId17"/>
    <p:sldId id="275" r:id="rId18"/>
    <p:sldId id="276" r:id="rId19"/>
    <p:sldId id="277" r:id="rId20"/>
    <p:sldId id="278" r:id="rId21"/>
    <p:sldId id="309" r:id="rId22"/>
    <p:sldId id="280" r:id="rId23"/>
    <p:sldId id="281" r:id="rId25"/>
    <p:sldId id="282" r:id="rId26"/>
    <p:sldId id="283" r:id="rId27"/>
    <p:sldId id="284" r:id="rId28"/>
    <p:sldId id="285" r:id="rId29"/>
    <p:sldId id="286" r:id="rId30"/>
    <p:sldId id="289" r:id="rId31"/>
    <p:sldId id="290" r:id="rId32"/>
    <p:sldId id="291" r:id="rId33"/>
    <p:sldId id="292" r:id="rId34"/>
    <p:sldId id="293" r:id="rId35"/>
    <p:sldId id="294" r:id="rId36"/>
    <p:sldId id="295" r:id="rId37"/>
    <p:sldId id="311" r:id="rId38"/>
    <p:sldId id="297" r:id="rId39"/>
    <p:sldId id="298" r:id="rId40"/>
    <p:sldId id="345" r:id="rId41"/>
    <p:sldId id="336" r:id="rId42"/>
    <p:sldId id="342" r:id="rId43"/>
    <p:sldId id="344" r:id="rId44"/>
    <p:sldId id="356" r:id="rId45"/>
    <p:sldId id="258" r:id="rId46"/>
  </p:sldIdLst>
  <p:sldSz cx="12192000" cy="6858000"/>
  <p:notesSz cx="6858000" cy="9144000"/>
  <p:embeddedFontLst>
    <p:embeddedFont>
      <p:font typeface="微软雅黑" panose="020B0503020204020204" pitchFamily="34" charset="-122"/>
      <p:regular r:id="rId52"/>
    </p:embeddedFont>
    <p:embeddedFont>
      <p:font typeface="Calibri" panose="020F0502020204030204" charset="0"/>
      <p:regular r:id="rId53"/>
      <p:bold r:id="rId54"/>
      <p:italic r:id="rId55"/>
      <p:boldItalic r:id="rId56"/>
    </p:embeddedFont>
    <p:embeddedFont>
      <p:font typeface="Walbaum Text" panose="02070503080703020303" pitchFamily="18" charset="0"/>
      <p:regular r:id="rId57"/>
      <p:bold r:id="rId58"/>
      <p:italic r:id="rId59"/>
    </p:embeddedFont>
    <p:embeddedFont>
      <p:font typeface="Calibri" panose="020F0502020204030204" charset="0"/>
      <p:regular r:id="rId60"/>
      <p:bold r:id="rId61"/>
      <p:italic r:id="rId62"/>
      <p:boldItalic r:id="rId63"/>
    </p:embeddedFont>
    <p:embeddedFont>
      <p:font typeface="黑体" panose="02010609060101010101" pitchFamily="49" charset="-122"/>
      <p:regular r:id="rId64"/>
    </p:embeddedFont>
    <p:embeddedFont>
      <p:font typeface="等线" panose="02010600030101010101" pitchFamily="2" charset="-122"/>
      <p:regular r:id="rId65"/>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88E8AF81-4662-4EF3-B7CB-2DBDB9F38DAB}">
          <p14:sldIdLst>
            <p14:sldId id="260"/>
            <p14:sldId id="261"/>
            <p14:sldId id="259"/>
            <p14:sldId id="262"/>
            <p14:sldId id="263"/>
            <p14:sldId id="264"/>
            <p14:sldId id="265"/>
            <p14:sldId id="266"/>
            <p14:sldId id="267"/>
            <p14:sldId id="268"/>
            <p14:sldId id="269"/>
            <p14:sldId id="306"/>
            <p14:sldId id="270"/>
            <p14:sldId id="273"/>
            <p14:sldId id="310"/>
            <p14:sldId id="275"/>
            <p14:sldId id="276"/>
            <p14:sldId id="277"/>
            <p14:sldId id="278"/>
            <p14:sldId id="309"/>
            <p14:sldId id="280"/>
            <p14:sldId id="281"/>
            <p14:sldId id="282"/>
            <p14:sldId id="283"/>
            <p14:sldId id="284"/>
            <p14:sldId id="285"/>
            <p14:sldId id="286"/>
            <p14:sldId id="289"/>
            <p14:sldId id="290"/>
            <p14:sldId id="291"/>
            <p14:sldId id="292"/>
            <p14:sldId id="293"/>
            <p14:sldId id="294"/>
            <p14:sldId id="295"/>
            <p14:sldId id="311"/>
            <p14:sldId id="297"/>
            <p14:sldId id="298"/>
            <p14:sldId id="345"/>
            <p14:sldId id="336"/>
            <p14:sldId id="342"/>
            <p14:sldId id="356"/>
            <p14:sldId id="344"/>
          </p14:sldIdLst>
        </p14:section>
        <p14:section name="无标题节" id="{98CD1E68-1F0C-4DD3-86F0-CA9038176CB7}">
          <p14:sldIdLst>
            <p14:sldId id="258"/>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ng Na" initials="SN" lastIdx="13" clrIdx="0"/>
  <p:cmAuthor id="2" name="宋 晚辞" initials="宋" lastIdx="12"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9161D"/>
    <a:srgbClr val="E74F88"/>
    <a:srgbClr val="FFD1E6"/>
    <a:srgbClr val="BD0158"/>
    <a:srgbClr val="F3BCD7"/>
    <a:srgbClr val="FFE5F1"/>
    <a:srgbClr val="666666"/>
    <a:srgbClr val="BF0000"/>
    <a:srgbClr val="006FC0"/>
    <a:srgbClr val="AF13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43" autoAdjust="0"/>
    <p:restoredTop sz="93869" autoAdjust="0"/>
  </p:normalViewPr>
  <p:slideViewPr>
    <p:cSldViewPr snapToGrid="0">
      <p:cViewPr varScale="1">
        <p:scale>
          <a:sx n="85" d="100"/>
          <a:sy n="85" d="100"/>
        </p:scale>
        <p:origin x="480" y="51"/>
      </p:cViewPr>
      <p:guideLst>
        <p:guide orient="horz" pos="667"/>
        <p:guide pos="329"/>
        <p:guide pos="7360"/>
      </p:guideLst>
    </p:cSldViewPr>
  </p:slideViewPr>
  <p:notesTextViewPr>
    <p:cViewPr>
      <p:scale>
        <a:sx n="66" d="100"/>
        <a:sy n="66" d="100"/>
      </p:scale>
      <p:origin x="0" y="0"/>
    </p:cViewPr>
  </p:notesTextViewPr>
  <p:sorterViewPr>
    <p:cViewPr>
      <p:scale>
        <a:sx n="100" d="100"/>
        <a:sy n="100" d="100"/>
      </p:scale>
      <p:origin x="0" y="0"/>
    </p:cViewPr>
  </p:sorter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5" Type="http://schemas.openxmlformats.org/officeDocument/2006/relationships/font" Target="fonts/font14.fntdata"/><Relationship Id="rId64" Type="http://schemas.openxmlformats.org/officeDocument/2006/relationships/font" Target="fonts/font13.fntdata"/><Relationship Id="rId63" Type="http://schemas.openxmlformats.org/officeDocument/2006/relationships/font" Target="fonts/font12.fntdata"/><Relationship Id="rId62" Type="http://schemas.openxmlformats.org/officeDocument/2006/relationships/font" Target="fonts/font11.fntdata"/><Relationship Id="rId61" Type="http://schemas.openxmlformats.org/officeDocument/2006/relationships/font" Target="fonts/font10.fntdata"/><Relationship Id="rId60" Type="http://schemas.openxmlformats.org/officeDocument/2006/relationships/font" Target="fonts/font9.fntdata"/><Relationship Id="rId6" Type="http://schemas.openxmlformats.org/officeDocument/2006/relationships/slide" Target="slides/slide4.xml"/><Relationship Id="rId59" Type="http://schemas.openxmlformats.org/officeDocument/2006/relationships/font" Target="fonts/font8.fntdata"/><Relationship Id="rId58" Type="http://schemas.openxmlformats.org/officeDocument/2006/relationships/font" Target="fonts/font7.fntdata"/><Relationship Id="rId57" Type="http://schemas.openxmlformats.org/officeDocument/2006/relationships/font" Target="fonts/font6.fntdata"/><Relationship Id="rId56" Type="http://schemas.openxmlformats.org/officeDocument/2006/relationships/font" Target="fonts/font5.fntdata"/><Relationship Id="rId55" Type="http://schemas.openxmlformats.org/officeDocument/2006/relationships/font" Target="fonts/font4.fntdata"/><Relationship Id="rId54" Type="http://schemas.openxmlformats.org/officeDocument/2006/relationships/font" Target="fonts/font3.fntdata"/><Relationship Id="rId53" Type="http://schemas.openxmlformats.org/officeDocument/2006/relationships/font" Target="fonts/font2.fntdata"/><Relationship Id="rId52" Type="http://schemas.openxmlformats.org/officeDocument/2006/relationships/font" Target="fonts/font1.fntdata"/><Relationship Id="rId51" Type="http://schemas.openxmlformats.org/officeDocument/2006/relationships/commentAuthors" Target="commentAuthors.xml"/><Relationship Id="rId50" Type="http://schemas.openxmlformats.org/officeDocument/2006/relationships/tableStyles" Target="tableStyles.xml"/><Relationship Id="rId5" Type="http://schemas.openxmlformats.org/officeDocument/2006/relationships/slide" Target="slides/slide3.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handoutMaster" Target="handoutMasters/handoutMaster1.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notesMaster" Target="notesMasters/notesMaster1.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gradFill>
              <a:gsLst>
                <a:gs pos="0">
                  <a:srgbClr val="BD0158"/>
                </a:gs>
                <a:gs pos="100000">
                  <a:srgbClr val="E74F88"/>
                </a:gs>
              </a:gsLst>
              <a:lin ang="16200000" scaled="1"/>
            </a:gradFill>
            <a:ln>
              <a:noFill/>
            </a:ln>
            <a:effectLst>
              <a:outerShdw blurRad="63500" algn="ctr" rotWithShape="0">
                <a:srgbClr val="BD0158">
                  <a:alpha val="40000"/>
                </a:srgbClr>
              </a:outerShdw>
            </a:effectLst>
          </c:spPr>
          <c:invertIfNegative val="0"/>
          <c:dLbls>
            <c:numFmt formatCode="0%" sourceLinked="0"/>
            <c:spPr>
              <a:noFill/>
              <a:ln>
                <a:noFill/>
              </a:ln>
              <a:effectLst/>
            </c:spPr>
            <c:txPr>
              <a:bodyPr rot="0" spcFirstLastPara="1" vertOverflow="ellipsis" vert="horz" wrap="square" lIns="38100" tIns="19050" rIns="38100" bIns="19050" anchor="ctr" anchorCtr="1"/>
              <a:lstStyle/>
              <a:p>
                <a:pPr>
                  <a:defRPr lang="zh-CN" sz="1000" b="0"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Overall</c:v>
                </c:pt>
                <c:pt idx="1">
                  <c:v>No induction</c:v>
                </c:pt>
                <c:pt idx="2">
                  <c:v>Irradiation</c:v>
                </c:pt>
                <c:pt idx="3">
                  <c:v>Cyclo-phosphamide</c:v>
                </c:pt>
                <c:pt idx="4">
                  <c:v>Cis-platin </c:v>
                </c:pt>
                <c:pt idx="5">
                  <c:v>Doxo-rubicin </c:v>
                </c:pt>
              </c:strCache>
            </c:strRef>
          </c:cat>
          <c:val>
            <c:numRef>
              <c:f>Sheet1!$B$2:$B$7</c:f>
              <c:numCache>
                <c:formatCode>General</c:formatCode>
                <c:ptCount val="6"/>
                <c:pt idx="0">
                  <c:v>0.2</c:v>
                </c:pt>
                <c:pt idx="1">
                  <c:v>0.17</c:v>
                </c:pt>
                <c:pt idx="2">
                  <c:v>0.08</c:v>
                </c:pt>
                <c:pt idx="3">
                  <c:v>0.08</c:v>
                </c:pt>
                <c:pt idx="4">
                  <c:v>0.23</c:v>
                </c:pt>
                <c:pt idx="5">
                  <c:v>0.35</c:v>
                </c:pt>
              </c:numCache>
            </c:numRef>
          </c:val>
        </c:ser>
        <c:dLbls>
          <c:showLegendKey val="0"/>
          <c:showVal val="0"/>
          <c:showCatName val="0"/>
          <c:showSerName val="0"/>
          <c:showPercent val="0"/>
          <c:showBubbleSize val="0"/>
        </c:dLbls>
        <c:gapWidth val="74"/>
        <c:overlap val="-20"/>
        <c:axId val="1185237504"/>
        <c:axId val="1185241768"/>
      </c:barChart>
      <c:catAx>
        <c:axId val="118523750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600" b="0" i="0" u="none" strike="noStrike" kern="1200" baseline="0">
                <a:solidFill>
                  <a:schemeClr val="tx1"/>
                </a:solidFill>
                <a:latin typeface="+mn-ea"/>
                <a:ea typeface="+mn-ea"/>
                <a:cs typeface="+mn-cs"/>
              </a:defRPr>
            </a:pPr>
          </a:p>
        </c:txPr>
        <c:crossAx val="1185241768"/>
        <c:crosses val="autoZero"/>
        <c:auto val="1"/>
        <c:lblAlgn val="ctr"/>
        <c:lblOffset val="100"/>
        <c:noMultiLvlLbl val="0"/>
      </c:catAx>
      <c:valAx>
        <c:axId val="1185241768"/>
        <c:scaling>
          <c:orientation val="minMax"/>
        </c:scaling>
        <c:delete val="0"/>
        <c:axPos val="l"/>
        <c:numFmt formatCode="0%" sourceLinked="0"/>
        <c:majorTickMark val="in"/>
        <c:minorTickMark val="none"/>
        <c:tickLblPos val="nextTo"/>
        <c:spPr>
          <a:noFill/>
          <a:ln>
            <a:solidFill>
              <a:schemeClr val="tx1">
                <a:lumMod val="65000"/>
                <a:lumOff val="35000"/>
              </a:schemeClr>
            </a:solidFill>
          </a:ln>
          <a:effectLst/>
        </c:spPr>
        <c:txPr>
          <a:bodyPr rot="-60000000" spcFirstLastPara="1" vertOverflow="ellipsis" vert="horz" wrap="square" anchor="ctr" anchorCtr="1"/>
          <a:lstStyle/>
          <a:p>
            <a:pPr>
              <a:defRPr lang="zh-CN" sz="600" b="0" i="0" u="none" strike="noStrike" kern="1200" baseline="0">
                <a:solidFill>
                  <a:schemeClr val="tx1"/>
                </a:solidFill>
                <a:latin typeface="+mn-ea"/>
                <a:ea typeface="+mn-ea"/>
                <a:cs typeface="+mn-cs"/>
              </a:defRPr>
            </a:pPr>
          </a:p>
        </c:txPr>
        <c:crossAx val="1185237504"/>
        <c:crosses val="autoZero"/>
        <c:crossBetween val="between"/>
        <c:majorUnit val="0.1"/>
      </c:valAx>
      <c:spPr>
        <a:noFill/>
        <a:ln w="25400">
          <a:noFill/>
        </a:ln>
        <a:effectLst/>
      </c:spPr>
    </c:plotArea>
    <c:plotVisOnly val="1"/>
    <c:dispBlanksAs val="gap"/>
    <c:showDLblsOverMax val="0"/>
  </c:chart>
  <c:spPr>
    <a:noFill/>
    <a:ln>
      <a:noFill/>
    </a:ln>
    <a:effectLst/>
  </c:spPr>
  <c:txPr>
    <a:bodyPr/>
    <a:lstStyle/>
    <a:p>
      <a:pPr>
        <a:defRPr lang="zh-CN" sz="1000">
          <a:solidFill>
            <a:schemeClr val="tx1"/>
          </a:solidFill>
          <a:latin typeface="+mn-ea"/>
          <a:ea typeface="+mn-ea"/>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派安普利单抗在抗体药物的设计方面确实与已上市的其他</a:t>
            </a:r>
            <a:r>
              <a:rPr lang="en-US" altLang="zh-CN" dirty="0"/>
              <a:t>PD-1</a:t>
            </a:r>
            <a:r>
              <a:rPr lang="zh-CN" altLang="en-US" dirty="0"/>
              <a:t>单抗存在比较大的差别。</a:t>
            </a:r>
            <a:endParaRPr lang="en-US" altLang="zh-CN" dirty="0"/>
          </a:p>
          <a:p>
            <a:r>
              <a:rPr lang="zh-CN" altLang="en-US" dirty="0"/>
              <a:t>首先，是在抗体亚型的选择方面，既往的</a:t>
            </a:r>
            <a:r>
              <a:rPr lang="en-US" altLang="zh-CN" dirty="0"/>
              <a:t>PD-1</a:t>
            </a:r>
            <a:r>
              <a:rPr lang="zh-CN" altLang="en-US" dirty="0"/>
              <a:t>单抗都是采用的</a:t>
            </a:r>
            <a:r>
              <a:rPr lang="en-US" altLang="zh-CN" dirty="0"/>
              <a:t>IgG4</a:t>
            </a:r>
            <a:r>
              <a:rPr lang="zh-CN" altLang="en-US" dirty="0"/>
              <a:t>亚型，主要是因为</a:t>
            </a:r>
            <a:r>
              <a:rPr lang="en-US" altLang="zh-CN" dirty="0"/>
              <a:t>IgG4</a:t>
            </a:r>
            <a:r>
              <a:rPr lang="zh-CN" altLang="en-US" dirty="0"/>
              <a:t>亚型天然的</a:t>
            </a:r>
            <a:r>
              <a:rPr lang="en-US" altLang="zh-CN" dirty="0"/>
              <a:t>Fc</a:t>
            </a:r>
            <a:r>
              <a:rPr lang="zh-CN" altLang="en-US" dirty="0"/>
              <a:t>效应比较低，可以减少对免疫细胞的损伤。但是</a:t>
            </a:r>
            <a:r>
              <a:rPr lang="en-US" altLang="zh-CN" dirty="0"/>
              <a:t>IgG4</a:t>
            </a:r>
            <a:r>
              <a:rPr lang="zh-CN" altLang="en-US" dirty="0"/>
              <a:t>亚型的稳定性比较差，会对药物的疗效及安全性带来不利影响，而我们认为选择结构稳定的</a:t>
            </a:r>
            <a:r>
              <a:rPr lang="en-US" altLang="zh-CN" dirty="0"/>
              <a:t>IgG1</a:t>
            </a:r>
            <a:r>
              <a:rPr lang="zh-CN" altLang="en-US" dirty="0"/>
              <a:t>亚型作为药物骨架，再以成熟的生物工程技术去改造分子，是更合理的设计思路，更有可能得到综合表现更出色的</a:t>
            </a:r>
            <a:r>
              <a:rPr lang="en-US" altLang="zh-CN" dirty="0"/>
              <a:t>PD-1</a:t>
            </a:r>
            <a:r>
              <a:rPr lang="zh-CN" altLang="en-US" dirty="0"/>
              <a:t>单抗。结果是令人欣慰的，派安普利单抗是目前全球唯一采用</a:t>
            </a:r>
            <a:r>
              <a:rPr lang="en-US" altLang="zh-CN" dirty="0"/>
              <a:t>IgG1</a:t>
            </a:r>
            <a:r>
              <a:rPr lang="zh-CN" altLang="en-US" dirty="0"/>
              <a:t>亚型的</a:t>
            </a:r>
            <a:r>
              <a:rPr lang="en-US" altLang="zh-CN" dirty="0"/>
              <a:t>PD-1</a:t>
            </a:r>
            <a:r>
              <a:rPr lang="zh-CN" altLang="en-US" dirty="0"/>
              <a:t>单抗，结构更加稳定的优势在药物制备和临床表现中都得到了体现。</a:t>
            </a:r>
            <a:endParaRPr lang="en-US" altLang="zh-CN" dirty="0"/>
          </a:p>
          <a:p>
            <a:r>
              <a:rPr lang="zh-CN" altLang="en-US" dirty="0"/>
              <a:t>选定了抗体亚型，我们开始对</a:t>
            </a:r>
            <a:r>
              <a:rPr lang="en-US" altLang="zh-CN" dirty="0"/>
              <a:t>Fc</a:t>
            </a:r>
            <a:r>
              <a:rPr lang="zh-CN" altLang="en-US" dirty="0"/>
              <a:t>段进行改造。可以看到，大多</a:t>
            </a:r>
            <a:r>
              <a:rPr lang="en-US" altLang="zh-CN" dirty="0"/>
              <a:t>PD-1</a:t>
            </a:r>
            <a:r>
              <a:rPr lang="zh-CN" altLang="en-US" dirty="0"/>
              <a:t>单抗未对抗体的</a:t>
            </a:r>
            <a:r>
              <a:rPr lang="en-US" altLang="zh-CN" dirty="0"/>
              <a:t>Fc</a:t>
            </a:r>
            <a:r>
              <a:rPr lang="zh-CN" altLang="en-US" dirty="0"/>
              <a:t>段进行改造，虽然</a:t>
            </a:r>
            <a:r>
              <a:rPr lang="en-US" altLang="zh-CN" dirty="0"/>
              <a:t>IgG4</a:t>
            </a:r>
            <a:r>
              <a:rPr lang="zh-CN" altLang="en-US" dirty="0"/>
              <a:t>亚型天然</a:t>
            </a:r>
            <a:r>
              <a:rPr lang="en-US" altLang="zh-CN" dirty="0"/>
              <a:t>ADCC</a:t>
            </a:r>
            <a:r>
              <a:rPr lang="zh-CN" altLang="en-US" dirty="0"/>
              <a:t>效应较弱、基本无</a:t>
            </a:r>
            <a:r>
              <a:rPr lang="en-US" altLang="zh-CN" dirty="0"/>
              <a:t>CDC</a:t>
            </a:r>
            <a:r>
              <a:rPr lang="zh-CN" altLang="en-US" dirty="0"/>
              <a:t>效应，但还是有比较强的</a:t>
            </a:r>
            <a:r>
              <a:rPr lang="en-US" altLang="zh-CN" dirty="0"/>
              <a:t>ADCP</a:t>
            </a:r>
            <a:r>
              <a:rPr lang="zh-CN" altLang="en-US" dirty="0"/>
              <a:t>效应的，仍会造成一定的免疫细胞受损，影响疗效并且引发</a:t>
            </a:r>
            <a:r>
              <a:rPr lang="en-US" altLang="zh-CN" dirty="0" err="1"/>
              <a:t>irAE</a:t>
            </a:r>
            <a:r>
              <a:rPr lang="zh-CN" altLang="en-US" dirty="0"/>
              <a:t>。而派安普利单抗通过对</a:t>
            </a:r>
            <a:r>
              <a:rPr lang="en-US" altLang="zh-CN" dirty="0"/>
              <a:t>Fc</a:t>
            </a:r>
            <a:r>
              <a:rPr lang="zh-CN" altLang="en-US" dirty="0"/>
              <a:t>段的改造，有效地实现</a:t>
            </a:r>
            <a:r>
              <a:rPr lang="en-US" altLang="zh-CN" dirty="0"/>
              <a:t>Fc</a:t>
            </a:r>
            <a:r>
              <a:rPr lang="zh-CN" altLang="en-US" dirty="0"/>
              <a:t>效应的沉默，减少了免疫细胞损耗和</a:t>
            </a:r>
            <a:r>
              <a:rPr lang="en-US" altLang="zh-CN" dirty="0" err="1"/>
              <a:t>irAE</a:t>
            </a:r>
            <a:r>
              <a:rPr lang="zh-CN" altLang="en-US" dirty="0"/>
              <a:t>的发生。</a:t>
            </a:r>
            <a:endParaRPr lang="en-US" altLang="zh-CN" dirty="0"/>
          </a:p>
          <a:p>
            <a:r>
              <a:rPr lang="zh-CN" altLang="en-US" dirty="0"/>
              <a:t>最后，我们又优化了派安普利单抗的</a:t>
            </a:r>
            <a:r>
              <a:rPr lang="en-US" altLang="zh-CN" dirty="0"/>
              <a:t>Fab</a:t>
            </a:r>
            <a:r>
              <a:rPr lang="zh-CN" altLang="en-US" dirty="0"/>
              <a:t>段，与</a:t>
            </a:r>
            <a:r>
              <a:rPr lang="en-US" altLang="zh-CN" dirty="0"/>
              <a:t>PD-1</a:t>
            </a:r>
            <a:r>
              <a:rPr lang="zh-CN" altLang="en-US" dirty="0"/>
              <a:t>蛋白的结合更紧密，解离更缓慢，对</a:t>
            </a:r>
            <a:r>
              <a:rPr lang="en-US" altLang="zh-CN" dirty="0"/>
              <a:t>T</a:t>
            </a:r>
            <a:r>
              <a:rPr lang="zh-CN" altLang="en-US" dirty="0"/>
              <a:t>细胞的免疫激活效应更明显。</a:t>
            </a:r>
            <a:endParaRPr lang="en-US" altLang="zh-CN" dirty="0"/>
          </a:p>
          <a:p>
            <a:r>
              <a:rPr lang="zh-CN" altLang="en-US" dirty="0"/>
              <a:t>下面我就向大家详细地介绍一下派安普利单抗这些结构上的特点。</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954993C-2851-4B37-8A50-837DDC8B7B4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派安普利单抗的结构特点和药理特点，是否真的能转化为患者的临床获益呢？我们来看看它在临床研究中的表现。</a:t>
            </a:r>
            <a:endParaRPr lang="en-US" altLang="zh-CN" dirty="0"/>
          </a:p>
          <a:p>
            <a:r>
              <a:rPr lang="zh-CN" altLang="en-US" dirty="0"/>
              <a:t>目前，派安普利单抗已经开展了多项临床研究，其中，单药治疗的临床研究中，治疗三线及以上的经典型霍奇金淋巴瘤，</a:t>
            </a:r>
            <a:r>
              <a:rPr lang="en-US" altLang="zh-CN" dirty="0"/>
              <a:t>ORR</a:t>
            </a:r>
            <a:r>
              <a:rPr lang="zh-CN" altLang="en-US" dirty="0"/>
              <a:t>达</a:t>
            </a:r>
            <a:r>
              <a:rPr lang="en-US" altLang="zh-CN" dirty="0"/>
              <a:t>89.4%</a:t>
            </a:r>
            <a:r>
              <a:rPr lang="zh-CN" altLang="en-US" dirty="0"/>
              <a:t>；治疗三线鼻咽癌，</a:t>
            </a:r>
            <a:r>
              <a:rPr lang="en-US" altLang="zh-CN" dirty="0"/>
              <a:t>ORR</a:t>
            </a:r>
            <a:r>
              <a:rPr lang="zh-CN" altLang="en-US" dirty="0"/>
              <a:t>达</a:t>
            </a:r>
            <a:r>
              <a:rPr lang="en-US" altLang="zh-CN" dirty="0"/>
              <a:t>29.7%</a:t>
            </a:r>
            <a:r>
              <a:rPr lang="zh-CN" altLang="en-US" dirty="0"/>
              <a:t>；治疗二线以上胃癌，</a:t>
            </a:r>
            <a:r>
              <a:rPr lang="en-US" altLang="zh-CN" dirty="0"/>
              <a:t>ORR</a:t>
            </a:r>
            <a:r>
              <a:rPr lang="zh-CN" altLang="en-US" dirty="0"/>
              <a:t>达</a:t>
            </a:r>
            <a:r>
              <a:rPr lang="en-US" altLang="zh-CN" dirty="0"/>
              <a:t>26.3%</a:t>
            </a:r>
            <a:r>
              <a:rPr lang="zh-CN" altLang="en-US" dirty="0"/>
              <a:t>。疗效在同类研究中处于领先地位。</a:t>
            </a:r>
            <a:endParaRPr lang="en-US" altLang="zh-CN" dirty="0"/>
          </a:p>
          <a:p>
            <a:r>
              <a:rPr lang="zh-CN" altLang="en-US" dirty="0"/>
              <a:t>在派安普利目前已开展的各项联合治疗的临床研究中，派安普利单抗联合化疗</a:t>
            </a:r>
            <a:r>
              <a:rPr lang="en-US" altLang="zh-CN" dirty="0"/>
              <a:t>1</a:t>
            </a:r>
            <a:r>
              <a:rPr lang="zh-CN" altLang="en-US" dirty="0"/>
              <a:t>线治疗肺鳞癌，中位</a:t>
            </a:r>
            <a:r>
              <a:rPr lang="en-US" altLang="zh-CN" dirty="0"/>
              <a:t>PFS</a:t>
            </a:r>
            <a:r>
              <a:rPr lang="en-US" altLang="zh-CN" baseline="0" dirty="0"/>
              <a:t> 7</a:t>
            </a:r>
            <a:r>
              <a:rPr lang="zh-CN" altLang="en-US" baseline="0" dirty="0"/>
              <a:t>个月，</a:t>
            </a:r>
            <a:r>
              <a:rPr lang="en-US" altLang="zh-CN" baseline="0" dirty="0"/>
              <a:t>HR 0.40</a:t>
            </a:r>
            <a:r>
              <a:rPr lang="zh-CN" altLang="en-US" baseline="0" dirty="0"/>
              <a:t>，相较于单纯化疗组未显著增加不良反应。在联合安罗替尼的研究中，无论是治疗非鳞非小细胞肺癌、小细胞肺癌还是肝细胞肺癌，疗效在同类组合中都是表现优异，安全性更是具有非常明显的优势。</a:t>
            </a:r>
            <a:endParaRPr lang="en-US" altLang="zh-CN" baseline="0" dirty="0"/>
          </a:p>
          <a:p>
            <a:r>
              <a:rPr lang="zh-CN" altLang="en-US" baseline="0" dirty="0"/>
              <a:t>虽然这些同类研究是非头对头的，但是也让我们看到了“安尼可”</a:t>
            </a:r>
            <a:r>
              <a:rPr lang="en-US" altLang="zh-CN" baseline="0" dirty="0"/>
              <a:t>+</a:t>
            </a:r>
            <a:r>
              <a:rPr lang="zh-CN" altLang="en-US" baseline="0" dirty="0"/>
              <a:t>“安罗替尼”这样一个双安组合具有巨大的潜力。</a:t>
            </a:r>
            <a:endParaRPr lang="zh-CN" altLang="en-US" dirty="0"/>
          </a:p>
        </p:txBody>
      </p:sp>
      <p:sp>
        <p:nvSpPr>
          <p:cNvPr id="4" name="灯片编号占位符 3"/>
          <p:cNvSpPr>
            <a:spLocks noGrp="1"/>
          </p:cNvSpPr>
          <p:nvPr>
            <p:ph type="sldNum" sz="quarter" idx="10"/>
          </p:nvPr>
        </p:nvSpPr>
        <p:spPr/>
        <p:txBody>
          <a:bodyPr/>
          <a:lstStyle/>
          <a:p>
            <a:fld id="{2954993C-2851-4B37-8A50-837DDC8B7B4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最后，我对今天介绍的派安普利的特点进行一个简单的小结。</a:t>
            </a:r>
            <a:endParaRPr lang="en-US" altLang="zh-CN" dirty="0"/>
          </a:p>
          <a:p>
            <a:r>
              <a:rPr lang="zh-CN" altLang="en-US" dirty="0"/>
              <a:t>派安普利单抗是目前唯一</a:t>
            </a:r>
            <a:r>
              <a:rPr lang="en-US" altLang="zh-CN" dirty="0"/>
              <a:t>IgG1</a:t>
            </a:r>
            <a:r>
              <a:rPr lang="zh-CN" altLang="en-US" dirty="0"/>
              <a:t>亚型的</a:t>
            </a:r>
            <a:r>
              <a:rPr lang="en-US" altLang="zh-CN" dirty="0"/>
              <a:t>PD-1</a:t>
            </a:r>
            <a:r>
              <a:rPr lang="zh-CN" altLang="en-US" dirty="0"/>
              <a:t>单抗，结构稳定，不易形成二聚体，增强免疫疗效，减少免疫治疗超进展可能；同时易于纯化，减少宿主蛋白残留，减少发热和输液反应。</a:t>
            </a:r>
            <a:endParaRPr lang="en-US" altLang="zh-CN" dirty="0"/>
          </a:p>
          <a:p>
            <a:r>
              <a:rPr lang="zh-CN" altLang="en-US" dirty="0"/>
              <a:t>其</a:t>
            </a:r>
            <a:r>
              <a:rPr lang="en-US" altLang="zh-CN" dirty="0"/>
              <a:t>Fc</a:t>
            </a:r>
            <a:r>
              <a:rPr lang="zh-CN" altLang="en-US" dirty="0"/>
              <a:t>段经过结构改造，完全去除了</a:t>
            </a:r>
            <a:r>
              <a:rPr lang="en-US" altLang="zh-CN" dirty="0"/>
              <a:t>ADCC</a:t>
            </a:r>
            <a:r>
              <a:rPr lang="zh-CN" altLang="en-US" dirty="0"/>
              <a:t>、</a:t>
            </a:r>
            <a:r>
              <a:rPr lang="en-US" altLang="zh-CN" dirty="0"/>
              <a:t>CDC</a:t>
            </a:r>
            <a:r>
              <a:rPr lang="zh-CN" altLang="en-US" dirty="0"/>
              <a:t>和</a:t>
            </a:r>
            <a:r>
              <a:rPr lang="en-US" altLang="zh-CN" dirty="0"/>
              <a:t>ADCP</a:t>
            </a:r>
            <a:r>
              <a:rPr lang="zh-CN" altLang="en-US" dirty="0"/>
              <a:t>效应，降低了</a:t>
            </a:r>
            <a:r>
              <a:rPr lang="en-US" altLang="zh-CN" dirty="0"/>
              <a:t>ADCR</a:t>
            </a:r>
            <a:r>
              <a:rPr lang="zh-CN" altLang="en-US" dirty="0"/>
              <a:t>效应，减少效应</a:t>
            </a:r>
            <a:r>
              <a:rPr lang="en-US" altLang="zh-CN" dirty="0"/>
              <a:t>T</a:t>
            </a:r>
            <a:r>
              <a:rPr lang="zh-CN" altLang="en-US" dirty="0"/>
              <a:t>细胞的耗损，提高了疗效；同时减少</a:t>
            </a:r>
            <a:r>
              <a:rPr lang="en-US" altLang="zh-CN" dirty="0"/>
              <a:t>IL-6</a:t>
            </a:r>
            <a:r>
              <a:rPr lang="zh-CN" altLang="en-US" dirty="0"/>
              <a:t>等炎症因子的释放，降低了</a:t>
            </a:r>
            <a:r>
              <a:rPr lang="en-US" altLang="zh-CN" dirty="0" err="1"/>
              <a:t>irAE</a:t>
            </a:r>
            <a:r>
              <a:rPr lang="zh-CN" altLang="en-US" dirty="0"/>
              <a:t>。</a:t>
            </a:r>
            <a:endParaRPr lang="en-US" altLang="zh-CN" dirty="0"/>
          </a:p>
          <a:p>
            <a:r>
              <a:rPr lang="zh-CN" altLang="en-US" dirty="0"/>
              <a:t>最后，其</a:t>
            </a:r>
            <a:r>
              <a:rPr lang="en-US" altLang="zh-CN" dirty="0"/>
              <a:t>Fab</a:t>
            </a:r>
            <a:r>
              <a:rPr lang="zh-CN" altLang="en-US" dirty="0"/>
              <a:t>段得到较好的筛选优化，与</a:t>
            </a:r>
            <a:r>
              <a:rPr lang="en-US" altLang="zh-CN" dirty="0"/>
              <a:t>PD-1</a:t>
            </a:r>
            <a:r>
              <a:rPr lang="zh-CN" altLang="en-US" dirty="0"/>
              <a:t>蛋白结合紧密，解离缓慢，更有效激活免疫细胞活性。</a:t>
            </a:r>
            <a:endParaRPr lang="en-US" altLang="zh-CN" dirty="0"/>
          </a:p>
          <a:p>
            <a:r>
              <a:rPr lang="zh-CN" altLang="en-US" dirty="0"/>
              <a:t>因此，基于结构，及其带来的药理特点，派安普利展示了强效更安全的临床疗效。</a:t>
            </a:r>
            <a:endParaRPr lang="en-US" altLang="zh-CN" dirty="0"/>
          </a:p>
          <a:p>
            <a:r>
              <a:rPr lang="zh-CN" altLang="en-US" dirty="0"/>
              <a:t>现在，派安普利单抗已经上市，期待它给各位医生带来一个新的选择，给病患带来更多的希望！</a:t>
            </a:r>
            <a:endParaRPr lang="zh-CN" altLang="en-US" dirty="0"/>
          </a:p>
        </p:txBody>
      </p:sp>
      <p:sp>
        <p:nvSpPr>
          <p:cNvPr id="4" name="灯片编号占位符 3"/>
          <p:cNvSpPr>
            <a:spLocks noGrp="1"/>
          </p:cNvSpPr>
          <p:nvPr>
            <p:ph type="sldNum" sz="quarter" idx="10"/>
          </p:nvPr>
        </p:nvSpPr>
        <p:spPr/>
        <p:txBody>
          <a:bodyPr/>
          <a:lstStyle/>
          <a:p>
            <a:fld id="{74FFE71F-E055-4C87-AA64-292664B74BD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bg>
      <p:bgPr>
        <a:solidFill>
          <a:schemeClr val="bg1"/>
        </a:solidFill>
        <a:effectLst/>
      </p:bgPr>
    </p:bg>
    <p:spTree>
      <p:nvGrpSpPr>
        <p:cNvPr id="1" name=""/>
        <p:cNvGrpSpPr/>
        <p:nvPr/>
      </p:nvGrpSpPr>
      <p:grpSpPr>
        <a:xfrm>
          <a:off x="0" y="0"/>
          <a:ext cx="0" cy="0"/>
          <a:chOff x="0" y="0"/>
          <a:chExt cx="0" cy="0"/>
        </a:xfrm>
      </p:grpSpPr>
      <p:pic>
        <p:nvPicPr>
          <p:cNvPr id="4" name="图片 3" descr="/Users/apple/Desktop/WechatIMG43.pngWechatIMG43"/>
          <p:cNvPicPr>
            <a:picLocks noChangeAspect="1"/>
          </p:cNvPicPr>
          <p:nvPr userDrawn="1"/>
        </p:nvPicPr>
        <p:blipFill>
          <a:blip r:embed="rId2"/>
          <a:srcRect t="14068" b="23446"/>
          <a:stretch>
            <a:fillRect/>
          </a:stretch>
        </p:blipFill>
        <p:spPr>
          <a:xfrm>
            <a:off x="-6985" y="-75565"/>
            <a:ext cx="12274550" cy="6918325"/>
          </a:xfrm>
          <a:prstGeom prst="rect">
            <a:avLst/>
          </a:prstGeom>
        </p:spPr>
      </p:pic>
      <p:sp>
        <p:nvSpPr>
          <p:cNvPr id="7" name="椭圆 6"/>
          <p:cNvSpPr/>
          <p:nvPr userDrawn="1"/>
        </p:nvSpPr>
        <p:spPr>
          <a:xfrm>
            <a:off x="-927100" y="241300"/>
            <a:ext cx="723900" cy="723900"/>
          </a:xfrm>
          <a:prstGeom prst="ellipse">
            <a:avLst/>
          </a:prstGeom>
          <a:solidFill>
            <a:srgbClr val="BD0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userDrawn="1"/>
        </p:nvSpPr>
        <p:spPr>
          <a:xfrm>
            <a:off x="-927100" y="1066800"/>
            <a:ext cx="723900" cy="723900"/>
          </a:xfrm>
          <a:prstGeom prst="ellipse">
            <a:avLst/>
          </a:prstGeom>
          <a:solidFill>
            <a:srgbClr val="E74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userDrawn="1"/>
        </p:nvSpPr>
        <p:spPr>
          <a:xfrm>
            <a:off x="-927100" y="1993900"/>
            <a:ext cx="723900" cy="723900"/>
          </a:xfrm>
          <a:prstGeom prst="ellipse">
            <a:avLst/>
          </a:prstGeom>
          <a:solidFill>
            <a:srgbClr val="F3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2079" y="294640"/>
            <a:ext cx="1630009" cy="429260"/>
          </a:xfrm>
          <a:prstGeom prst="rect">
            <a:avLst/>
          </a:prstGeom>
          <a:ln>
            <a:noFill/>
          </a:ln>
          <a:effectLst>
            <a:outerShdw blurRad="50800" dist="38100" dir="2700000" algn="tl" rotWithShape="0">
              <a:prstClr val="black">
                <a:alpha val="40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4.jpeg"/><Relationship Id="rId17" Type="http://schemas.openxmlformats.org/officeDocument/2006/relationships/tags" Target="../tags/tag56.xml"/><Relationship Id="rId16" Type="http://schemas.openxmlformats.org/officeDocument/2006/relationships/tags" Target="../tags/tag55.xml"/><Relationship Id="rId15" Type="http://schemas.openxmlformats.org/officeDocument/2006/relationships/tags" Target="../tags/tag54.xml"/><Relationship Id="rId14" Type="http://schemas.openxmlformats.org/officeDocument/2006/relationships/tags" Target="../tags/tag53.xml"/><Relationship Id="rId13" Type="http://schemas.openxmlformats.org/officeDocument/2006/relationships/tags" Target="../tags/tag52.xml"/><Relationship Id="rId12" Type="http://schemas.openxmlformats.org/officeDocument/2006/relationships/image" Target="../media/image3.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9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9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9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pic>
        <p:nvPicPr>
          <p:cNvPr id="7" name="图片 6" descr="D:\李滟\2022\2022正大天晴\20220120ppt\ppt背景.jpgppt背景"/>
          <p:cNvPicPr>
            <a:picLocks noChangeAspect="1"/>
          </p:cNvPicPr>
          <p:nvPr userDrawn="1"/>
        </p:nvPicPr>
        <p:blipFill>
          <a:blip r:embed="rId18"/>
          <a:srcRect/>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9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800" u="none" strike="noStrike" kern="1200" cap="none" spc="150" normalizeH="0" baseline="0">
          <a:solidFill>
            <a:schemeClr val="tx1">
              <a:lumMod val="65000"/>
              <a:lumOff val="35000"/>
            </a:schemeClr>
          </a:solidFill>
          <a:uFillTx/>
          <a:latin typeface="Arial" panose="020B060402020209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9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90204" pitchFamily="34" charset="0"/>
        <a:buChar char="●"/>
        <a:defRPr sz="1600" u="none" strike="noStrike" kern="1200" cap="none" spc="150" normalizeH="0" baseline="0">
          <a:solidFill>
            <a:schemeClr val="tx1">
              <a:lumMod val="65000"/>
              <a:lumOff val="35000"/>
            </a:schemeClr>
          </a:solidFill>
          <a:uFillTx/>
          <a:latin typeface="Arial" panose="020B060402020209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9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90204" pitchFamily="34" charset="0"/>
        <a:buChar char="•"/>
        <a:defRPr sz="1400" u="none" strike="noStrike" kern="1200" cap="none" spc="150" normalizeH="0" baseline="0">
          <a:solidFill>
            <a:schemeClr val="tx1">
              <a:lumMod val="65000"/>
              <a:lumOff val="35000"/>
            </a:schemeClr>
          </a:solidFill>
          <a:uFillTx/>
          <a:latin typeface="Arial" panose="020B060402020209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8.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59.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60.xml"/><Relationship Id="rId2" Type="http://schemas.openxmlformats.org/officeDocument/2006/relationships/image" Target="../media/image7.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1.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2.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63.xml"/><Relationship Id="rId2" Type="http://schemas.openxmlformats.org/officeDocument/2006/relationships/image" Target="../media/image8.pn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64.xml"/><Relationship Id="rId2" Type="http://schemas.openxmlformats.org/officeDocument/2006/relationships/image" Target="../media/image9.pn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65.xml"/><Relationship Id="rId2" Type="http://schemas.openxmlformats.org/officeDocument/2006/relationships/image" Target="../media/image10.png"/><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8.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9.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0.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1.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2.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73.xml"/><Relationship Id="rId2" Type="http://schemas.openxmlformats.org/officeDocument/2006/relationships/image" Target="../media/image11.png"/><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4.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75.xml"/><Relationship Id="rId2" Type="http://schemas.openxmlformats.org/officeDocument/2006/relationships/image" Target="../media/image12.pn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6.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7.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tags" Target="../tags/tag78.xml"/><Relationship Id="rId2" Type="http://schemas.openxmlformats.org/officeDocument/2006/relationships/image" Target="../media/image13.png"/><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9.xml"/><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0.xml"/><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81.xml"/><Relationship Id="rId2" Type="http://schemas.openxmlformats.org/officeDocument/2006/relationships/image" Target="../media/image14.png"/><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82.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3.xml"/><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84.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5.xml"/><Relationship Id="rId1"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6.xml"/><Relationship Id="rId1"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7.xml"/><Relationship Id="rId1"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8.xml"/><Relationship Id="rId1"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9.xml"/><Relationship Id="rId1"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0.xml"/><Relationship Id="rId1"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1.xml"/><Relationship Id="rId1" Type="http://schemas.openxmlformats.org/officeDocument/2006/relationships/image" Target="../media/image3.png"/></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tags" Target="../tags/tag92.xml"/><Relationship Id="rId2" Type="http://schemas.openxmlformats.org/officeDocument/2006/relationships/image" Target="../media/image3.png"/><Relationship Id="rId1" Type="http://schemas.openxmlformats.org/officeDocument/2006/relationships/chart" Target="../charts/chart1.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3.xml"/><Relationship Id="rId1" Type="http://schemas.openxmlformats.org/officeDocument/2006/relationships/image" Target="../media/image3.png"/></Relationships>
</file>

<file path=ppt/slides/_rels/slide3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94.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5.xml"/><Relationship Id="rId1" Type="http://schemas.openxmlformats.org/officeDocument/2006/relationships/image" Target="../media/image3.png"/></Relationships>
</file>

<file path=ppt/slides/_rels/slide39.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image" Target="../media/image25.png"/><Relationship Id="rId3" Type="http://schemas.microsoft.com/office/2007/relationships/hdphoto" Target="../media/image24.wdp"/><Relationship Id="rId2" Type="http://schemas.openxmlformats.org/officeDocument/2006/relationships/image" Target="../media/image23.png"/><Relationship Id="rId1" Type="http://schemas.openxmlformats.org/officeDocument/2006/relationships/image" Target="../media/image22.png"/></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tags" Target="../tags/tag9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9" Type="http://schemas.openxmlformats.org/officeDocument/2006/relationships/image" Target="../media/image32.png"/><Relationship Id="rId8" Type="http://schemas.openxmlformats.org/officeDocument/2006/relationships/image" Target="../media/image4.svg"/><Relationship Id="rId7" Type="http://schemas.openxmlformats.org/officeDocument/2006/relationships/image" Target="../media/image31.png"/><Relationship Id="rId6" Type="http://schemas.openxmlformats.org/officeDocument/2006/relationships/image" Target="../media/image3.svg"/><Relationship Id="rId5" Type="http://schemas.openxmlformats.org/officeDocument/2006/relationships/image" Target="../media/image30.png"/><Relationship Id="rId4" Type="http://schemas.openxmlformats.org/officeDocument/2006/relationships/image" Target="../media/image2.svg"/><Relationship Id="rId3" Type="http://schemas.openxmlformats.org/officeDocument/2006/relationships/image" Target="../media/image29.png"/><Relationship Id="rId2" Type="http://schemas.openxmlformats.org/officeDocument/2006/relationships/image" Target="../media/image1.svg"/><Relationship Id="rId13" Type="http://schemas.openxmlformats.org/officeDocument/2006/relationships/slideLayout" Target="../slideLayouts/slideLayout2.xml"/><Relationship Id="rId12" Type="http://schemas.openxmlformats.org/officeDocument/2006/relationships/image" Target="../media/image6.svg"/><Relationship Id="rId11" Type="http://schemas.openxmlformats.org/officeDocument/2006/relationships/image" Target="../media/image33.png"/><Relationship Id="rId10" Type="http://schemas.openxmlformats.org/officeDocument/2006/relationships/image" Target="../media/image5.svg"/><Relationship Id="rId1" Type="http://schemas.openxmlformats.org/officeDocument/2006/relationships/image" Target="../media/image28.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0" y="2223437"/>
            <a:ext cx="12192000" cy="906915"/>
          </a:xfrm>
          <a:prstGeom prst="rect">
            <a:avLst/>
          </a:prstGeom>
          <a:noFill/>
        </p:spPr>
        <p:txBody>
          <a:bodyPr wrap="square">
            <a:spAutoFit/>
          </a:bodyPr>
          <a:lstStyle/>
          <a:p>
            <a:pPr algn="ctr">
              <a:lnSpc>
                <a:spcPct val="150000"/>
              </a:lnSpc>
            </a:pPr>
            <a:r>
              <a:rPr lang="zh-CN" altLang="en-US" sz="4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免疫检查点抑制剂在乳腺癌中的应用进展</a:t>
            </a:r>
            <a:endParaRPr lang="zh-CN" altLang="en-US" sz="4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grpSp>
        <p:nvGrpSpPr>
          <p:cNvPr id="56" name="组合 55"/>
          <p:cNvGrpSpPr/>
          <p:nvPr/>
        </p:nvGrpSpPr>
        <p:grpSpPr>
          <a:xfrm>
            <a:off x="1062037" y="1943298"/>
            <a:ext cx="10067926" cy="1969176"/>
            <a:chOff x="968374" y="1638498"/>
            <a:chExt cx="10067926" cy="1969176"/>
          </a:xfrm>
        </p:grpSpPr>
        <p:grpSp>
          <p:nvGrpSpPr>
            <p:cNvPr id="29" name="组合 28"/>
            <p:cNvGrpSpPr/>
            <p:nvPr/>
          </p:nvGrpSpPr>
          <p:grpSpPr>
            <a:xfrm>
              <a:off x="968374" y="2391956"/>
              <a:ext cx="10067926" cy="1215718"/>
              <a:chOff x="2352674" y="2391956"/>
              <a:chExt cx="7299326" cy="1215718"/>
            </a:xfrm>
          </p:grpSpPr>
          <p:sp>
            <p:nvSpPr>
              <p:cNvPr id="28" name="文本框 27"/>
              <p:cNvSpPr txBox="1"/>
              <p:nvPr/>
            </p:nvSpPr>
            <p:spPr>
              <a:xfrm>
                <a:off x="2581274" y="2391956"/>
                <a:ext cx="6842126" cy="1107996"/>
              </a:xfrm>
              <a:prstGeom prst="rect">
                <a:avLst/>
              </a:prstGeom>
              <a:noFill/>
            </p:spPr>
            <p:txBody>
              <a:bodyPr wrap="square">
                <a:spAutoFit/>
              </a:bodyPr>
              <a:lstStyle/>
              <a:p>
                <a:pPr algn="ctr"/>
                <a:r>
                  <a:rPr lang="zh-CN" altLang="zh-CN" sz="6600" b="1" spc="300">
                    <a:gradFill>
                      <a:gsLst>
                        <a:gs pos="0">
                          <a:srgbClr val="BD0158">
                            <a:alpha val="12000"/>
                          </a:srgbClr>
                        </a:gs>
                        <a:gs pos="99000">
                          <a:srgbClr val="E74F88">
                            <a:alpha val="0"/>
                          </a:srgbClr>
                        </a:gs>
                      </a:gsLst>
                      <a:lin ang="5400000" scaled="1"/>
                    </a:gradFill>
                    <a:cs typeface="+mn-ea"/>
                  </a:rPr>
                  <a:t>疾病负担和治疗需求</a:t>
                </a:r>
                <a:endParaRPr lang="zh-CN" altLang="en-US" sz="6600">
                  <a:gradFill>
                    <a:gsLst>
                      <a:gs pos="0">
                        <a:srgbClr val="BD0158">
                          <a:alpha val="12000"/>
                        </a:srgbClr>
                      </a:gs>
                      <a:gs pos="99000">
                        <a:srgbClr val="E74F88">
                          <a:alpha val="0"/>
                        </a:srgbClr>
                      </a:gs>
                    </a:gsLst>
                    <a:lin ang="5400000" scaled="1"/>
                  </a:gradFill>
                </a:endParaRPr>
              </a:p>
            </p:txBody>
          </p:sp>
          <p:sp>
            <p:nvSpPr>
              <p:cNvPr id="26" name="文本框 25"/>
              <p:cNvSpPr txBox="1"/>
              <p:nvPr/>
            </p:nvSpPr>
            <p:spPr>
              <a:xfrm>
                <a:off x="2352674" y="2961343"/>
                <a:ext cx="7299326" cy="646331"/>
              </a:xfrm>
              <a:prstGeom prst="rect">
                <a:avLst/>
              </a:prstGeom>
              <a:noFill/>
            </p:spPr>
            <p:txBody>
              <a:bodyPr wrap="square">
                <a:spAutoFit/>
              </a:bodyPr>
              <a:lstStyle/>
              <a:p>
                <a:pPr algn="ctr"/>
                <a:r>
                  <a:rPr lang="zh-CN" altLang="zh-CN" sz="3600" b="1" spc="300" dirty="0">
                    <a:solidFill>
                      <a:schemeClr val="tx1">
                        <a:lumMod val="75000"/>
                        <a:lumOff val="25000"/>
                      </a:schemeClr>
                    </a:solidFill>
                    <a:effectLst>
                      <a:outerShdw blurRad="38100" dist="38100" dir="2700000" algn="tl">
                        <a:srgbClr val="000000">
                          <a:alpha val="43137"/>
                        </a:srgbClr>
                      </a:outerShdw>
                    </a:effectLst>
                    <a:cs typeface="+mn-ea"/>
                  </a:rPr>
                  <a:t>乳腺癌的疾病负担和未被满足的治疗需求</a:t>
                </a:r>
                <a:endParaRPr lang="zh-CN" altLang="en-US" sz="3600" b="1" spc="300" dirty="0">
                  <a:solidFill>
                    <a:schemeClr val="tx1">
                      <a:lumMod val="75000"/>
                      <a:lumOff val="25000"/>
                    </a:schemeClr>
                  </a:solidFill>
                  <a:effectLst>
                    <a:outerShdw blurRad="38100" dist="38100" dir="2700000" algn="tl">
                      <a:srgbClr val="000000">
                        <a:alpha val="43137"/>
                      </a:srgbClr>
                    </a:outerShdw>
                  </a:effectLst>
                  <a:cs typeface="+mn-ea"/>
                  <a:sym typeface="+mn-lt"/>
                </a:endParaRPr>
              </a:p>
            </p:txBody>
          </p:sp>
        </p:grpSp>
        <p:grpSp>
          <p:nvGrpSpPr>
            <p:cNvPr id="55" name="组合 54"/>
            <p:cNvGrpSpPr/>
            <p:nvPr/>
          </p:nvGrpSpPr>
          <p:grpSpPr>
            <a:xfrm>
              <a:off x="4572000" y="1638498"/>
              <a:ext cx="2860674" cy="618977"/>
              <a:chOff x="4572000" y="1638498"/>
              <a:chExt cx="2860674" cy="618977"/>
            </a:xfrm>
          </p:grpSpPr>
          <p:sp>
            <p:nvSpPr>
              <p:cNvPr id="30" name="文本框 29"/>
              <p:cNvSpPr txBox="1"/>
              <p:nvPr/>
            </p:nvSpPr>
            <p:spPr>
              <a:xfrm>
                <a:off x="5161145" y="1638499"/>
                <a:ext cx="1682384" cy="523220"/>
              </a:xfrm>
              <a:prstGeom prst="rect">
                <a:avLst/>
              </a:prstGeom>
              <a:noFill/>
            </p:spPr>
            <p:txBody>
              <a:bodyPr wrap="none" rtlCol="0">
                <a:spAutoFit/>
              </a:bodyPr>
              <a:lstStyle/>
              <a:p>
                <a:pPr algn="ctr"/>
                <a:r>
                  <a:rPr lang="en-US" altLang="zh-CN" sz="2800" b="1">
                    <a:gradFill>
                      <a:gsLst>
                        <a:gs pos="0">
                          <a:srgbClr val="BD0158"/>
                        </a:gs>
                        <a:gs pos="100000">
                          <a:srgbClr val="E74F88"/>
                        </a:gs>
                      </a:gsLst>
                      <a:lin ang="5400000" scaled="1"/>
                    </a:gradFill>
                    <a:latin typeface="微软雅黑" panose="020B0503020204020204" pitchFamily="34" charset="-122"/>
                    <a:ea typeface="微软雅黑" panose="020B0503020204020204" pitchFamily="34" charset="-122"/>
                  </a:rPr>
                  <a:t>PART 01</a:t>
                </a:r>
                <a:endParaRPr lang="zh-CN" altLang="en-US" sz="2800" b="1">
                  <a:gradFill>
                    <a:gsLst>
                      <a:gs pos="0">
                        <a:srgbClr val="BD0158"/>
                      </a:gs>
                      <a:gs pos="100000">
                        <a:srgbClr val="E74F88"/>
                      </a:gs>
                    </a:gsLst>
                    <a:lin ang="5400000" scaled="1"/>
                  </a:gra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4572000" y="1927275"/>
                <a:ext cx="2860674" cy="330200"/>
                <a:chOff x="4808537" y="1988235"/>
                <a:chExt cx="2387600" cy="330200"/>
              </a:xfrm>
            </p:grpSpPr>
            <p:sp>
              <p:nvSpPr>
                <p:cNvPr id="31" name="梯形 30"/>
                <p:cNvSpPr/>
                <p:nvPr/>
              </p:nvSpPr>
              <p:spPr>
                <a:xfrm>
                  <a:off x="4808537" y="1988235"/>
                  <a:ext cx="2387600" cy="330200"/>
                </a:xfrm>
                <a:prstGeom prst="trapezoid">
                  <a:avLst>
                    <a:gd name="adj" fmla="val 76923"/>
                  </a:avLst>
                </a:prstGeom>
                <a:gradFill flip="none" rotWithShape="1">
                  <a:gsLst>
                    <a:gs pos="0">
                      <a:srgbClr val="BD0158">
                        <a:alpha val="12000"/>
                      </a:srgbClr>
                    </a:gs>
                    <a:gs pos="99000">
                      <a:srgbClr val="E74F88">
                        <a:alpha val="0"/>
                      </a:srgbClr>
                    </a:gs>
                  </a:gsLst>
                  <a:lin ang="16200000" scaled="1"/>
                  <a:tileRect/>
                </a:gradFill>
                <a:ln w="6350">
                  <a:gradFill>
                    <a:gsLst>
                      <a:gs pos="0">
                        <a:schemeClr val="accent1">
                          <a:lumMod val="5000"/>
                          <a:lumOff val="95000"/>
                          <a:alpha val="0"/>
                        </a:schemeClr>
                      </a:gs>
                      <a:gs pos="100000">
                        <a:srgbClr val="E74F88"/>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梯形 31"/>
                <p:cNvSpPr/>
                <p:nvPr/>
              </p:nvSpPr>
              <p:spPr>
                <a:xfrm>
                  <a:off x="4908549" y="1990109"/>
                  <a:ext cx="2187576" cy="278826"/>
                </a:xfrm>
                <a:prstGeom prst="trapezoid">
                  <a:avLst>
                    <a:gd name="adj" fmla="val 76923"/>
                  </a:avLst>
                </a:prstGeom>
                <a:gradFill flip="none" rotWithShape="1">
                  <a:gsLst>
                    <a:gs pos="0">
                      <a:srgbClr val="BD0158">
                        <a:alpha val="12000"/>
                      </a:srgbClr>
                    </a:gs>
                    <a:gs pos="99000">
                      <a:srgbClr val="E74F88">
                        <a:alpha val="0"/>
                      </a:srgbClr>
                    </a:gs>
                  </a:gsLst>
                  <a:lin ang="16200000" scaled="1"/>
                  <a:tileRect/>
                </a:gradFill>
                <a:ln w="6350">
                  <a:gradFill>
                    <a:gsLst>
                      <a:gs pos="0">
                        <a:schemeClr val="accent1">
                          <a:lumMod val="5000"/>
                          <a:lumOff val="95000"/>
                          <a:alpha val="0"/>
                        </a:schemeClr>
                      </a:gs>
                      <a:gs pos="100000">
                        <a:srgbClr val="E74F88"/>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4968929" y="1638498"/>
                <a:ext cx="2066817" cy="481617"/>
                <a:chOff x="4968928" y="1638498"/>
                <a:chExt cx="2066817" cy="481617"/>
              </a:xfrm>
            </p:grpSpPr>
            <p:grpSp>
              <p:nvGrpSpPr>
                <p:cNvPr id="46" name="组合 45"/>
                <p:cNvGrpSpPr/>
                <p:nvPr/>
              </p:nvGrpSpPr>
              <p:grpSpPr>
                <a:xfrm>
                  <a:off x="4968928" y="1638498"/>
                  <a:ext cx="154781" cy="481617"/>
                  <a:chOff x="4968928" y="1638498"/>
                  <a:chExt cx="154781" cy="481617"/>
                </a:xfrm>
              </p:grpSpPr>
              <p:grpSp>
                <p:nvGrpSpPr>
                  <p:cNvPr id="41" name="组合 40"/>
                  <p:cNvGrpSpPr/>
                  <p:nvPr/>
                </p:nvGrpSpPr>
                <p:grpSpPr>
                  <a:xfrm>
                    <a:off x="4968928" y="1775117"/>
                    <a:ext cx="28574" cy="344998"/>
                    <a:chOff x="5111591" y="1525429"/>
                    <a:chExt cx="28574" cy="344998"/>
                  </a:xfrm>
                </p:grpSpPr>
                <p:cxnSp>
                  <p:nvCxnSpPr>
                    <p:cNvPr id="36" name="直接连接符 35"/>
                    <p:cNvCxnSpPr/>
                    <p:nvPr/>
                  </p:nvCxnSpPr>
                  <p:spPr>
                    <a:xfrm flipV="1">
                      <a:off x="5140165" y="1525429"/>
                      <a:ext cx="0" cy="344998"/>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5111591" y="1613059"/>
                      <a:ext cx="0" cy="215265"/>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flipH="1">
                    <a:off x="5095135" y="1638498"/>
                    <a:ext cx="28574" cy="344998"/>
                    <a:chOff x="5111591" y="1525429"/>
                    <a:chExt cx="28574" cy="344998"/>
                  </a:xfrm>
                </p:grpSpPr>
                <p:cxnSp>
                  <p:nvCxnSpPr>
                    <p:cNvPr id="44" name="直接连接符 43"/>
                    <p:cNvCxnSpPr/>
                    <p:nvPr/>
                  </p:nvCxnSpPr>
                  <p:spPr>
                    <a:xfrm flipV="1">
                      <a:off x="5140165" y="1525429"/>
                      <a:ext cx="0" cy="344998"/>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5111591" y="1613059"/>
                      <a:ext cx="0" cy="215265"/>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grpSp>
            </p:grpSp>
            <p:grpSp>
              <p:nvGrpSpPr>
                <p:cNvPr id="47" name="组合 46"/>
                <p:cNvGrpSpPr/>
                <p:nvPr/>
              </p:nvGrpSpPr>
              <p:grpSpPr>
                <a:xfrm flipH="1">
                  <a:off x="6880964" y="1638498"/>
                  <a:ext cx="154781" cy="481617"/>
                  <a:chOff x="4968928" y="1638498"/>
                  <a:chExt cx="154781" cy="481617"/>
                </a:xfrm>
              </p:grpSpPr>
              <p:grpSp>
                <p:nvGrpSpPr>
                  <p:cNvPr id="48" name="组合 47"/>
                  <p:cNvGrpSpPr/>
                  <p:nvPr/>
                </p:nvGrpSpPr>
                <p:grpSpPr>
                  <a:xfrm>
                    <a:off x="4968928" y="1775117"/>
                    <a:ext cx="28574" cy="344998"/>
                    <a:chOff x="5111591" y="1525429"/>
                    <a:chExt cx="28574" cy="344998"/>
                  </a:xfrm>
                </p:grpSpPr>
                <p:cxnSp>
                  <p:nvCxnSpPr>
                    <p:cNvPr id="52" name="直接连接符 51"/>
                    <p:cNvCxnSpPr/>
                    <p:nvPr/>
                  </p:nvCxnSpPr>
                  <p:spPr>
                    <a:xfrm flipV="1">
                      <a:off x="5140165" y="1525429"/>
                      <a:ext cx="0" cy="344998"/>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V="1">
                      <a:off x="5111591" y="1613059"/>
                      <a:ext cx="0" cy="215265"/>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flipH="1">
                    <a:off x="5095135" y="1638498"/>
                    <a:ext cx="28574" cy="344998"/>
                    <a:chOff x="5111591" y="1525429"/>
                    <a:chExt cx="28574" cy="344998"/>
                  </a:xfrm>
                </p:grpSpPr>
                <p:cxnSp>
                  <p:nvCxnSpPr>
                    <p:cNvPr id="50" name="直接连接符 49"/>
                    <p:cNvCxnSpPr/>
                    <p:nvPr/>
                  </p:nvCxnSpPr>
                  <p:spPr>
                    <a:xfrm flipV="1">
                      <a:off x="5140165" y="1525429"/>
                      <a:ext cx="0" cy="344998"/>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V="1">
                      <a:off x="5111591" y="1613059"/>
                      <a:ext cx="0" cy="215265"/>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grpSp>
            </p:grpSp>
          </p:grpSp>
        </p:grpSp>
      </p:grpSp>
    </p:spTree>
    <p:custDataLst>
      <p:tags r:id="rId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434974" y="327967"/>
            <a:ext cx="9064626" cy="492443"/>
          </a:xfrm>
          <a:prstGeom prst="rect">
            <a:avLst/>
          </a:prstGeom>
          <a:noFill/>
        </p:spPr>
        <p:txBody>
          <a:bodyPr wrap="square">
            <a:spAutoFit/>
          </a:bodyPr>
          <a:lstStyle/>
          <a:p>
            <a:r>
              <a:rPr lang="zh-CN" altLang="zh-CN" sz="2600" b="1" kern="100">
                <a:solidFill>
                  <a:schemeClr val="tx1">
                    <a:lumMod val="75000"/>
                    <a:lumOff val="25000"/>
                  </a:schemeClr>
                </a:solidFill>
                <a:effectLst/>
                <a:ea typeface="微软雅黑" panose="020B0503020204020204" pitchFamily="34" charset="-122"/>
                <a:cs typeface="Times New Roman" panose="02020503050405090304" pitchFamily="18" charset="0"/>
              </a:rPr>
              <a:t>乳腺癌已取代肺癌，成为世界范围内的第一大癌症类型</a:t>
            </a:r>
            <a:endParaRPr lang="zh-CN" altLang="en-US" sz="2600" b="1" dirty="0">
              <a:solidFill>
                <a:schemeClr val="tx1">
                  <a:lumMod val="75000"/>
                  <a:lumOff val="25000"/>
                </a:schemeClr>
              </a:solidFill>
            </a:endParaRPr>
          </a:p>
        </p:txBody>
      </p:sp>
      <p:grpSp>
        <p:nvGrpSpPr>
          <p:cNvPr id="7" name="组合 6"/>
          <p:cNvGrpSpPr/>
          <p:nvPr/>
        </p:nvGrpSpPr>
        <p:grpSpPr>
          <a:xfrm>
            <a:off x="515938" y="1016000"/>
            <a:ext cx="11160125" cy="850900"/>
            <a:chOff x="515938" y="1016000"/>
            <a:chExt cx="11160125" cy="850900"/>
          </a:xfrm>
        </p:grpSpPr>
        <p:sp>
          <p:nvSpPr>
            <p:cNvPr id="6" name="矩形 5"/>
            <p:cNvSpPr/>
            <p:nvPr/>
          </p:nvSpPr>
          <p:spPr>
            <a:xfrm>
              <a:off x="515938" y="1016000"/>
              <a:ext cx="11160125" cy="850900"/>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94519" y="1112321"/>
              <a:ext cx="11002963" cy="658257"/>
            </a:xfrm>
            <a:prstGeom prst="rect">
              <a:avLst/>
            </a:prstGeom>
            <a:noFill/>
          </p:spPr>
          <p:txBody>
            <a:bodyPr wrap="square">
              <a:spAutoFit/>
            </a:bodyPr>
            <a:lstStyle/>
            <a:p>
              <a:pPr marL="179705" indent="-179705" algn="just">
                <a:lnSpc>
                  <a:spcPct val="120000"/>
                </a:lnSpc>
                <a:buFont typeface="Arial" panose="020B0604020202090204" pitchFamily="34" charset="0"/>
                <a:buChar char="•"/>
                <a:defRPr/>
              </a:pP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根据最新的</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GLOBOCAN 2020</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癌症发病率和死亡率数据，全球估计有</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1930</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万新发癌症病例和近</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1000</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万癌症死亡，并且乳腺癌首次超过肺癌成为发病率最高的癌症类型</a:t>
              </a:r>
              <a:endPar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grpSp>
      <p:sp>
        <p:nvSpPr>
          <p:cNvPr id="8" name="文本框 7"/>
          <p:cNvSpPr txBox="1"/>
          <p:nvPr/>
        </p:nvSpPr>
        <p:spPr>
          <a:xfrm>
            <a:off x="9346088" y="6503625"/>
            <a:ext cx="4385734"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CA Cancer J Clin. 2021 Feb 4. doi:10.3322/caac.21660. </a:t>
            </a:r>
            <a:endParaRPr lang="zh-CN" altLang="en-US" sz="800" dirty="0">
              <a:latin typeface="微软雅黑" panose="020B0503020204020204" pitchFamily="34" charset="-122"/>
              <a:ea typeface="微软雅黑" panose="020B0503020204020204" pitchFamily="34" charset="-122"/>
            </a:endParaRPr>
          </a:p>
        </p:txBody>
      </p:sp>
      <p:grpSp>
        <p:nvGrpSpPr>
          <p:cNvPr id="30" name="组合 29"/>
          <p:cNvGrpSpPr/>
          <p:nvPr/>
        </p:nvGrpSpPr>
        <p:grpSpPr>
          <a:xfrm>
            <a:off x="757238" y="2024389"/>
            <a:ext cx="10677525" cy="4214485"/>
            <a:chOff x="757238" y="2024389"/>
            <a:chExt cx="10677525" cy="4214485"/>
          </a:xfrm>
        </p:grpSpPr>
        <p:sp>
          <p:nvSpPr>
            <p:cNvPr id="10" name="矩形: 圆角 9"/>
            <p:cNvSpPr/>
            <p:nvPr/>
          </p:nvSpPr>
          <p:spPr>
            <a:xfrm>
              <a:off x="757238" y="2024389"/>
              <a:ext cx="10677525" cy="4214485"/>
            </a:xfrm>
            <a:prstGeom prst="roundRect">
              <a:avLst>
                <a:gd name="adj" fmla="val 1790"/>
              </a:avLst>
            </a:prstGeom>
            <a:noFill/>
            <a:ln>
              <a:noFill/>
            </a:ln>
            <a:effectLst>
              <a:outerShdw blurRad="127000" algn="ctr" rotWithShape="0">
                <a:schemeClr val="tx1">
                  <a:lumMod val="95000"/>
                  <a:lumOff val="5000"/>
                  <a:alpha val="24000"/>
                </a:schemeClr>
              </a:outerShdw>
            </a:effectLst>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5200650" y="2024390"/>
              <a:ext cx="1790700" cy="375910"/>
              <a:chOff x="5200650" y="2024390"/>
              <a:chExt cx="1790700" cy="375910"/>
            </a:xfrm>
            <a:effectLst>
              <a:outerShdw blurRad="50800" dist="38100" dir="5400000" algn="t" rotWithShape="0">
                <a:srgbClr val="E74F88">
                  <a:alpha val="40000"/>
                </a:srgbClr>
              </a:outerShdw>
            </a:effectLst>
          </p:grpSpPr>
          <p:sp>
            <p:nvSpPr>
              <p:cNvPr id="16" name="矩形: 圆顶角 15"/>
              <p:cNvSpPr/>
              <p:nvPr/>
            </p:nvSpPr>
            <p:spPr>
              <a:xfrm flipV="1">
                <a:off x="5200650" y="2024390"/>
                <a:ext cx="1790700" cy="375910"/>
              </a:xfrm>
              <a:prstGeom prst="round2SameRect">
                <a:avLst/>
              </a:prstGeom>
              <a:gradFill flip="none" rotWithShape="1">
                <a:gsLst>
                  <a:gs pos="0">
                    <a:srgbClr val="E74F88"/>
                  </a:gs>
                  <a:gs pos="100000">
                    <a:srgbClr val="BD0158"/>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353050" y="2024390"/>
                <a:ext cx="1485900" cy="362792"/>
              </a:xfrm>
              <a:prstGeom prst="rect">
                <a:avLst/>
              </a:prstGeom>
              <a:noFill/>
            </p:spPr>
            <p:txBody>
              <a:bodyPr wrap="square">
                <a:spAutoFit/>
              </a:bodyPr>
              <a:lstStyle/>
              <a:p>
                <a:pPr algn="ctr">
                  <a:lnSpc>
                    <a:spcPct val="120000"/>
                  </a:lnSpc>
                  <a:defRPr/>
                </a:pPr>
                <a:r>
                  <a:rPr lang="en-US" altLang="zh-CN" sz="1600" b="1" spc="100">
                    <a:solidFill>
                      <a:schemeClr val="bg1"/>
                    </a:solidFill>
                    <a:latin typeface="微软雅黑" panose="020B0503020204020204" pitchFamily="34" charset="-122"/>
                    <a:ea typeface="微软雅黑" panose="020B0503020204020204" pitchFamily="34" charset="-122"/>
                    <a:cs typeface="+mn-ea"/>
                    <a:sym typeface="+mn-lt"/>
                  </a:rPr>
                  <a:t>Both sexes</a:t>
                </a:r>
                <a:endParaRPr lang="en-US" altLang="zh-CN" sz="1600" b="1" spc="1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26" name="组合 25"/>
            <p:cNvGrpSpPr/>
            <p:nvPr/>
          </p:nvGrpSpPr>
          <p:grpSpPr>
            <a:xfrm>
              <a:off x="2254564" y="2376894"/>
              <a:ext cx="3022286" cy="3763516"/>
              <a:chOff x="2016439" y="2376894"/>
              <a:chExt cx="3022286" cy="3763516"/>
            </a:xfrm>
          </p:grpSpPr>
          <p:grpSp>
            <p:nvGrpSpPr>
              <p:cNvPr id="21" name="组合 20"/>
              <p:cNvGrpSpPr/>
              <p:nvPr/>
            </p:nvGrpSpPr>
            <p:grpSpPr>
              <a:xfrm>
                <a:off x="2016439" y="2376894"/>
                <a:ext cx="2708898" cy="3440328"/>
                <a:chOff x="2016439" y="2376894"/>
                <a:chExt cx="2708898" cy="3440328"/>
              </a:xfrm>
            </p:grpSpPr>
            <p:pic>
              <p:nvPicPr>
                <p:cNvPr id="9" name="图片 8"/>
                <p:cNvPicPr>
                  <a:picLocks noChangeAspect="1"/>
                </p:cNvPicPr>
                <p:nvPr/>
              </p:nvPicPr>
              <p:blipFill rotWithShape="1">
                <a:blip r:embed="rId2">
                  <a:clrChange>
                    <a:clrFrom>
                      <a:srgbClr val="FFFFFF"/>
                    </a:clrFrom>
                    <a:clrTo>
                      <a:srgbClr val="FFFFFF">
                        <a:alpha val="0"/>
                      </a:srgbClr>
                    </a:clrTo>
                  </a:clrChange>
                </a:blip>
                <a:srcRect l="9075" t="17637" r="51931" b="13967"/>
                <a:stretch>
                  <a:fillRect/>
                </a:stretch>
              </p:blipFill>
              <p:spPr>
                <a:xfrm>
                  <a:off x="2016439" y="2778064"/>
                  <a:ext cx="2708898" cy="3039158"/>
                </a:xfrm>
                <a:prstGeom prst="rect">
                  <a:avLst/>
                </a:prstGeom>
              </p:spPr>
            </p:pic>
            <p:sp>
              <p:nvSpPr>
                <p:cNvPr id="19" name="文本框 18"/>
                <p:cNvSpPr txBox="1"/>
                <p:nvPr/>
              </p:nvSpPr>
              <p:spPr>
                <a:xfrm>
                  <a:off x="2811199" y="2376894"/>
                  <a:ext cx="1485900" cy="362792"/>
                </a:xfrm>
                <a:prstGeom prst="rect">
                  <a:avLst/>
                </a:prstGeom>
                <a:noFill/>
              </p:spPr>
              <p:txBody>
                <a:bodyPr wrap="square">
                  <a:spAutoFit/>
                </a:bodyPr>
                <a:lstStyle/>
                <a:p>
                  <a:pPr algn="ctr">
                    <a:lnSpc>
                      <a:spcPct val="120000"/>
                    </a:lnSpc>
                    <a:defRPr/>
                  </a:pPr>
                  <a:r>
                    <a:rPr lang="en-US" altLang="zh-CN" sz="1600" b="1">
                      <a:gradFill>
                        <a:gsLst>
                          <a:gs pos="0">
                            <a:srgbClr val="E74F88"/>
                          </a:gs>
                          <a:gs pos="100000">
                            <a:srgbClr val="BD0158"/>
                          </a:gs>
                        </a:gsLst>
                        <a:lin ang="18900000" scaled="1"/>
                      </a:gradFill>
                      <a:latin typeface="微软雅黑" panose="020B0503020204020204" pitchFamily="34" charset="-122"/>
                      <a:ea typeface="微软雅黑" panose="020B0503020204020204" pitchFamily="34" charset="-122"/>
                      <a:cs typeface="+mn-ea"/>
                      <a:sym typeface="+mn-lt"/>
                    </a:rPr>
                    <a:t>Incidence</a:t>
                  </a:r>
                  <a:endParaRPr lang="en-US" altLang="zh-CN" sz="1600" b="1" dirty="0">
                    <a:gradFill>
                      <a:gsLst>
                        <a:gs pos="0">
                          <a:srgbClr val="E74F88"/>
                        </a:gs>
                        <a:gs pos="100000">
                          <a:srgbClr val="BD0158"/>
                        </a:gs>
                      </a:gsLst>
                      <a:lin ang="18900000" scaled="1"/>
                    </a:gradFill>
                    <a:latin typeface="微软雅黑" panose="020B0503020204020204" pitchFamily="34" charset="-122"/>
                    <a:ea typeface="微软雅黑" panose="020B0503020204020204" pitchFamily="34" charset="-122"/>
                    <a:cs typeface="+mn-ea"/>
                    <a:sym typeface="+mn-lt"/>
                  </a:endParaRPr>
                </a:p>
              </p:txBody>
            </p:sp>
          </p:grpSp>
          <p:sp>
            <p:nvSpPr>
              <p:cNvPr id="23" name="文本框 22"/>
              <p:cNvSpPr txBox="1"/>
              <p:nvPr/>
            </p:nvSpPr>
            <p:spPr>
              <a:xfrm>
                <a:off x="2069573" y="5777618"/>
                <a:ext cx="2969152" cy="362792"/>
              </a:xfrm>
              <a:prstGeom prst="rect">
                <a:avLst/>
              </a:prstGeom>
              <a:noFill/>
            </p:spPr>
            <p:txBody>
              <a:bodyPr wrap="square">
                <a:spAutoFit/>
              </a:bodyPr>
              <a:lstStyle/>
              <a:p>
                <a:pPr algn="ctr">
                  <a:lnSpc>
                    <a:spcPct val="120000"/>
                  </a:lnSpc>
                  <a:defRPr/>
                </a:pPr>
                <a:r>
                  <a:rPr lang="en-US" altLang="zh-CN" sz="1600">
                    <a:gradFill>
                      <a:gsLst>
                        <a:gs pos="0">
                          <a:srgbClr val="E74F88"/>
                        </a:gs>
                        <a:gs pos="100000">
                          <a:srgbClr val="BD0158"/>
                        </a:gs>
                      </a:gsLst>
                      <a:lin ang="18900000" scaled="1"/>
                    </a:gradFill>
                    <a:latin typeface="微软雅黑" panose="020B0503020204020204" pitchFamily="34" charset="-122"/>
                    <a:ea typeface="微软雅黑" panose="020B0503020204020204" pitchFamily="34" charset="-122"/>
                    <a:cs typeface="+mn-ea"/>
                    <a:sym typeface="+mn-lt"/>
                  </a:rPr>
                  <a:t>19.3 million new cases</a:t>
                </a:r>
                <a:endParaRPr lang="en-US" altLang="zh-CN" sz="1600" dirty="0">
                  <a:gradFill>
                    <a:gsLst>
                      <a:gs pos="0">
                        <a:srgbClr val="E74F88"/>
                      </a:gs>
                      <a:gs pos="100000">
                        <a:srgbClr val="BD0158"/>
                      </a:gs>
                    </a:gsLst>
                    <a:lin ang="18900000" scaled="1"/>
                  </a:gradFill>
                  <a:latin typeface="微软雅黑" panose="020B0503020204020204" pitchFamily="34" charset="-122"/>
                  <a:ea typeface="微软雅黑" panose="020B0503020204020204" pitchFamily="34" charset="-122"/>
                  <a:cs typeface="+mn-ea"/>
                  <a:sym typeface="+mn-lt"/>
                </a:endParaRPr>
              </a:p>
            </p:txBody>
          </p:sp>
        </p:grpSp>
        <p:grpSp>
          <p:nvGrpSpPr>
            <p:cNvPr id="25" name="组合 24"/>
            <p:cNvGrpSpPr/>
            <p:nvPr/>
          </p:nvGrpSpPr>
          <p:grpSpPr>
            <a:xfrm>
              <a:off x="6589184" y="2376894"/>
              <a:ext cx="3973248" cy="3763516"/>
              <a:chOff x="6351059" y="2376894"/>
              <a:chExt cx="3973248" cy="3763516"/>
            </a:xfrm>
          </p:grpSpPr>
          <p:grpSp>
            <p:nvGrpSpPr>
              <p:cNvPr id="22" name="组合 21"/>
              <p:cNvGrpSpPr/>
              <p:nvPr/>
            </p:nvGrpSpPr>
            <p:grpSpPr>
              <a:xfrm>
                <a:off x="6351059" y="2376894"/>
                <a:ext cx="3973248" cy="3308985"/>
                <a:chOff x="6003321" y="2376894"/>
                <a:chExt cx="3973248" cy="3308985"/>
              </a:xfrm>
            </p:grpSpPr>
            <p:pic>
              <p:nvPicPr>
                <p:cNvPr id="11" name="图片 10"/>
                <p:cNvPicPr>
                  <a:picLocks noChangeAspect="1"/>
                </p:cNvPicPr>
                <p:nvPr/>
              </p:nvPicPr>
              <p:blipFill rotWithShape="1">
                <a:blip r:embed="rId2">
                  <a:clrChange>
                    <a:clrFrom>
                      <a:srgbClr val="FFFFFF"/>
                    </a:clrFrom>
                    <a:clrTo>
                      <a:srgbClr val="FFFFFF">
                        <a:alpha val="0"/>
                      </a:srgbClr>
                    </a:clrTo>
                  </a:clrChange>
                </a:blip>
                <a:srcRect l="54225" t="25187" r="1155" b="21777"/>
                <a:stretch>
                  <a:fillRect/>
                </a:stretch>
              </p:blipFill>
              <p:spPr>
                <a:xfrm>
                  <a:off x="6003321" y="2665051"/>
                  <a:ext cx="3973248" cy="3020828"/>
                </a:xfrm>
                <a:prstGeom prst="rect">
                  <a:avLst/>
                </a:prstGeom>
              </p:spPr>
            </p:pic>
            <p:sp>
              <p:nvSpPr>
                <p:cNvPr id="20" name="文本框 19"/>
                <p:cNvSpPr txBox="1"/>
                <p:nvPr/>
              </p:nvSpPr>
              <p:spPr>
                <a:xfrm>
                  <a:off x="7056495" y="2376894"/>
                  <a:ext cx="1485900" cy="362792"/>
                </a:xfrm>
                <a:prstGeom prst="rect">
                  <a:avLst/>
                </a:prstGeom>
                <a:noFill/>
              </p:spPr>
              <p:txBody>
                <a:bodyPr wrap="square">
                  <a:spAutoFit/>
                </a:bodyPr>
                <a:lstStyle/>
                <a:p>
                  <a:pPr algn="ctr">
                    <a:lnSpc>
                      <a:spcPct val="120000"/>
                    </a:lnSpc>
                    <a:defRPr/>
                  </a:pPr>
                  <a:r>
                    <a:rPr lang="en-US" altLang="zh-CN" sz="1600" b="1">
                      <a:gradFill>
                        <a:gsLst>
                          <a:gs pos="0">
                            <a:srgbClr val="E74F88"/>
                          </a:gs>
                          <a:gs pos="100000">
                            <a:srgbClr val="BD0158"/>
                          </a:gs>
                        </a:gsLst>
                        <a:lin ang="18900000" scaled="1"/>
                      </a:gradFill>
                      <a:latin typeface="微软雅黑" panose="020B0503020204020204" pitchFamily="34" charset="-122"/>
                      <a:ea typeface="微软雅黑" panose="020B0503020204020204" pitchFamily="34" charset="-122"/>
                      <a:cs typeface="+mn-ea"/>
                      <a:sym typeface="+mn-lt"/>
                    </a:rPr>
                    <a:t>Mortality</a:t>
                  </a:r>
                  <a:endParaRPr lang="en-US" altLang="zh-CN" sz="1600" b="1" dirty="0">
                    <a:gradFill>
                      <a:gsLst>
                        <a:gs pos="0">
                          <a:srgbClr val="E74F88"/>
                        </a:gs>
                        <a:gs pos="100000">
                          <a:srgbClr val="BD0158"/>
                        </a:gs>
                      </a:gsLst>
                      <a:lin ang="18900000" scaled="1"/>
                    </a:gradFill>
                    <a:latin typeface="微软雅黑" panose="020B0503020204020204" pitchFamily="34" charset="-122"/>
                    <a:ea typeface="微软雅黑" panose="020B0503020204020204" pitchFamily="34" charset="-122"/>
                    <a:cs typeface="+mn-ea"/>
                    <a:sym typeface="+mn-lt"/>
                  </a:endParaRPr>
                </a:p>
              </p:txBody>
            </p:sp>
          </p:grpSp>
          <p:sp>
            <p:nvSpPr>
              <p:cNvPr id="24" name="文本框 23"/>
              <p:cNvSpPr txBox="1"/>
              <p:nvPr/>
            </p:nvSpPr>
            <p:spPr>
              <a:xfrm>
                <a:off x="6752168" y="5777618"/>
                <a:ext cx="2969152" cy="362792"/>
              </a:xfrm>
              <a:prstGeom prst="rect">
                <a:avLst/>
              </a:prstGeom>
              <a:noFill/>
            </p:spPr>
            <p:txBody>
              <a:bodyPr wrap="square">
                <a:spAutoFit/>
              </a:bodyPr>
              <a:lstStyle/>
              <a:p>
                <a:pPr algn="ctr">
                  <a:lnSpc>
                    <a:spcPct val="120000"/>
                  </a:lnSpc>
                  <a:defRPr/>
                </a:pPr>
                <a:r>
                  <a:rPr lang="en-US" altLang="zh-CN" sz="1600" dirty="0">
                    <a:gradFill>
                      <a:gsLst>
                        <a:gs pos="0">
                          <a:srgbClr val="E74F88"/>
                        </a:gs>
                        <a:gs pos="100000">
                          <a:srgbClr val="BD0158"/>
                        </a:gs>
                      </a:gsLst>
                      <a:lin ang="18900000" scaled="1"/>
                    </a:gradFill>
                    <a:latin typeface="微软雅黑" panose="020B0503020204020204" pitchFamily="34" charset="-122"/>
                    <a:ea typeface="微软雅黑" panose="020B0503020204020204" pitchFamily="34" charset="-122"/>
                    <a:cs typeface="+mn-ea"/>
                    <a:sym typeface="+mn-lt"/>
                  </a:rPr>
                  <a:t>9.9 million deaths</a:t>
                </a:r>
                <a:endParaRPr lang="en-US" altLang="zh-CN" sz="1600" dirty="0">
                  <a:gradFill>
                    <a:gsLst>
                      <a:gs pos="0">
                        <a:srgbClr val="E74F88"/>
                      </a:gs>
                      <a:gs pos="100000">
                        <a:srgbClr val="BD0158"/>
                      </a:gs>
                    </a:gsLst>
                    <a:lin ang="18900000" scaled="1"/>
                  </a:gradFill>
                  <a:latin typeface="微软雅黑" panose="020B0503020204020204" pitchFamily="34" charset="-122"/>
                  <a:ea typeface="微软雅黑" panose="020B0503020204020204" pitchFamily="34" charset="-122"/>
                  <a:cs typeface="+mn-ea"/>
                  <a:sym typeface="+mn-lt"/>
                </a:endParaRPr>
              </a:p>
            </p:txBody>
          </p:sp>
        </p:grpSp>
        <p:cxnSp>
          <p:nvCxnSpPr>
            <p:cNvPr id="29" name="直接连接符 28"/>
            <p:cNvCxnSpPr/>
            <p:nvPr/>
          </p:nvCxnSpPr>
          <p:spPr>
            <a:xfrm>
              <a:off x="5953125" y="2714625"/>
              <a:ext cx="0" cy="3076575"/>
            </a:xfrm>
            <a:prstGeom prst="line">
              <a:avLst/>
            </a:prstGeom>
            <a:ln>
              <a:solidFill>
                <a:srgbClr val="E74F88"/>
              </a:solidFill>
              <a:prstDash val="dash"/>
            </a:ln>
          </p:spPr>
          <p:style>
            <a:lnRef idx="1">
              <a:schemeClr val="accent1"/>
            </a:lnRef>
            <a:fillRef idx="0">
              <a:schemeClr val="accent1"/>
            </a:fillRef>
            <a:effectRef idx="0">
              <a:schemeClr val="accent1"/>
            </a:effectRef>
            <a:fontRef idx="minor">
              <a:schemeClr val="tx1"/>
            </a:fontRef>
          </p:style>
        </p:cxnSp>
      </p:grpSp>
      <p:pic>
        <p:nvPicPr>
          <p:cNvPr id="4" name="图片 3"/>
          <p:cNvPicPr>
            <a:picLocks noChangeAspect="1"/>
          </p:cNvPicPr>
          <p:nvPr/>
        </p:nvPicPr>
        <p:blipFill>
          <a:blip r:embed="rId3"/>
          <a:stretch>
            <a:fillRect/>
          </a:stretch>
        </p:blipFill>
        <p:spPr>
          <a:xfrm>
            <a:off x="3708949" y="2964462"/>
            <a:ext cx="507266" cy="300777"/>
          </a:xfrm>
          <a:prstGeom prst="rect">
            <a:avLst/>
          </a:prstGeom>
        </p:spPr>
      </p:pic>
      <p:sp>
        <p:nvSpPr>
          <p:cNvPr id="12" name="文本框 11"/>
          <p:cNvSpPr txBox="1"/>
          <p:nvPr/>
        </p:nvSpPr>
        <p:spPr>
          <a:xfrm>
            <a:off x="3658778" y="3034418"/>
            <a:ext cx="974252" cy="276999"/>
          </a:xfrm>
          <a:prstGeom prst="rect">
            <a:avLst/>
          </a:prstGeom>
          <a:noFill/>
        </p:spPr>
        <p:txBody>
          <a:bodyPr wrap="square" rtlCol="0">
            <a:spAutoFit/>
          </a:bodyPr>
          <a:lstStyle/>
          <a:p>
            <a:r>
              <a:rPr lang="en-US" altLang="zh-CN" sz="1200" dirty="0">
                <a:solidFill>
                  <a:schemeClr val="tx1">
                    <a:lumMod val="85000"/>
                    <a:lumOff val="15000"/>
                  </a:schemeClr>
                </a:solidFill>
              </a:rPr>
              <a:t>Breast</a:t>
            </a:r>
            <a:endParaRPr lang="zh-CN" altLang="en-US" sz="1200" dirty="0">
              <a:solidFill>
                <a:schemeClr val="tx1">
                  <a:lumMod val="85000"/>
                  <a:lumOff val="15000"/>
                </a:schemeClr>
              </a:solidFill>
            </a:endParaRPr>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434974" y="327967"/>
            <a:ext cx="9064626" cy="492443"/>
          </a:xfrm>
          <a:prstGeom prst="rect">
            <a:avLst/>
          </a:prstGeom>
          <a:noFill/>
        </p:spPr>
        <p:txBody>
          <a:bodyPr wrap="square">
            <a:spAutoFit/>
          </a:bodyPr>
          <a:lstStyle/>
          <a:p>
            <a:r>
              <a:rPr lang="zh-CN" altLang="en-US" sz="2600" b="1" kern="100" dirty="0">
                <a:solidFill>
                  <a:schemeClr val="tx1">
                    <a:lumMod val="75000"/>
                    <a:lumOff val="25000"/>
                  </a:schemeClr>
                </a:solidFill>
                <a:ea typeface="微软雅黑" panose="020B0503020204020204" pitchFamily="34" charset="-122"/>
                <a:cs typeface="Times New Roman" panose="02020503050405090304" pitchFamily="18" charset="0"/>
              </a:rPr>
              <a:t>乳腺癌的治疗选择取决于具体的分子分型</a:t>
            </a:r>
            <a:endParaRPr lang="zh-CN" altLang="en-US" sz="2600" b="1" kern="100" dirty="0">
              <a:solidFill>
                <a:schemeClr val="tx1">
                  <a:lumMod val="75000"/>
                  <a:lumOff val="25000"/>
                </a:schemeClr>
              </a:solidFill>
              <a:ea typeface="微软雅黑" panose="020B0503020204020204" pitchFamily="34" charset="-122"/>
              <a:cs typeface="Times New Roman" panose="02020503050405090304" pitchFamily="18" charset="0"/>
            </a:endParaRPr>
          </a:p>
        </p:txBody>
      </p:sp>
      <p:grpSp>
        <p:nvGrpSpPr>
          <p:cNvPr id="7" name="组合 6"/>
          <p:cNvGrpSpPr/>
          <p:nvPr/>
        </p:nvGrpSpPr>
        <p:grpSpPr>
          <a:xfrm>
            <a:off x="515938" y="1016000"/>
            <a:ext cx="11160125" cy="1422400"/>
            <a:chOff x="515938" y="1016000"/>
            <a:chExt cx="11160125" cy="1422400"/>
          </a:xfrm>
        </p:grpSpPr>
        <p:sp>
          <p:nvSpPr>
            <p:cNvPr id="6" name="矩形 5"/>
            <p:cNvSpPr/>
            <p:nvPr/>
          </p:nvSpPr>
          <p:spPr>
            <a:xfrm>
              <a:off x="515938" y="1016000"/>
              <a:ext cx="11160125" cy="1422400"/>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94519" y="1112321"/>
              <a:ext cx="11002963" cy="1248740"/>
            </a:xfrm>
            <a:prstGeom prst="rect">
              <a:avLst/>
            </a:prstGeom>
            <a:noFill/>
          </p:spPr>
          <p:txBody>
            <a:bodyPr wrap="square">
              <a:spAutoFit/>
            </a:bodyPr>
            <a:lstStyle/>
            <a:p>
              <a:pPr marL="179705" indent="-179705" algn="just">
                <a:lnSpc>
                  <a:spcPct val="120000"/>
                </a:lnSpc>
                <a:buFont typeface="Arial" panose="020B0604020202090204" pitchFamily="34" charset="0"/>
                <a:buChar char="•"/>
                <a:defRPr/>
              </a:pP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早期乳腺癌的治疗方案以手术切除为主，伴或不伴放疗。局部治疗之后再根据具体的肿瘤特征，如肿瘤大小、分级、淋巴结转移情况以及</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ER/PR</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和</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HER2</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受体表达情况选择不同的辅助治疗方案。</a:t>
              </a:r>
              <a:endPar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a:p>
              <a:pPr marL="179705" indent="-179705" algn="just">
                <a:lnSpc>
                  <a:spcPct val="120000"/>
                </a:lnSpc>
                <a:buFont typeface="Arial" panose="020B0604020202090204" pitchFamily="34" charset="0"/>
                <a:buChar char="•"/>
                <a:defRPr/>
              </a:pP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雌激素受体 </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(ER)</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或孕激素受体</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(PR)</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阳性的乳腺癌占比约为</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70%</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ERBB2-</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阳性</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(HER2-</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阳性</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的乳腺癌占比约为</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15%</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到</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20%</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，剩余的</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15%</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为三阴性乳腺癌。</a:t>
              </a:r>
              <a:endPar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grpSp>
      <p:sp>
        <p:nvSpPr>
          <p:cNvPr id="8" name="文本框 7"/>
          <p:cNvSpPr txBox="1"/>
          <p:nvPr/>
        </p:nvSpPr>
        <p:spPr>
          <a:xfrm>
            <a:off x="9351817" y="6501520"/>
            <a:ext cx="4385734"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JAMA. 2019 Jan 22;321(3):316.</a:t>
            </a:r>
            <a:endParaRPr lang="en-US" altLang="zh-CN" sz="800" dirty="0">
              <a:latin typeface="微软雅黑" panose="020B0503020204020204" pitchFamily="34" charset="-122"/>
              <a:ea typeface="微软雅黑" panose="020B0503020204020204" pitchFamily="34" charset="-122"/>
            </a:endParaRPr>
          </a:p>
        </p:txBody>
      </p:sp>
      <p:grpSp>
        <p:nvGrpSpPr>
          <p:cNvPr id="17" name="组合 16"/>
          <p:cNvGrpSpPr/>
          <p:nvPr/>
        </p:nvGrpSpPr>
        <p:grpSpPr>
          <a:xfrm>
            <a:off x="915277" y="2899547"/>
            <a:ext cx="10361446" cy="2979482"/>
            <a:chOff x="839077" y="2899547"/>
            <a:chExt cx="10361446" cy="2979482"/>
          </a:xfrm>
        </p:grpSpPr>
        <p:grpSp>
          <p:nvGrpSpPr>
            <p:cNvPr id="61" name="组合 60"/>
            <p:cNvGrpSpPr/>
            <p:nvPr/>
          </p:nvGrpSpPr>
          <p:grpSpPr>
            <a:xfrm>
              <a:off x="5104248" y="3205300"/>
              <a:ext cx="6096275" cy="2367976"/>
              <a:chOff x="4997513" y="2978590"/>
              <a:chExt cx="6096275" cy="2367976"/>
            </a:xfrm>
          </p:grpSpPr>
          <p:grpSp>
            <p:nvGrpSpPr>
              <p:cNvPr id="59" name="组合 58"/>
              <p:cNvGrpSpPr/>
              <p:nvPr/>
            </p:nvGrpSpPr>
            <p:grpSpPr>
              <a:xfrm>
                <a:off x="4997513" y="2978590"/>
                <a:ext cx="6096275" cy="575876"/>
                <a:chOff x="4997513" y="2978590"/>
                <a:chExt cx="6096275" cy="575876"/>
              </a:xfrm>
            </p:grpSpPr>
            <p:grpSp>
              <p:nvGrpSpPr>
                <p:cNvPr id="56" name="组合 55"/>
                <p:cNvGrpSpPr/>
                <p:nvPr/>
              </p:nvGrpSpPr>
              <p:grpSpPr>
                <a:xfrm>
                  <a:off x="4997513" y="2978590"/>
                  <a:ext cx="6096275" cy="575876"/>
                  <a:chOff x="4997513" y="2978590"/>
                  <a:chExt cx="6096275" cy="575876"/>
                </a:xfrm>
              </p:grpSpPr>
              <p:grpSp>
                <p:nvGrpSpPr>
                  <p:cNvPr id="2" name="组合 1"/>
                  <p:cNvGrpSpPr/>
                  <p:nvPr/>
                </p:nvGrpSpPr>
                <p:grpSpPr>
                  <a:xfrm>
                    <a:off x="4997513" y="2978590"/>
                    <a:ext cx="6096275" cy="575876"/>
                    <a:chOff x="4997513" y="2978590"/>
                    <a:chExt cx="6096275" cy="575876"/>
                  </a:xfrm>
                </p:grpSpPr>
                <p:sp>
                  <p:nvSpPr>
                    <p:cNvPr id="48" name="任意多边形 37"/>
                    <p:cNvSpPr/>
                    <p:nvPr/>
                  </p:nvSpPr>
                  <p:spPr>
                    <a:xfrm>
                      <a:off x="4997513" y="2978590"/>
                      <a:ext cx="6096275" cy="575876"/>
                    </a:xfrm>
                    <a:prstGeom prst="roundRect">
                      <a:avLst>
                        <a:gd name="adj" fmla="val 50000"/>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3" name="任意多边形 37"/>
                    <p:cNvSpPr/>
                    <p:nvPr/>
                  </p:nvSpPr>
                  <p:spPr>
                    <a:xfrm>
                      <a:off x="4997514" y="2978590"/>
                      <a:ext cx="2670772" cy="575876"/>
                    </a:xfrm>
                    <a:prstGeom prst="roundRect">
                      <a:avLst>
                        <a:gd name="adj" fmla="val 50000"/>
                      </a:avLst>
                    </a:prstGeom>
                    <a:gradFill>
                      <a:gsLst>
                        <a:gs pos="0">
                          <a:srgbClr val="E74F88"/>
                        </a:gs>
                        <a:gs pos="100000">
                          <a:srgbClr val="BD0158"/>
                        </a:gs>
                      </a:gsLst>
                      <a:lin ang="18900000" scaled="1"/>
                    </a:gradFill>
                    <a:ln w="12700" cap="flat" cmpd="sng" algn="ctr">
                      <a:noFill/>
                      <a:prstDash val="solid"/>
                      <a:miter lim="800000"/>
                    </a:ln>
                    <a:effectLst>
                      <a:outerShdw blurRad="50800" dist="38100" algn="l" rotWithShape="0">
                        <a:srgbClr val="BD0158">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51" name="文本框 50"/>
                  <p:cNvSpPr txBox="1"/>
                  <p:nvPr/>
                </p:nvSpPr>
                <p:spPr>
                  <a:xfrm>
                    <a:off x="5216553" y="3066473"/>
                    <a:ext cx="190855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ER</a:t>
                    </a:r>
                    <a:r>
                      <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或</a:t>
                    </a:r>
                    <a:r>
                      <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PR</a:t>
                    </a:r>
                    <a:r>
                      <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阳性</a:t>
                    </a:r>
                    <a:endPar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49" name="文本框 48"/>
                <p:cNvSpPr txBox="1"/>
                <p:nvPr/>
              </p:nvSpPr>
              <p:spPr>
                <a:xfrm>
                  <a:off x="7839985" y="3083813"/>
                  <a:ext cx="245187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内分泌治疗（抗雌激素）</a:t>
                  </a:r>
                  <a:endParaRPr kumimoji="0" lang="en-US" altLang="zh-CN" sz="16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4997513" y="3874640"/>
                <a:ext cx="6096275" cy="575876"/>
                <a:chOff x="4997513" y="4131662"/>
                <a:chExt cx="6096275" cy="575876"/>
              </a:xfrm>
            </p:grpSpPr>
            <p:grpSp>
              <p:nvGrpSpPr>
                <p:cNvPr id="14" name="组合 13"/>
                <p:cNvGrpSpPr/>
                <p:nvPr/>
              </p:nvGrpSpPr>
              <p:grpSpPr>
                <a:xfrm>
                  <a:off x="4997513" y="4131662"/>
                  <a:ext cx="6096275" cy="575876"/>
                  <a:chOff x="4997513" y="4131662"/>
                  <a:chExt cx="6096275" cy="575876"/>
                </a:xfrm>
              </p:grpSpPr>
              <p:grpSp>
                <p:nvGrpSpPr>
                  <p:cNvPr id="4" name="组合 3"/>
                  <p:cNvGrpSpPr/>
                  <p:nvPr/>
                </p:nvGrpSpPr>
                <p:grpSpPr>
                  <a:xfrm>
                    <a:off x="4997513" y="4131662"/>
                    <a:ext cx="6096275" cy="575876"/>
                    <a:chOff x="4997513" y="4131662"/>
                    <a:chExt cx="6096275" cy="575876"/>
                  </a:xfrm>
                </p:grpSpPr>
                <p:sp>
                  <p:nvSpPr>
                    <p:cNvPr id="42" name="任意多边形 37"/>
                    <p:cNvSpPr/>
                    <p:nvPr/>
                  </p:nvSpPr>
                  <p:spPr>
                    <a:xfrm>
                      <a:off x="4997513" y="4131662"/>
                      <a:ext cx="6096275" cy="575876"/>
                    </a:xfrm>
                    <a:prstGeom prst="roundRect">
                      <a:avLst>
                        <a:gd name="adj" fmla="val 50000"/>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4" name="任意多边形 37"/>
                    <p:cNvSpPr/>
                    <p:nvPr/>
                  </p:nvSpPr>
                  <p:spPr>
                    <a:xfrm>
                      <a:off x="4997514" y="4131662"/>
                      <a:ext cx="2670772" cy="575876"/>
                    </a:xfrm>
                    <a:prstGeom prst="roundRect">
                      <a:avLst>
                        <a:gd name="adj" fmla="val 50000"/>
                      </a:avLst>
                    </a:prstGeom>
                    <a:gradFill>
                      <a:gsLst>
                        <a:gs pos="0">
                          <a:srgbClr val="E74F88"/>
                        </a:gs>
                        <a:gs pos="100000">
                          <a:srgbClr val="BD0158"/>
                        </a:gs>
                      </a:gsLst>
                      <a:lin ang="18900000" scaled="1"/>
                    </a:gradFill>
                    <a:ln w="12700" cap="flat" cmpd="sng" algn="ctr">
                      <a:noFill/>
                      <a:prstDash val="solid"/>
                      <a:miter lim="800000"/>
                    </a:ln>
                    <a:effectLst>
                      <a:outerShdw blurRad="50800" dist="38100" algn="l" rotWithShape="0">
                        <a:srgbClr val="BD0158">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45" name="文本框 44"/>
                  <p:cNvSpPr txBox="1"/>
                  <p:nvPr/>
                </p:nvSpPr>
                <p:spPr>
                  <a:xfrm>
                    <a:off x="5216553" y="4219545"/>
                    <a:ext cx="187875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HER2-</a:t>
                    </a:r>
                    <a:r>
                      <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阳性</a:t>
                    </a:r>
                    <a:endPar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43" name="文本框 42"/>
                <p:cNvSpPr txBox="1"/>
                <p:nvPr/>
              </p:nvSpPr>
              <p:spPr>
                <a:xfrm>
                  <a:off x="7839985" y="4236885"/>
                  <a:ext cx="245187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HER2</a:t>
                  </a:r>
                  <a:r>
                    <a:rPr kumimoji="0" lang="zh-CN" altLang="en-US" sz="16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靶向治疗联合化疗</a:t>
                  </a:r>
                  <a:endParaRPr kumimoji="0" lang="en-US" altLang="zh-CN" sz="16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4997513" y="4770690"/>
                <a:ext cx="6096275" cy="575876"/>
                <a:chOff x="4997513" y="5284735"/>
                <a:chExt cx="6096275" cy="575876"/>
              </a:xfrm>
            </p:grpSpPr>
            <p:grpSp>
              <p:nvGrpSpPr>
                <p:cNvPr id="13" name="组合 12"/>
                <p:cNvGrpSpPr/>
                <p:nvPr/>
              </p:nvGrpSpPr>
              <p:grpSpPr>
                <a:xfrm>
                  <a:off x="4997513" y="5284735"/>
                  <a:ext cx="6096275" cy="575876"/>
                  <a:chOff x="4997513" y="5284735"/>
                  <a:chExt cx="6096275" cy="575876"/>
                </a:xfrm>
              </p:grpSpPr>
              <p:grpSp>
                <p:nvGrpSpPr>
                  <p:cNvPr id="12" name="组合 11"/>
                  <p:cNvGrpSpPr/>
                  <p:nvPr/>
                </p:nvGrpSpPr>
                <p:grpSpPr>
                  <a:xfrm>
                    <a:off x="4997513" y="5284735"/>
                    <a:ext cx="6096275" cy="575876"/>
                    <a:chOff x="4997513" y="5284735"/>
                    <a:chExt cx="6096275" cy="575876"/>
                  </a:xfrm>
                </p:grpSpPr>
                <p:sp>
                  <p:nvSpPr>
                    <p:cNvPr id="36" name="任意多边形 37"/>
                    <p:cNvSpPr/>
                    <p:nvPr/>
                  </p:nvSpPr>
                  <p:spPr>
                    <a:xfrm>
                      <a:off x="4997513" y="5284735"/>
                      <a:ext cx="6096275" cy="575876"/>
                    </a:xfrm>
                    <a:prstGeom prst="roundRect">
                      <a:avLst>
                        <a:gd name="adj" fmla="val 50000"/>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5" name="任意多边形 37"/>
                    <p:cNvSpPr/>
                    <p:nvPr/>
                  </p:nvSpPr>
                  <p:spPr>
                    <a:xfrm>
                      <a:off x="4997514" y="5284735"/>
                      <a:ext cx="2670772" cy="575876"/>
                    </a:xfrm>
                    <a:prstGeom prst="roundRect">
                      <a:avLst>
                        <a:gd name="adj" fmla="val 50000"/>
                      </a:avLst>
                    </a:prstGeom>
                    <a:gradFill>
                      <a:gsLst>
                        <a:gs pos="0">
                          <a:srgbClr val="E74F88"/>
                        </a:gs>
                        <a:gs pos="100000">
                          <a:srgbClr val="BD0158"/>
                        </a:gs>
                      </a:gsLst>
                      <a:lin ang="18900000" scaled="1"/>
                    </a:gradFill>
                    <a:ln w="12700" cap="flat" cmpd="sng" algn="ctr">
                      <a:noFill/>
                      <a:prstDash val="solid"/>
                      <a:miter lim="800000"/>
                    </a:ln>
                    <a:effectLst>
                      <a:outerShdw blurRad="50800" dist="38100" algn="l" rotWithShape="0">
                        <a:srgbClr val="BD0158">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39" name="文本框 38"/>
                  <p:cNvSpPr txBox="1"/>
                  <p:nvPr/>
                </p:nvSpPr>
                <p:spPr>
                  <a:xfrm>
                    <a:off x="5216552" y="5372618"/>
                    <a:ext cx="2107031"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三阴性乳腺癌</a:t>
                    </a:r>
                    <a:endPar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37" name="文本框 36"/>
                <p:cNvSpPr txBox="1"/>
                <p:nvPr/>
              </p:nvSpPr>
              <p:spPr>
                <a:xfrm>
                  <a:off x="7839985" y="5389958"/>
                  <a:ext cx="245187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化疗</a:t>
                  </a: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为主</a:t>
                  </a:r>
                  <a:endParaRPr kumimoji="0" lang="en-US" altLang="zh-CN" sz="16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9077" y="2899547"/>
              <a:ext cx="3904647" cy="2979482"/>
            </a:xfrm>
            <a:prstGeom prst="rect">
              <a:avLst/>
            </a:prstGeom>
            <a:effectLst>
              <a:outerShdw blurRad="63500" algn="ctr" rotWithShape="0">
                <a:prstClr val="black">
                  <a:alpha val="40000"/>
                </a:prstClr>
              </a:outerShdw>
            </a:effectLst>
          </p:spPr>
        </p:pic>
      </p:grpSp>
    </p:spTree>
    <p:custDataLst>
      <p:tags r:id="rId3"/>
    </p:custData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434975" y="345837"/>
            <a:ext cx="9860915" cy="891540"/>
          </a:xfrm>
          <a:prstGeom prst="rect">
            <a:avLst/>
          </a:prstGeom>
          <a:noFill/>
        </p:spPr>
        <p:txBody>
          <a:bodyPr wrap="square">
            <a:spAutoFit/>
          </a:bodyPr>
          <a:lstStyle/>
          <a:p>
            <a:r>
              <a:rPr lang="zh-CN" altLang="en-US" sz="2600" b="1" kern="100" dirty="0">
                <a:solidFill>
                  <a:schemeClr val="tx1">
                    <a:lumMod val="75000"/>
                    <a:lumOff val="25000"/>
                  </a:schemeClr>
                </a:solidFill>
                <a:ea typeface="微软雅黑" panose="020B0503020204020204" pitchFamily="34" charset="-122"/>
                <a:cs typeface="Times New Roman" panose="02020503050405090304" pitchFamily="18" charset="0"/>
              </a:rPr>
              <a:t>乳腺癌患者中仍然存在未被满足的治疗需求，尤其是三阴性乳腺癌或转移性乳腺癌</a:t>
            </a:r>
            <a:endParaRPr lang="zh-CN" altLang="en-US" sz="2600" b="1" kern="100" dirty="0">
              <a:solidFill>
                <a:schemeClr val="tx1">
                  <a:lumMod val="75000"/>
                  <a:lumOff val="25000"/>
                </a:schemeClr>
              </a:solidFill>
              <a:ea typeface="微软雅黑" panose="020B0503020204020204" pitchFamily="34" charset="-122"/>
              <a:cs typeface="Times New Roman" panose="02020503050405090304" pitchFamily="18" charset="0"/>
            </a:endParaRPr>
          </a:p>
        </p:txBody>
      </p:sp>
      <p:sp>
        <p:nvSpPr>
          <p:cNvPr id="8" name="文本框 7"/>
          <p:cNvSpPr txBox="1"/>
          <p:nvPr/>
        </p:nvSpPr>
        <p:spPr>
          <a:xfrm>
            <a:off x="5901848" y="6500733"/>
            <a:ext cx="7438232"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Cancer Stat Facts: Female Breast Cancer Subtypes, adopted from https://seer.cancer.gov/statfacts/html/breast-subtypes.html</a:t>
            </a:r>
            <a:endParaRPr lang="zh-CN" altLang="en-US" sz="800" dirty="0">
              <a:latin typeface="微软雅黑" panose="020B0503020204020204" pitchFamily="34" charset="-122"/>
              <a:ea typeface="微软雅黑" panose="020B0503020204020204" pitchFamily="34" charset="-122"/>
            </a:endParaRPr>
          </a:p>
        </p:txBody>
      </p:sp>
      <p:grpSp>
        <p:nvGrpSpPr>
          <p:cNvPr id="33" name="组合 32"/>
          <p:cNvGrpSpPr/>
          <p:nvPr/>
        </p:nvGrpSpPr>
        <p:grpSpPr>
          <a:xfrm>
            <a:off x="515938" y="1342390"/>
            <a:ext cx="11160125" cy="850900"/>
            <a:chOff x="515938" y="1016000"/>
            <a:chExt cx="11160125" cy="850900"/>
          </a:xfrm>
        </p:grpSpPr>
        <p:sp>
          <p:nvSpPr>
            <p:cNvPr id="34" name="矩形 33"/>
            <p:cNvSpPr/>
            <p:nvPr/>
          </p:nvSpPr>
          <p:spPr>
            <a:xfrm>
              <a:off x="515938" y="1016000"/>
              <a:ext cx="11160125" cy="850900"/>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594519" y="1112321"/>
              <a:ext cx="11002963" cy="658257"/>
            </a:xfrm>
            <a:prstGeom prst="rect">
              <a:avLst/>
            </a:prstGeom>
            <a:noFill/>
          </p:spPr>
          <p:txBody>
            <a:bodyPr wrap="square">
              <a:spAutoFit/>
            </a:bodyPr>
            <a:lstStyle/>
            <a:p>
              <a:pPr marL="179705" indent="-179705" algn="just">
                <a:lnSpc>
                  <a:spcPct val="120000"/>
                </a:lnSpc>
                <a:buFont typeface="Arial" panose="020B0604020202090204" pitchFamily="34" charset="0"/>
                <a:buChar char="•"/>
                <a:defRPr/>
              </a:pP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根据</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SEER 18 2011-2017</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的统计数据，与</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HR+</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或</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HER2+ </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乳腺癌相比，三阴性乳腺癌</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(TNBC)</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具有最低的</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5</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年生存率，并且合并存在远处转移时预后最差</a:t>
              </a:r>
              <a:endPar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grpSp>
      <p:sp>
        <p:nvSpPr>
          <p:cNvPr id="2" name="文本框 1"/>
          <p:cNvSpPr txBox="1"/>
          <p:nvPr/>
        </p:nvSpPr>
        <p:spPr>
          <a:xfrm>
            <a:off x="515938" y="2209521"/>
            <a:ext cx="8699241" cy="338554"/>
          </a:xfrm>
          <a:prstGeom prst="rect">
            <a:avLst/>
          </a:prstGeom>
          <a:noFill/>
        </p:spPr>
        <p:txBody>
          <a:bodyPr wrap="none" rtlCol="0">
            <a:spAutoFit/>
          </a:bodyPr>
          <a:lstStyle/>
          <a:p>
            <a:r>
              <a:rPr lang="en-US" altLang="zh-CN" sz="1600">
                <a:latin typeface="+mn-ea"/>
              </a:rPr>
              <a:t>5-Year Relative Survival Percent, Female Breast Subtypes by SEER Summary Stage 2000</a:t>
            </a:r>
            <a:endParaRPr lang="zh-CN" altLang="en-US" sz="1600">
              <a:latin typeface="+mn-ea"/>
            </a:endParaRPr>
          </a:p>
        </p:txBody>
      </p:sp>
      <p:graphicFrame>
        <p:nvGraphicFramePr>
          <p:cNvPr id="5" name="表格 5"/>
          <p:cNvGraphicFramePr>
            <a:graphicFrameLocks noGrp="1"/>
          </p:cNvGraphicFramePr>
          <p:nvPr/>
        </p:nvGraphicFramePr>
        <p:xfrm>
          <a:off x="515938" y="2548075"/>
          <a:ext cx="11160124" cy="3305554"/>
        </p:xfrm>
        <a:graphic>
          <a:graphicData uri="http://schemas.openxmlformats.org/drawingml/2006/table">
            <a:tbl>
              <a:tblPr firstRow="1" bandRow="1">
                <a:effectLst>
                  <a:outerShdw blurRad="63500" algn="ctr" rotWithShape="0">
                    <a:prstClr val="black">
                      <a:alpha val="40000"/>
                    </a:prstClr>
                  </a:outerShdw>
                </a:effectLst>
                <a:tableStyleId>{5C22544A-7EE6-4342-B048-85BDC9FD1C3A}</a:tableStyleId>
              </a:tblPr>
              <a:tblGrid>
                <a:gridCol w="2790031"/>
                <a:gridCol w="2790031"/>
                <a:gridCol w="2790031"/>
                <a:gridCol w="2790031"/>
              </a:tblGrid>
              <a:tr h="472222">
                <a:tc>
                  <a:txBody>
                    <a:bodyPr/>
                    <a:lstStyle/>
                    <a:p>
                      <a:pPr algn="ctr"/>
                      <a:r>
                        <a:rPr lang="en-US" altLang="zh-CN" sz="1600">
                          <a:latin typeface="+mn-ea"/>
                          <a:ea typeface="+mn-ea"/>
                        </a:rPr>
                        <a:t>Subtype</a:t>
                      </a:r>
                      <a:endParaRPr lang="zh-CN" altLang="en-US" sz="16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c>
                  <a:txBody>
                    <a:bodyPr/>
                    <a:lstStyle/>
                    <a:p>
                      <a:pPr algn="ctr"/>
                      <a:r>
                        <a:rPr lang="en-US" altLang="zh-CN" sz="1600" b="1">
                          <a:latin typeface="+mn-ea"/>
                          <a:ea typeface="+mn-ea"/>
                        </a:rPr>
                        <a:t>Localized</a:t>
                      </a:r>
                      <a:endParaRPr lang="zh-CN" altLang="en-US" sz="1600" b="1">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c>
                  <a:txBody>
                    <a:bodyPr/>
                    <a:lstStyle/>
                    <a:p>
                      <a:pPr algn="ctr"/>
                      <a:r>
                        <a:rPr lang="en-US" altLang="zh-CN" sz="1600">
                          <a:latin typeface="+mn-ea"/>
                          <a:ea typeface="+mn-ea"/>
                        </a:rPr>
                        <a:t>Regional</a:t>
                      </a:r>
                      <a:endParaRPr lang="zh-CN" altLang="en-US" sz="16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c>
                  <a:txBody>
                    <a:bodyPr/>
                    <a:lstStyle/>
                    <a:p>
                      <a:pPr algn="ctr"/>
                      <a:r>
                        <a:rPr lang="en-US" altLang="zh-CN" sz="1600">
                          <a:latin typeface="+mn-ea"/>
                          <a:ea typeface="+mn-ea"/>
                        </a:rPr>
                        <a:t>Distant</a:t>
                      </a:r>
                      <a:endParaRPr lang="zh-CN" altLang="en-US" sz="16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r>
              <a:tr h="472222">
                <a:tc>
                  <a:txBody>
                    <a:bodyPr/>
                    <a:lstStyle/>
                    <a:p>
                      <a:pPr algn="ctr"/>
                      <a:r>
                        <a:rPr lang="en-US" altLang="zh-CN" sz="1400">
                          <a:latin typeface="+mn-ea"/>
                          <a:ea typeface="+mn-ea"/>
                        </a:rPr>
                        <a:t>HR+/HER2-</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AE6F0"/>
                    </a:solidFill>
                  </a:tcPr>
                </a:tc>
                <a:tc>
                  <a:txBody>
                    <a:bodyPr/>
                    <a:lstStyle/>
                    <a:p>
                      <a:pPr algn="ctr"/>
                      <a:r>
                        <a:rPr lang="en-US" altLang="zh-CN" sz="1400">
                          <a:latin typeface="+mn-ea"/>
                          <a:ea typeface="+mn-ea"/>
                        </a:rPr>
                        <a:t>100.0%</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400">
                          <a:latin typeface="+mn-ea"/>
                          <a:ea typeface="+mn-ea"/>
                        </a:rPr>
                        <a:t>89.9%</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400">
                          <a:latin typeface="+mn-ea"/>
                          <a:ea typeface="+mn-ea"/>
                        </a:rPr>
                        <a:t>30.6%</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472222">
                <a:tc>
                  <a:txBody>
                    <a:bodyPr/>
                    <a:lstStyle/>
                    <a:p>
                      <a:pPr algn="ctr"/>
                      <a:r>
                        <a:rPr lang="en-US" altLang="zh-CN" sz="1400">
                          <a:latin typeface="+mn-ea"/>
                          <a:ea typeface="+mn-ea"/>
                        </a:rPr>
                        <a:t>HR-/HER2-</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AE6F0"/>
                    </a:solidFill>
                  </a:tcPr>
                </a:tc>
                <a:tc>
                  <a:txBody>
                    <a:bodyPr/>
                    <a:lstStyle/>
                    <a:p>
                      <a:pPr algn="ctr"/>
                      <a:r>
                        <a:rPr lang="en-US" altLang="zh-CN" sz="1400">
                          <a:latin typeface="+mn-ea"/>
                          <a:ea typeface="+mn-ea"/>
                        </a:rPr>
                        <a:t>91.2%</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400">
                          <a:latin typeface="+mn-ea"/>
                          <a:ea typeface="+mn-ea"/>
                        </a:rPr>
                        <a:t>65.4%</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400">
                          <a:latin typeface="+mn-ea"/>
                          <a:ea typeface="+mn-ea"/>
                        </a:rPr>
                        <a:t>12.2%</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472222">
                <a:tc>
                  <a:txBody>
                    <a:bodyPr/>
                    <a:lstStyle/>
                    <a:p>
                      <a:pPr algn="ctr"/>
                      <a:r>
                        <a:rPr lang="en-US" altLang="zh-CN" sz="1400">
                          <a:latin typeface="+mn-ea"/>
                          <a:ea typeface="+mn-ea"/>
                        </a:rPr>
                        <a:t>HR+/HER2+</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AE6F0"/>
                    </a:solidFill>
                  </a:tcPr>
                </a:tc>
                <a:tc>
                  <a:txBody>
                    <a:bodyPr/>
                    <a:lstStyle/>
                    <a:p>
                      <a:pPr algn="ctr"/>
                      <a:r>
                        <a:rPr lang="en-US" altLang="zh-CN" sz="1400">
                          <a:latin typeface="+mn-ea"/>
                          <a:ea typeface="+mn-ea"/>
                        </a:rPr>
                        <a:t>98.9%</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400">
                          <a:latin typeface="+mn-ea"/>
                          <a:ea typeface="+mn-ea"/>
                        </a:rPr>
                        <a:t>89.4%</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400">
                          <a:latin typeface="+mn-ea"/>
                          <a:ea typeface="+mn-ea"/>
                        </a:rPr>
                        <a:t>44.7%</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472222">
                <a:tc>
                  <a:txBody>
                    <a:bodyPr/>
                    <a:lstStyle/>
                    <a:p>
                      <a:pPr algn="ctr"/>
                      <a:r>
                        <a:rPr lang="en-US" altLang="zh-CN" sz="1400">
                          <a:latin typeface="+mn-ea"/>
                          <a:ea typeface="+mn-ea"/>
                        </a:rPr>
                        <a:t>HR-/HER2+</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AE6F0"/>
                    </a:solidFill>
                  </a:tcPr>
                </a:tc>
                <a:tc>
                  <a:txBody>
                    <a:bodyPr/>
                    <a:lstStyle/>
                    <a:p>
                      <a:pPr algn="ctr"/>
                      <a:r>
                        <a:rPr lang="en-US" altLang="zh-CN" sz="1400">
                          <a:latin typeface="+mn-ea"/>
                          <a:ea typeface="+mn-ea"/>
                        </a:rPr>
                        <a:t>96.7%</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400">
                          <a:latin typeface="+mn-ea"/>
                          <a:ea typeface="+mn-ea"/>
                        </a:rPr>
                        <a:t>82.0%</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400">
                          <a:latin typeface="+mn-ea"/>
                          <a:ea typeface="+mn-ea"/>
                        </a:rPr>
                        <a:t>37.9%</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472222">
                <a:tc>
                  <a:txBody>
                    <a:bodyPr/>
                    <a:lstStyle/>
                    <a:p>
                      <a:pPr algn="ctr"/>
                      <a:r>
                        <a:rPr lang="en-US" altLang="zh-CN" sz="1400" b="0">
                          <a:latin typeface="+mn-ea"/>
                          <a:ea typeface="+mn-ea"/>
                        </a:rPr>
                        <a:t>Unknown</a:t>
                      </a:r>
                      <a:endParaRPr lang="zh-CN" altLang="en-US" sz="1400" b="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AE6F0"/>
                    </a:solidFill>
                  </a:tcPr>
                </a:tc>
                <a:tc>
                  <a:txBody>
                    <a:bodyPr/>
                    <a:lstStyle/>
                    <a:p>
                      <a:pPr algn="ctr"/>
                      <a:r>
                        <a:rPr lang="en-US" altLang="zh-CN" sz="1400" b="0">
                          <a:latin typeface="+mn-ea"/>
                          <a:ea typeface="+mn-ea"/>
                        </a:rPr>
                        <a:t>95.8%</a:t>
                      </a:r>
                      <a:endParaRPr lang="zh-CN" altLang="en-US" sz="1400" b="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400">
                          <a:latin typeface="+mn-ea"/>
                          <a:ea typeface="+mn-ea"/>
                        </a:rPr>
                        <a:t>77.1%</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400">
                          <a:latin typeface="+mn-ea"/>
                          <a:ea typeface="+mn-ea"/>
                        </a:rPr>
                        <a:t>16.4%</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472222">
                <a:tc>
                  <a:txBody>
                    <a:bodyPr/>
                    <a:lstStyle/>
                    <a:p>
                      <a:pPr algn="ctr"/>
                      <a:r>
                        <a:rPr lang="en-US" altLang="zh-CN" sz="1400">
                          <a:latin typeface="+mn-ea"/>
                          <a:ea typeface="+mn-ea"/>
                        </a:rPr>
                        <a:t>Total</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rgbClr val="FAE6F0"/>
                    </a:solidFill>
                  </a:tcPr>
                </a:tc>
                <a:tc>
                  <a:txBody>
                    <a:bodyPr/>
                    <a:lstStyle/>
                    <a:p>
                      <a:pPr algn="ctr"/>
                      <a:r>
                        <a:rPr lang="en-US" altLang="zh-CN" sz="1400">
                          <a:latin typeface="+mn-ea"/>
                          <a:ea typeface="+mn-ea"/>
                        </a:rPr>
                        <a:t>99.0%</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pPr algn="ctr"/>
                      <a:r>
                        <a:rPr lang="en-US" altLang="zh-CN" sz="1400">
                          <a:latin typeface="+mn-ea"/>
                          <a:ea typeface="+mn-ea"/>
                        </a:rPr>
                        <a:t>85.8%</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pPr algn="ctr"/>
                      <a:r>
                        <a:rPr lang="en-US" altLang="zh-CN" sz="1400">
                          <a:latin typeface="+mn-ea"/>
                          <a:ea typeface="+mn-ea"/>
                        </a:rPr>
                        <a:t>29.0%</a:t>
                      </a:r>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r>
            </a:tbl>
          </a:graphicData>
        </a:graphic>
      </p:graphicFrame>
      <p:sp>
        <p:nvSpPr>
          <p:cNvPr id="13" name="文本框 12"/>
          <p:cNvSpPr txBox="1"/>
          <p:nvPr/>
        </p:nvSpPr>
        <p:spPr>
          <a:xfrm>
            <a:off x="515938" y="5853629"/>
            <a:ext cx="1598515" cy="276999"/>
          </a:xfrm>
          <a:prstGeom prst="rect">
            <a:avLst/>
          </a:prstGeom>
          <a:noFill/>
        </p:spPr>
        <p:txBody>
          <a:bodyPr wrap="none" rtlCol="0">
            <a:spAutoFit/>
          </a:bodyPr>
          <a:lstStyle/>
          <a:p>
            <a:r>
              <a:rPr lang="en-US" altLang="zh-CN" sz="1200">
                <a:latin typeface="+mn-ea"/>
              </a:rPr>
              <a:t>SEER 18 2011-2017</a:t>
            </a:r>
            <a:endParaRPr lang="zh-CN" altLang="en-US" sz="1200">
              <a:latin typeface="+mn-ea"/>
            </a:endParaRPr>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grpSp>
        <p:nvGrpSpPr>
          <p:cNvPr id="56" name="组合 55"/>
          <p:cNvGrpSpPr/>
          <p:nvPr/>
        </p:nvGrpSpPr>
        <p:grpSpPr>
          <a:xfrm>
            <a:off x="457200" y="1943298"/>
            <a:ext cx="11277600" cy="1969176"/>
            <a:chOff x="363537" y="1638498"/>
            <a:chExt cx="11277600" cy="1969176"/>
          </a:xfrm>
        </p:grpSpPr>
        <p:grpSp>
          <p:nvGrpSpPr>
            <p:cNvPr id="29" name="组合 28"/>
            <p:cNvGrpSpPr/>
            <p:nvPr/>
          </p:nvGrpSpPr>
          <p:grpSpPr>
            <a:xfrm>
              <a:off x="363537" y="2391956"/>
              <a:ext cx="11277600" cy="1215718"/>
              <a:chOff x="1914162" y="2391956"/>
              <a:chExt cx="8176349" cy="1215718"/>
            </a:xfrm>
          </p:grpSpPr>
          <p:sp>
            <p:nvSpPr>
              <p:cNvPr id="28" name="文本框 27"/>
              <p:cNvSpPr txBox="1"/>
              <p:nvPr/>
            </p:nvSpPr>
            <p:spPr>
              <a:xfrm>
                <a:off x="2581274" y="2391956"/>
                <a:ext cx="6842126" cy="1107996"/>
              </a:xfrm>
              <a:prstGeom prst="rect">
                <a:avLst/>
              </a:prstGeom>
              <a:noFill/>
            </p:spPr>
            <p:txBody>
              <a:bodyPr wrap="square">
                <a:spAutoFit/>
              </a:bodyPr>
              <a:lstStyle/>
              <a:p>
                <a:pPr algn="ctr"/>
                <a:r>
                  <a:rPr lang="zh-CN" altLang="en-US" sz="6600" b="1" spc="300">
                    <a:gradFill>
                      <a:gsLst>
                        <a:gs pos="0">
                          <a:srgbClr val="BD0158">
                            <a:alpha val="12000"/>
                          </a:srgbClr>
                        </a:gs>
                        <a:gs pos="99000">
                          <a:srgbClr val="E74F88">
                            <a:alpha val="0"/>
                          </a:srgbClr>
                        </a:gs>
                      </a:gsLst>
                      <a:lin ang="5400000" scaled="1"/>
                    </a:gradFill>
                    <a:cs typeface="+mn-ea"/>
                  </a:rPr>
                  <a:t>机制和原理</a:t>
                </a:r>
                <a:endParaRPr lang="zh-CN" altLang="en-US" sz="6600" b="1" spc="300">
                  <a:gradFill>
                    <a:gsLst>
                      <a:gs pos="0">
                        <a:srgbClr val="BD0158">
                          <a:alpha val="12000"/>
                        </a:srgbClr>
                      </a:gs>
                      <a:gs pos="99000">
                        <a:srgbClr val="E74F88">
                          <a:alpha val="0"/>
                        </a:srgbClr>
                      </a:gs>
                    </a:gsLst>
                    <a:lin ang="5400000" scaled="1"/>
                  </a:gradFill>
                  <a:cs typeface="+mn-ea"/>
                </a:endParaRPr>
              </a:p>
            </p:txBody>
          </p:sp>
          <p:sp>
            <p:nvSpPr>
              <p:cNvPr id="26" name="文本框 25"/>
              <p:cNvSpPr txBox="1"/>
              <p:nvPr/>
            </p:nvSpPr>
            <p:spPr>
              <a:xfrm>
                <a:off x="1914162" y="2961343"/>
                <a:ext cx="8176349" cy="646331"/>
              </a:xfrm>
              <a:prstGeom prst="rect">
                <a:avLst/>
              </a:prstGeom>
              <a:noFill/>
            </p:spPr>
            <p:txBody>
              <a:bodyPr wrap="square">
                <a:spAutoFit/>
              </a:bodyPr>
              <a:lstStyle/>
              <a:p>
                <a:pPr algn="ctr"/>
                <a:r>
                  <a:rPr lang="zh-CN" altLang="en-US" sz="3600" b="1" spc="300" dirty="0">
                    <a:solidFill>
                      <a:schemeClr val="tx1">
                        <a:lumMod val="75000"/>
                        <a:lumOff val="25000"/>
                      </a:schemeClr>
                    </a:solidFill>
                    <a:effectLst>
                      <a:outerShdw blurRad="38100" dist="38100" dir="2700000" algn="tl">
                        <a:srgbClr val="000000">
                          <a:alpha val="43137"/>
                        </a:srgbClr>
                      </a:outerShdw>
                    </a:effectLst>
                    <a:cs typeface="+mn-ea"/>
                  </a:rPr>
                  <a:t>免疫检查点抑制剂治疗乳腺癌的分子机制和原理</a:t>
                </a:r>
                <a:endParaRPr lang="zh-CN" altLang="en-US" sz="3600" b="1" spc="300" dirty="0">
                  <a:solidFill>
                    <a:schemeClr val="tx1">
                      <a:lumMod val="75000"/>
                      <a:lumOff val="25000"/>
                    </a:schemeClr>
                  </a:solidFill>
                  <a:effectLst>
                    <a:outerShdw blurRad="38100" dist="38100" dir="2700000" algn="tl">
                      <a:srgbClr val="000000">
                        <a:alpha val="43137"/>
                      </a:srgbClr>
                    </a:outerShdw>
                  </a:effectLst>
                  <a:cs typeface="+mn-ea"/>
                  <a:sym typeface="+mn-lt"/>
                </a:endParaRPr>
              </a:p>
            </p:txBody>
          </p:sp>
        </p:grpSp>
        <p:grpSp>
          <p:nvGrpSpPr>
            <p:cNvPr id="55" name="组合 54"/>
            <p:cNvGrpSpPr/>
            <p:nvPr/>
          </p:nvGrpSpPr>
          <p:grpSpPr>
            <a:xfrm>
              <a:off x="4572000" y="1638498"/>
              <a:ext cx="2860674" cy="618977"/>
              <a:chOff x="4572000" y="1638498"/>
              <a:chExt cx="2860674" cy="618977"/>
            </a:xfrm>
          </p:grpSpPr>
          <p:sp>
            <p:nvSpPr>
              <p:cNvPr id="30" name="文本框 29"/>
              <p:cNvSpPr txBox="1"/>
              <p:nvPr/>
            </p:nvSpPr>
            <p:spPr>
              <a:xfrm>
                <a:off x="5161145" y="1638499"/>
                <a:ext cx="1682384" cy="523220"/>
              </a:xfrm>
              <a:prstGeom prst="rect">
                <a:avLst/>
              </a:prstGeom>
              <a:noFill/>
            </p:spPr>
            <p:txBody>
              <a:bodyPr wrap="none" rtlCol="0">
                <a:spAutoFit/>
              </a:bodyPr>
              <a:lstStyle/>
              <a:p>
                <a:pPr algn="ctr"/>
                <a:r>
                  <a:rPr lang="en-US" altLang="zh-CN" sz="2800" b="1">
                    <a:gradFill>
                      <a:gsLst>
                        <a:gs pos="0">
                          <a:srgbClr val="BD0158"/>
                        </a:gs>
                        <a:gs pos="100000">
                          <a:srgbClr val="E74F88"/>
                        </a:gs>
                      </a:gsLst>
                      <a:lin ang="5400000" scaled="1"/>
                    </a:gradFill>
                    <a:latin typeface="微软雅黑" panose="020B0503020204020204" pitchFamily="34" charset="-122"/>
                    <a:ea typeface="微软雅黑" panose="020B0503020204020204" pitchFamily="34" charset="-122"/>
                  </a:rPr>
                  <a:t>PART 02</a:t>
                </a:r>
                <a:endParaRPr lang="zh-CN" altLang="en-US" sz="2800" b="1">
                  <a:gradFill>
                    <a:gsLst>
                      <a:gs pos="0">
                        <a:srgbClr val="BD0158"/>
                      </a:gs>
                      <a:gs pos="100000">
                        <a:srgbClr val="E74F88"/>
                      </a:gs>
                    </a:gsLst>
                    <a:lin ang="5400000" scaled="1"/>
                  </a:gra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4572000" y="1927275"/>
                <a:ext cx="2860674" cy="330200"/>
                <a:chOff x="4808537" y="1988235"/>
                <a:chExt cx="2387600" cy="330200"/>
              </a:xfrm>
            </p:grpSpPr>
            <p:sp>
              <p:nvSpPr>
                <p:cNvPr id="31" name="梯形 30"/>
                <p:cNvSpPr/>
                <p:nvPr/>
              </p:nvSpPr>
              <p:spPr>
                <a:xfrm>
                  <a:off x="4808537" y="1988235"/>
                  <a:ext cx="2387600" cy="330200"/>
                </a:xfrm>
                <a:prstGeom prst="trapezoid">
                  <a:avLst>
                    <a:gd name="adj" fmla="val 76923"/>
                  </a:avLst>
                </a:prstGeom>
                <a:gradFill flip="none" rotWithShape="1">
                  <a:gsLst>
                    <a:gs pos="0">
                      <a:srgbClr val="BD0158">
                        <a:alpha val="12000"/>
                      </a:srgbClr>
                    </a:gs>
                    <a:gs pos="99000">
                      <a:srgbClr val="E74F88">
                        <a:alpha val="0"/>
                      </a:srgbClr>
                    </a:gs>
                  </a:gsLst>
                  <a:lin ang="16200000" scaled="1"/>
                  <a:tileRect/>
                </a:gradFill>
                <a:ln w="6350">
                  <a:gradFill>
                    <a:gsLst>
                      <a:gs pos="0">
                        <a:schemeClr val="accent1">
                          <a:lumMod val="5000"/>
                          <a:lumOff val="95000"/>
                          <a:alpha val="0"/>
                        </a:schemeClr>
                      </a:gs>
                      <a:gs pos="100000">
                        <a:srgbClr val="E74F88"/>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梯形 31"/>
                <p:cNvSpPr/>
                <p:nvPr/>
              </p:nvSpPr>
              <p:spPr>
                <a:xfrm>
                  <a:off x="4908549" y="1990109"/>
                  <a:ext cx="2187576" cy="278826"/>
                </a:xfrm>
                <a:prstGeom prst="trapezoid">
                  <a:avLst>
                    <a:gd name="adj" fmla="val 76923"/>
                  </a:avLst>
                </a:prstGeom>
                <a:gradFill flip="none" rotWithShape="1">
                  <a:gsLst>
                    <a:gs pos="0">
                      <a:srgbClr val="BD0158">
                        <a:alpha val="12000"/>
                      </a:srgbClr>
                    </a:gs>
                    <a:gs pos="99000">
                      <a:srgbClr val="E74F88">
                        <a:alpha val="0"/>
                      </a:srgbClr>
                    </a:gs>
                  </a:gsLst>
                  <a:lin ang="16200000" scaled="1"/>
                  <a:tileRect/>
                </a:gradFill>
                <a:ln w="6350">
                  <a:gradFill>
                    <a:gsLst>
                      <a:gs pos="0">
                        <a:schemeClr val="accent1">
                          <a:lumMod val="5000"/>
                          <a:lumOff val="95000"/>
                          <a:alpha val="0"/>
                        </a:schemeClr>
                      </a:gs>
                      <a:gs pos="100000">
                        <a:srgbClr val="E74F88"/>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4968929" y="1638498"/>
                <a:ext cx="2066817" cy="481617"/>
                <a:chOff x="4968928" y="1638498"/>
                <a:chExt cx="2066817" cy="481617"/>
              </a:xfrm>
            </p:grpSpPr>
            <p:grpSp>
              <p:nvGrpSpPr>
                <p:cNvPr id="46" name="组合 45"/>
                <p:cNvGrpSpPr/>
                <p:nvPr/>
              </p:nvGrpSpPr>
              <p:grpSpPr>
                <a:xfrm>
                  <a:off x="4968928" y="1638498"/>
                  <a:ext cx="154781" cy="481617"/>
                  <a:chOff x="4968928" y="1638498"/>
                  <a:chExt cx="154781" cy="481617"/>
                </a:xfrm>
              </p:grpSpPr>
              <p:grpSp>
                <p:nvGrpSpPr>
                  <p:cNvPr id="41" name="组合 40"/>
                  <p:cNvGrpSpPr/>
                  <p:nvPr/>
                </p:nvGrpSpPr>
                <p:grpSpPr>
                  <a:xfrm>
                    <a:off x="4968928" y="1775117"/>
                    <a:ext cx="28574" cy="344998"/>
                    <a:chOff x="5111591" y="1525429"/>
                    <a:chExt cx="28574" cy="344998"/>
                  </a:xfrm>
                </p:grpSpPr>
                <p:cxnSp>
                  <p:nvCxnSpPr>
                    <p:cNvPr id="36" name="直接连接符 35"/>
                    <p:cNvCxnSpPr/>
                    <p:nvPr/>
                  </p:nvCxnSpPr>
                  <p:spPr>
                    <a:xfrm flipV="1">
                      <a:off x="5140165" y="1525429"/>
                      <a:ext cx="0" cy="344998"/>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5111591" y="1613059"/>
                      <a:ext cx="0" cy="215265"/>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flipH="1">
                    <a:off x="5095135" y="1638498"/>
                    <a:ext cx="28574" cy="344998"/>
                    <a:chOff x="5111591" y="1525429"/>
                    <a:chExt cx="28574" cy="344998"/>
                  </a:xfrm>
                </p:grpSpPr>
                <p:cxnSp>
                  <p:nvCxnSpPr>
                    <p:cNvPr id="44" name="直接连接符 43"/>
                    <p:cNvCxnSpPr/>
                    <p:nvPr/>
                  </p:nvCxnSpPr>
                  <p:spPr>
                    <a:xfrm flipV="1">
                      <a:off x="5140165" y="1525429"/>
                      <a:ext cx="0" cy="344998"/>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5111591" y="1613059"/>
                      <a:ext cx="0" cy="215265"/>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grpSp>
            </p:grpSp>
            <p:grpSp>
              <p:nvGrpSpPr>
                <p:cNvPr id="47" name="组合 46"/>
                <p:cNvGrpSpPr/>
                <p:nvPr/>
              </p:nvGrpSpPr>
              <p:grpSpPr>
                <a:xfrm flipH="1">
                  <a:off x="6880964" y="1638498"/>
                  <a:ext cx="154781" cy="481617"/>
                  <a:chOff x="4968928" y="1638498"/>
                  <a:chExt cx="154781" cy="481617"/>
                </a:xfrm>
              </p:grpSpPr>
              <p:grpSp>
                <p:nvGrpSpPr>
                  <p:cNvPr id="48" name="组合 47"/>
                  <p:cNvGrpSpPr/>
                  <p:nvPr/>
                </p:nvGrpSpPr>
                <p:grpSpPr>
                  <a:xfrm>
                    <a:off x="4968928" y="1775117"/>
                    <a:ext cx="28574" cy="344998"/>
                    <a:chOff x="5111591" y="1525429"/>
                    <a:chExt cx="28574" cy="344998"/>
                  </a:xfrm>
                </p:grpSpPr>
                <p:cxnSp>
                  <p:nvCxnSpPr>
                    <p:cNvPr id="52" name="直接连接符 51"/>
                    <p:cNvCxnSpPr/>
                    <p:nvPr/>
                  </p:nvCxnSpPr>
                  <p:spPr>
                    <a:xfrm flipV="1">
                      <a:off x="5140165" y="1525429"/>
                      <a:ext cx="0" cy="344998"/>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V="1">
                      <a:off x="5111591" y="1613059"/>
                      <a:ext cx="0" cy="215265"/>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flipH="1">
                    <a:off x="5095135" y="1638498"/>
                    <a:ext cx="28574" cy="344998"/>
                    <a:chOff x="5111591" y="1525429"/>
                    <a:chExt cx="28574" cy="344998"/>
                  </a:xfrm>
                </p:grpSpPr>
                <p:cxnSp>
                  <p:nvCxnSpPr>
                    <p:cNvPr id="50" name="直接连接符 49"/>
                    <p:cNvCxnSpPr/>
                    <p:nvPr/>
                  </p:nvCxnSpPr>
                  <p:spPr>
                    <a:xfrm flipV="1">
                      <a:off x="5140165" y="1525429"/>
                      <a:ext cx="0" cy="344998"/>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V="1">
                      <a:off x="5111591" y="1613059"/>
                      <a:ext cx="0" cy="215265"/>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grpSp>
            </p:grpSp>
          </p:grpSp>
        </p:grpSp>
      </p:gr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11" name="文本框 10"/>
          <p:cNvSpPr txBox="1"/>
          <p:nvPr/>
        </p:nvSpPr>
        <p:spPr>
          <a:xfrm>
            <a:off x="434974" y="327967"/>
            <a:ext cx="9064626" cy="492443"/>
          </a:xfrm>
          <a:prstGeom prst="rect">
            <a:avLst/>
          </a:prstGeom>
          <a:noFill/>
        </p:spPr>
        <p:txBody>
          <a:bodyPr wrap="square">
            <a:spAutoFit/>
          </a:bodyPr>
          <a:lstStyle/>
          <a:p>
            <a:r>
              <a:rPr lang="zh-CN" altLang="en-US" sz="2600" b="1" kern="100">
                <a:solidFill>
                  <a:schemeClr val="tx1">
                    <a:lumMod val="75000"/>
                    <a:lumOff val="25000"/>
                  </a:schemeClr>
                </a:solidFill>
                <a:ea typeface="微软雅黑" panose="020B0503020204020204" pitchFamily="34" charset="-122"/>
                <a:cs typeface="Times New Roman" panose="02020503050405090304" pitchFamily="18" charset="0"/>
              </a:rPr>
              <a:t>免疫检查点的概念</a:t>
            </a:r>
            <a:endParaRPr lang="zh-CN" altLang="en-US" sz="2600" b="1" kern="100" dirty="0">
              <a:solidFill>
                <a:schemeClr val="tx1">
                  <a:lumMod val="75000"/>
                  <a:lumOff val="25000"/>
                </a:schemeClr>
              </a:solidFill>
              <a:ea typeface="微软雅黑" panose="020B0503020204020204" pitchFamily="34" charset="-122"/>
              <a:cs typeface="Times New Roman" panose="02020503050405090304" pitchFamily="18" charset="0"/>
            </a:endParaRPr>
          </a:p>
        </p:txBody>
      </p:sp>
      <p:grpSp>
        <p:nvGrpSpPr>
          <p:cNvPr id="23" name="组合 22"/>
          <p:cNvGrpSpPr/>
          <p:nvPr/>
        </p:nvGrpSpPr>
        <p:grpSpPr>
          <a:xfrm>
            <a:off x="434974" y="1243670"/>
            <a:ext cx="11160125" cy="4214485"/>
            <a:chOff x="515938" y="1514126"/>
            <a:chExt cx="11160125" cy="4214485"/>
          </a:xfrm>
        </p:grpSpPr>
        <p:sp>
          <p:nvSpPr>
            <p:cNvPr id="16" name="矩形: 圆角 15"/>
            <p:cNvSpPr/>
            <p:nvPr/>
          </p:nvSpPr>
          <p:spPr>
            <a:xfrm>
              <a:off x="515938" y="1514126"/>
              <a:ext cx="11160125" cy="4214485"/>
            </a:xfrm>
            <a:prstGeom prst="roundRect">
              <a:avLst>
                <a:gd name="adj" fmla="val 1790"/>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rotWithShape="1">
            <a:blip r:embed="rId2"/>
            <a:srcRect l="2627" r="2627" b="1195"/>
            <a:stretch>
              <a:fillRect/>
            </a:stretch>
          </p:blipFill>
          <p:spPr>
            <a:xfrm>
              <a:off x="6315038" y="1658452"/>
              <a:ext cx="5198830" cy="3966138"/>
            </a:xfrm>
            <a:prstGeom prst="rect">
              <a:avLst/>
            </a:prstGeom>
            <a:ln>
              <a:gradFill flip="none" rotWithShape="1">
                <a:gsLst>
                  <a:gs pos="0">
                    <a:srgbClr val="E74F88">
                      <a:alpha val="0"/>
                    </a:srgbClr>
                  </a:gs>
                  <a:gs pos="50000">
                    <a:srgbClr val="E74F88"/>
                  </a:gs>
                  <a:gs pos="100000">
                    <a:srgbClr val="E74F88">
                      <a:alpha val="0"/>
                    </a:srgbClr>
                  </a:gs>
                </a:gsLst>
                <a:lin ang="5400000" scaled="1"/>
                <a:tileRect/>
              </a:gradFill>
            </a:ln>
            <a:effectLst>
              <a:outerShdw blurRad="114300" algn="ctr" rotWithShape="0">
                <a:srgbClr val="BD0158">
                  <a:alpha val="20000"/>
                </a:srgbClr>
              </a:outerShdw>
            </a:effectLst>
          </p:spPr>
        </p:pic>
        <p:grpSp>
          <p:nvGrpSpPr>
            <p:cNvPr id="22" name="组合 21"/>
            <p:cNvGrpSpPr/>
            <p:nvPr/>
          </p:nvGrpSpPr>
          <p:grpSpPr>
            <a:xfrm>
              <a:off x="801804" y="1923825"/>
              <a:ext cx="5176568" cy="3395085"/>
              <a:chOff x="801804" y="1812636"/>
              <a:chExt cx="5176568" cy="3395085"/>
            </a:xfrm>
          </p:grpSpPr>
          <p:sp>
            <p:nvSpPr>
              <p:cNvPr id="12" name="矩形 11"/>
              <p:cNvSpPr/>
              <p:nvPr/>
            </p:nvSpPr>
            <p:spPr>
              <a:xfrm>
                <a:off x="852604" y="2137527"/>
                <a:ext cx="5125768" cy="1327277"/>
              </a:xfrm>
              <a:prstGeom prst="rect">
                <a:avLst/>
              </a:prstGeom>
              <a:noFill/>
            </p:spPr>
            <p:txBody>
              <a:bodyPr wrap="square" lIns="36000" tIns="36000" rIns="36000" bIns="3600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为避免过度活跃的免疫应答导致过度的炎症反应和自身免疫性疾病，人体进化出免疫检查点</a:t>
                </a:r>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(immune checkpoint) </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机制来控制免疫反应的强度和持续时间，最大限度地减少免疫应答对健康组织的损害。</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sp>
            <p:nvSpPr>
              <p:cNvPr id="14" name="文本框 13"/>
              <p:cNvSpPr txBox="1"/>
              <p:nvPr/>
            </p:nvSpPr>
            <p:spPr>
              <a:xfrm>
                <a:off x="852604" y="3557278"/>
                <a:ext cx="5125768" cy="1650443"/>
              </a:xfrm>
              <a:prstGeom prst="rect">
                <a:avLst/>
              </a:prstGeom>
              <a:noFill/>
            </p:spPr>
            <p:txBody>
              <a:bodyPr wrap="square" lIns="36000" tIns="36000" rIns="36000" bIns="36000">
                <a:spAutoFit/>
              </a:bodyPr>
              <a:lstStyle/>
              <a:p>
                <a:pPr algn="just">
                  <a:lnSpc>
                    <a:spcPct val="150000"/>
                  </a:lnSpc>
                  <a:defRPr/>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免疫检查点本是人体免疫系统中起保护作用的分子，起类似刹车的作用，防止</a:t>
                </a:r>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T</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细胞过度激活导致的炎症损伤等。但当肿瘤细胞利用人体免疫系统这一特性时，会通过过度表达免疫检查点分子，抑制人体免疫系统反应，逃脱人体免疫监视与杀伤，从而促进肿瘤细胞的生长。</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grpSp>
            <p:nvGrpSpPr>
              <p:cNvPr id="19" name="组合 18"/>
              <p:cNvGrpSpPr/>
              <p:nvPr/>
            </p:nvGrpSpPr>
            <p:grpSpPr>
              <a:xfrm>
                <a:off x="801804" y="1812636"/>
                <a:ext cx="1659092" cy="400110"/>
                <a:chOff x="801804" y="1962351"/>
                <a:chExt cx="1659092" cy="400110"/>
              </a:xfrm>
            </p:grpSpPr>
            <p:sp>
              <p:nvSpPr>
                <p:cNvPr id="18" name="文本框 17"/>
                <p:cNvSpPr txBox="1"/>
                <p:nvPr/>
              </p:nvSpPr>
              <p:spPr>
                <a:xfrm>
                  <a:off x="801804" y="1962351"/>
                  <a:ext cx="1534996" cy="400110"/>
                </a:xfrm>
                <a:prstGeom prst="rect">
                  <a:avLst/>
                </a:prstGeom>
                <a:noFill/>
              </p:spPr>
              <p:txBody>
                <a:bodyPr wrap="square">
                  <a:spAutoFit/>
                </a:bodyPr>
                <a:lstStyle/>
                <a:p>
                  <a:r>
                    <a:rPr lang="zh-CN" altLang="en-US" sz="2000" b="1" kern="100">
                      <a:solidFill>
                        <a:schemeClr val="tx1">
                          <a:lumMod val="75000"/>
                          <a:lumOff val="25000"/>
                        </a:schemeClr>
                      </a:solidFill>
                      <a:ea typeface="微软雅黑" panose="020B0503020204020204" pitchFamily="34" charset="-122"/>
                      <a:cs typeface="Times New Roman" panose="02020503050405090304" pitchFamily="18" charset="0"/>
                      <a:sym typeface="+mn-lt"/>
                    </a:rPr>
                    <a:t>免疫检查点</a:t>
                  </a:r>
                  <a:endParaRPr lang="zh-CN" altLang="en-US" sz="2000" b="1" kern="100">
                    <a:solidFill>
                      <a:schemeClr val="tx1">
                        <a:lumMod val="75000"/>
                        <a:lumOff val="25000"/>
                      </a:schemeClr>
                    </a:solidFill>
                    <a:ea typeface="微软雅黑" panose="020B0503020204020204" pitchFamily="34" charset="-122"/>
                    <a:cs typeface="Times New Roman" panose="02020503050405090304" pitchFamily="18" charset="0"/>
                  </a:endParaRPr>
                </a:p>
              </p:txBody>
            </p:sp>
            <p:grpSp>
              <p:nvGrpSpPr>
                <p:cNvPr id="17" name="组合 16"/>
                <p:cNvGrpSpPr/>
                <p:nvPr/>
              </p:nvGrpSpPr>
              <p:grpSpPr>
                <a:xfrm>
                  <a:off x="2295796" y="2079856"/>
                  <a:ext cx="165100" cy="165100"/>
                  <a:chOff x="2314846" y="2079856"/>
                  <a:chExt cx="165100" cy="165100"/>
                </a:xfrm>
                <a:effectLst>
                  <a:outerShdw blurRad="63500" sx="102000" sy="102000" algn="ctr" rotWithShape="0">
                    <a:srgbClr val="BD0158">
                      <a:alpha val="40000"/>
                    </a:srgbClr>
                  </a:outerShdw>
                </a:effectLst>
              </p:grpSpPr>
              <p:sp>
                <p:nvSpPr>
                  <p:cNvPr id="6" name="椭圆 5"/>
                  <p:cNvSpPr/>
                  <p:nvPr/>
                </p:nvSpPr>
                <p:spPr>
                  <a:xfrm>
                    <a:off x="2314846" y="2079856"/>
                    <a:ext cx="165100" cy="165100"/>
                  </a:xfrm>
                  <a:prstGeom prst="ellipse">
                    <a:avLst/>
                  </a:prstGeom>
                  <a:solidFill>
                    <a:srgbClr val="BD0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箭头连接符 8"/>
                  <p:cNvCxnSpPr/>
                  <p:nvPr/>
                </p:nvCxnSpPr>
                <p:spPr>
                  <a:xfrm>
                    <a:off x="2350295" y="2161381"/>
                    <a:ext cx="93662" cy="0"/>
                  </a:xfrm>
                  <a:prstGeom prst="straightConnector1">
                    <a:avLst/>
                  </a:prstGeom>
                  <a:ln>
                    <a:solidFill>
                      <a:schemeClr val="bg1"/>
                    </a:solidFill>
                    <a:tailEnd type="arrow" w="sm" len="sm"/>
                  </a:ln>
                </p:spPr>
                <p:style>
                  <a:lnRef idx="1">
                    <a:schemeClr val="accent1"/>
                  </a:lnRef>
                  <a:fillRef idx="0">
                    <a:schemeClr val="accent1"/>
                  </a:fillRef>
                  <a:effectRef idx="0">
                    <a:schemeClr val="accent1"/>
                  </a:effectRef>
                  <a:fontRef idx="minor">
                    <a:schemeClr val="tx1"/>
                  </a:fontRef>
                </p:style>
              </p:cxnSp>
            </p:grpSp>
          </p:grpSp>
          <p:cxnSp>
            <p:nvCxnSpPr>
              <p:cNvPr id="21" name="直接连接符 20"/>
              <p:cNvCxnSpPr/>
              <p:nvPr/>
            </p:nvCxnSpPr>
            <p:spPr>
              <a:xfrm>
                <a:off x="851026" y="3539910"/>
                <a:ext cx="5088047"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grpSp>
      </p:gr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9371284" y="6481322"/>
            <a:ext cx="7438232"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N </a:t>
            </a:r>
            <a:r>
              <a:rPr lang="en-US" altLang="zh-CN" sz="800" dirty="0" err="1">
                <a:latin typeface="微软雅黑" panose="020B0503020204020204" pitchFamily="34" charset="-122"/>
                <a:ea typeface="微软雅黑" panose="020B0503020204020204" pitchFamily="34" charset="-122"/>
              </a:rPr>
              <a:t>Engl</a:t>
            </a:r>
            <a:r>
              <a:rPr lang="en-US" altLang="zh-CN" sz="800" dirty="0">
                <a:latin typeface="微软雅黑" panose="020B0503020204020204" pitchFamily="34" charset="-122"/>
                <a:ea typeface="微软雅黑" panose="020B0503020204020204" pitchFamily="34" charset="-122"/>
              </a:rPr>
              <a:t> J Med 2016; 375:1767-1778.</a:t>
            </a:r>
            <a:endParaRPr lang="en-US" altLang="zh-CN" sz="8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434974" y="327967"/>
            <a:ext cx="9064626" cy="492443"/>
          </a:xfrm>
          <a:prstGeom prst="rect">
            <a:avLst/>
          </a:prstGeom>
          <a:noFill/>
        </p:spPr>
        <p:txBody>
          <a:bodyPr wrap="square">
            <a:spAutoFit/>
          </a:bodyPr>
          <a:lstStyle/>
          <a:p>
            <a:r>
              <a:rPr lang="en-US" altLang="zh-CN" sz="2600" b="1" kern="100">
                <a:solidFill>
                  <a:schemeClr val="tx1">
                    <a:lumMod val="75000"/>
                    <a:lumOff val="25000"/>
                  </a:schemeClr>
                </a:solidFill>
                <a:ea typeface="微软雅黑" panose="020B0503020204020204" pitchFamily="34" charset="-122"/>
                <a:cs typeface="Times New Roman" panose="02020503050405090304" pitchFamily="18" charset="0"/>
              </a:rPr>
              <a:t>PD-1</a:t>
            </a:r>
            <a:r>
              <a:rPr lang="zh-CN" altLang="en-US" sz="2600" b="1" kern="100">
                <a:solidFill>
                  <a:schemeClr val="tx1">
                    <a:lumMod val="75000"/>
                    <a:lumOff val="25000"/>
                  </a:schemeClr>
                </a:solidFill>
                <a:ea typeface="微软雅黑" panose="020B0503020204020204" pitchFamily="34" charset="-122"/>
                <a:cs typeface="Times New Roman" panose="02020503050405090304" pitchFamily="18" charset="0"/>
              </a:rPr>
              <a:t>和</a:t>
            </a:r>
            <a:r>
              <a:rPr lang="en-US" altLang="zh-CN" sz="2600" b="1" kern="100">
                <a:solidFill>
                  <a:schemeClr val="tx1">
                    <a:lumMod val="75000"/>
                    <a:lumOff val="25000"/>
                  </a:schemeClr>
                </a:solidFill>
                <a:ea typeface="微软雅黑" panose="020B0503020204020204" pitchFamily="34" charset="-122"/>
                <a:cs typeface="Times New Roman" panose="02020503050405090304" pitchFamily="18" charset="0"/>
              </a:rPr>
              <a:t>PD-L1</a:t>
            </a:r>
            <a:r>
              <a:rPr lang="zh-CN" altLang="en-US" sz="2600" b="1" kern="100">
                <a:solidFill>
                  <a:schemeClr val="tx1">
                    <a:lumMod val="75000"/>
                    <a:lumOff val="25000"/>
                  </a:schemeClr>
                </a:solidFill>
                <a:ea typeface="微软雅黑" panose="020B0503020204020204" pitchFamily="34" charset="-122"/>
                <a:cs typeface="Times New Roman" panose="02020503050405090304" pitchFamily="18" charset="0"/>
              </a:rPr>
              <a:t>的分子结构</a:t>
            </a:r>
            <a:endParaRPr lang="zh-CN" altLang="en-US" sz="2600" b="1" kern="100" dirty="0">
              <a:solidFill>
                <a:schemeClr val="tx1">
                  <a:lumMod val="75000"/>
                  <a:lumOff val="25000"/>
                </a:schemeClr>
              </a:solidFill>
              <a:ea typeface="微软雅黑" panose="020B0503020204020204" pitchFamily="34" charset="-122"/>
              <a:cs typeface="Times New Roman" panose="02020503050405090304" pitchFamily="18" charset="0"/>
            </a:endParaRPr>
          </a:p>
        </p:txBody>
      </p:sp>
      <p:sp>
        <p:nvSpPr>
          <p:cNvPr id="16" name="矩形: 圆角 15"/>
          <p:cNvSpPr/>
          <p:nvPr/>
        </p:nvSpPr>
        <p:spPr>
          <a:xfrm>
            <a:off x="791369" y="1514126"/>
            <a:ext cx="6627812" cy="4214485"/>
          </a:xfrm>
          <a:prstGeom prst="roundRect">
            <a:avLst>
              <a:gd name="adj" fmla="val 1790"/>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128034" y="2144938"/>
            <a:ext cx="5125768" cy="1650443"/>
          </a:xfrm>
          <a:prstGeom prst="rect">
            <a:avLst/>
          </a:prstGeom>
          <a:noFill/>
        </p:spPr>
        <p:txBody>
          <a:bodyPr wrap="square" lIns="36000" tIns="36000" rIns="36000" bIns="3600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altLang="zh-CN" sz="1400">
                <a:solidFill>
                  <a:schemeClr val="tx1">
                    <a:lumMod val="95000"/>
                    <a:lumOff val="5000"/>
                  </a:schemeClr>
                </a:solidFill>
                <a:latin typeface="微软雅黑" panose="020B0503020204020204" pitchFamily="34" charset="-122"/>
                <a:ea typeface="微软雅黑" panose="020B0503020204020204" pitchFamily="34" charset="-122"/>
                <a:cs typeface="+mn-ea"/>
              </a:rPr>
              <a:t>PD-1</a:t>
            </a: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cs typeface="+mn-ea"/>
              </a:rPr>
              <a:t>是由</a:t>
            </a:r>
            <a:r>
              <a:rPr lang="en-US" altLang="zh-CN" sz="1400">
                <a:solidFill>
                  <a:schemeClr val="tx1">
                    <a:lumMod val="95000"/>
                    <a:lumOff val="5000"/>
                  </a:schemeClr>
                </a:solidFill>
                <a:latin typeface="微软雅黑" panose="020B0503020204020204" pitchFamily="34" charset="-122"/>
                <a:ea typeface="微软雅黑" panose="020B0503020204020204" pitchFamily="34" charset="-122"/>
                <a:cs typeface="+mn-ea"/>
              </a:rPr>
              <a:t>268</a:t>
            </a: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cs typeface="+mn-ea"/>
              </a:rPr>
              <a:t>个氨基酸组成的</a:t>
            </a:r>
            <a:r>
              <a:rPr lang="en-US" altLang="zh-CN" sz="1400">
                <a:solidFill>
                  <a:schemeClr val="tx1">
                    <a:lumMod val="95000"/>
                    <a:lumOff val="5000"/>
                  </a:schemeClr>
                </a:solidFill>
                <a:latin typeface="微软雅黑" panose="020B0503020204020204" pitchFamily="34" charset="-122"/>
                <a:ea typeface="微软雅黑" panose="020B0503020204020204" pitchFamily="34" charset="-122"/>
                <a:cs typeface="+mn-ea"/>
              </a:rPr>
              <a:t>I</a:t>
            </a: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cs typeface="+mn-ea"/>
              </a:rPr>
              <a:t>型跨膜糖蛋白，它的结构主要包括胞外免疫球蛋白可变区（</a:t>
            </a:r>
            <a:r>
              <a:rPr lang="en-US" altLang="zh-CN" sz="1400">
                <a:solidFill>
                  <a:schemeClr val="tx1">
                    <a:lumMod val="95000"/>
                    <a:lumOff val="5000"/>
                  </a:schemeClr>
                </a:solidFill>
                <a:latin typeface="微软雅黑" panose="020B0503020204020204" pitchFamily="34" charset="-122"/>
                <a:ea typeface="微软雅黑" panose="020B0503020204020204" pitchFamily="34" charset="-122"/>
                <a:cs typeface="+mn-ea"/>
              </a:rPr>
              <a:t>IgV</a:t>
            </a: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cs typeface="+mn-ea"/>
              </a:rPr>
              <a:t>）样结构、疏水的跨膜区以及胞内区。胞内区尾部有</a:t>
            </a:r>
            <a:r>
              <a:rPr lang="en-US" altLang="zh-CN" sz="1400">
                <a:solidFill>
                  <a:schemeClr val="tx1">
                    <a:lumMod val="95000"/>
                    <a:lumOff val="5000"/>
                  </a:schemeClr>
                </a:solidFill>
                <a:latin typeface="微软雅黑" panose="020B0503020204020204" pitchFamily="34" charset="-122"/>
                <a:ea typeface="微软雅黑" panose="020B0503020204020204" pitchFamily="34" charset="-122"/>
                <a:cs typeface="+mn-ea"/>
              </a:rPr>
              <a:t>2</a:t>
            </a: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cs typeface="+mn-ea"/>
              </a:rPr>
              <a:t>个独立的酪氨酸残基，氮端的酪氨酸残基参与构成一个免疫受体酪氨酸抑制基序（</a:t>
            </a:r>
            <a:r>
              <a:rPr lang="en-US" altLang="zh-CN" sz="1400">
                <a:solidFill>
                  <a:schemeClr val="tx1">
                    <a:lumMod val="95000"/>
                    <a:lumOff val="5000"/>
                  </a:schemeClr>
                </a:solidFill>
                <a:latin typeface="微软雅黑" panose="020B0503020204020204" pitchFamily="34" charset="-122"/>
                <a:ea typeface="微软雅黑" panose="020B0503020204020204" pitchFamily="34" charset="-122"/>
                <a:cs typeface="+mn-ea"/>
              </a:rPr>
              <a:t>ITIM</a:t>
            </a: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cs typeface="+mn-ea"/>
              </a:rPr>
              <a:t>），碳端酪氨酸残基则参与构成一个免疫受体酪氨酸转换基序（</a:t>
            </a:r>
            <a:r>
              <a:rPr lang="en-US" altLang="zh-CN" sz="1400">
                <a:solidFill>
                  <a:schemeClr val="tx1">
                    <a:lumMod val="95000"/>
                    <a:lumOff val="5000"/>
                  </a:schemeClr>
                </a:solidFill>
                <a:latin typeface="微软雅黑" panose="020B0503020204020204" pitchFamily="34" charset="-122"/>
                <a:ea typeface="微软雅黑" panose="020B0503020204020204" pitchFamily="34" charset="-122"/>
                <a:cs typeface="+mn-ea"/>
              </a:rPr>
              <a:t>ITSM</a:t>
            </a: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cs typeface="+mn-ea"/>
              </a:rPr>
              <a:t>）。</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p:txBody>
      </p:sp>
      <p:sp>
        <p:nvSpPr>
          <p:cNvPr id="18" name="文本框 17"/>
          <p:cNvSpPr txBox="1"/>
          <p:nvPr/>
        </p:nvSpPr>
        <p:spPr>
          <a:xfrm>
            <a:off x="1077234" y="1820047"/>
            <a:ext cx="772996" cy="400110"/>
          </a:xfrm>
          <a:prstGeom prst="rect">
            <a:avLst/>
          </a:prstGeom>
          <a:noFill/>
        </p:spPr>
        <p:txBody>
          <a:bodyPr wrap="square">
            <a:spAutoFit/>
          </a:bodyPr>
          <a:lstStyle/>
          <a:p>
            <a:r>
              <a:rPr lang="en-US" altLang="zh-CN" sz="2000" b="1" kern="100">
                <a:solidFill>
                  <a:schemeClr val="tx1">
                    <a:lumMod val="75000"/>
                    <a:lumOff val="25000"/>
                  </a:schemeClr>
                </a:solidFill>
                <a:ea typeface="微软雅黑" panose="020B0503020204020204" pitchFamily="34" charset="-122"/>
                <a:cs typeface="Times New Roman" panose="02020503050405090304" pitchFamily="18" charset="0"/>
              </a:rPr>
              <a:t>PD-1</a:t>
            </a:r>
            <a:endParaRPr lang="zh-CN" altLang="en-US" sz="2000" b="1" kern="100">
              <a:solidFill>
                <a:schemeClr val="tx1">
                  <a:lumMod val="75000"/>
                  <a:lumOff val="25000"/>
                </a:schemeClr>
              </a:solidFill>
              <a:ea typeface="微软雅黑" panose="020B0503020204020204" pitchFamily="34" charset="-122"/>
              <a:cs typeface="Times New Roman" panose="02020503050405090304" pitchFamily="18" charset="0"/>
            </a:endParaRPr>
          </a:p>
        </p:txBody>
      </p:sp>
      <p:grpSp>
        <p:nvGrpSpPr>
          <p:cNvPr id="17" name="组合 16"/>
          <p:cNvGrpSpPr/>
          <p:nvPr/>
        </p:nvGrpSpPr>
        <p:grpSpPr>
          <a:xfrm>
            <a:off x="1910826" y="1937552"/>
            <a:ext cx="165100" cy="165100"/>
            <a:chOff x="2314846" y="2079856"/>
            <a:chExt cx="165100" cy="165100"/>
          </a:xfrm>
          <a:effectLst>
            <a:outerShdw blurRad="63500" sx="102000" sy="102000" algn="ctr" rotWithShape="0">
              <a:srgbClr val="BD0158">
                <a:alpha val="40000"/>
              </a:srgbClr>
            </a:outerShdw>
          </a:effectLst>
        </p:grpSpPr>
        <p:sp>
          <p:nvSpPr>
            <p:cNvPr id="6" name="椭圆 5"/>
            <p:cNvSpPr/>
            <p:nvPr/>
          </p:nvSpPr>
          <p:spPr>
            <a:xfrm>
              <a:off x="2314846" y="2079856"/>
              <a:ext cx="165100" cy="165100"/>
            </a:xfrm>
            <a:prstGeom prst="ellipse">
              <a:avLst/>
            </a:prstGeom>
            <a:solidFill>
              <a:srgbClr val="BD0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箭头连接符 8"/>
            <p:cNvCxnSpPr/>
            <p:nvPr/>
          </p:nvCxnSpPr>
          <p:spPr>
            <a:xfrm>
              <a:off x="2350295" y="2161381"/>
              <a:ext cx="93662" cy="0"/>
            </a:xfrm>
            <a:prstGeom prst="straightConnector1">
              <a:avLst/>
            </a:prstGeom>
            <a:ln>
              <a:solidFill>
                <a:schemeClr val="bg1"/>
              </a:solidFill>
              <a:tailEnd type="arrow" w="sm" len="sm"/>
            </a:ln>
          </p:spPr>
          <p:style>
            <a:lnRef idx="1">
              <a:schemeClr val="accent1"/>
            </a:lnRef>
            <a:fillRef idx="0">
              <a:schemeClr val="accent1"/>
            </a:fillRef>
            <a:effectRef idx="0">
              <a:schemeClr val="accent1"/>
            </a:effectRef>
            <a:fontRef idx="minor">
              <a:schemeClr val="tx1"/>
            </a:fontRef>
          </p:style>
        </p:cxnSp>
      </p:grpSp>
      <p:cxnSp>
        <p:nvCxnSpPr>
          <p:cNvPr id="21" name="直接连接符 20"/>
          <p:cNvCxnSpPr/>
          <p:nvPr/>
        </p:nvCxnSpPr>
        <p:spPr>
          <a:xfrm>
            <a:off x="1126456" y="3953199"/>
            <a:ext cx="5088047"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077233" y="4111018"/>
            <a:ext cx="5176569" cy="1311672"/>
            <a:chOff x="801803" y="4108225"/>
            <a:chExt cx="5176569" cy="1311672"/>
          </a:xfrm>
        </p:grpSpPr>
        <p:sp>
          <p:nvSpPr>
            <p:cNvPr id="14" name="文本框 13"/>
            <p:cNvSpPr txBox="1"/>
            <p:nvPr/>
          </p:nvSpPr>
          <p:spPr>
            <a:xfrm>
              <a:off x="852604" y="4416170"/>
              <a:ext cx="5125768" cy="1003727"/>
            </a:xfrm>
            <a:prstGeom prst="rect">
              <a:avLst/>
            </a:prstGeom>
            <a:noFill/>
          </p:spPr>
          <p:txBody>
            <a:bodyPr wrap="square" lIns="36000" tIns="36000" rIns="36000" bIns="36000">
              <a:spAutoFit/>
            </a:bodyPr>
            <a:lstStyle/>
            <a:p>
              <a:pPr algn="just">
                <a:lnSpc>
                  <a:spcPct val="150000"/>
                </a:lnSpc>
                <a:defRPr/>
              </a:pPr>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PD-L1</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是由</a:t>
              </a:r>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290</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个氨基酸组成的</a:t>
              </a:r>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I</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型跨膜糖蛋白，包含</a:t>
              </a:r>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1</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个 </a:t>
              </a:r>
              <a:r>
                <a:rPr lang="en-US" altLang="zh-CN" sz="1400" dirty="0" err="1">
                  <a:solidFill>
                    <a:schemeClr val="tx1">
                      <a:lumMod val="95000"/>
                      <a:lumOff val="5000"/>
                    </a:schemeClr>
                  </a:solidFill>
                  <a:latin typeface="微软雅黑" panose="020B0503020204020204" pitchFamily="34" charset="-122"/>
                  <a:ea typeface="微软雅黑" panose="020B0503020204020204" pitchFamily="34" charset="-122"/>
                  <a:cs typeface="+mn-ea"/>
                </a:rPr>
                <a:t>IgV</a:t>
              </a:r>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 </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区、</a:t>
              </a:r>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1</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个胞外免疫球蛋白恒定区（</a:t>
              </a:r>
              <a:r>
                <a:rPr lang="en-US" altLang="zh-CN" sz="1400" dirty="0" err="1">
                  <a:solidFill>
                    <a:schemeClr val="tx1">
                      <a:lumMod val="95000"/>
                      <a:lumOff val="5000"/>
                    </a:schemeClr>
                  </a:solidFill>
                  <a:latin typeface="微软雅黑" panose="020B0503020204020204" pitchFamily="34" charset="-122"/>
                  <a:ea typeface="微软雅黑" panose="020B0503020204020204" pitchFamily="34" charset="-122"/>
                  <a:cs typeface="+mn-ea"/>
                </a:rPr>
                <a:t>IgC</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a:t>
              </a:r>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1</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个跨膜疏水区和</a:t>
              </a:r>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1</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个由</a:t>
              </a:r>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30 </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mn-ea"/>
                </a:rPr>
                <a:t>个氨基酸组成的胞内区。</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p:txBody>
        </p:sp>
        <p:grpSp>
          <p:nvGrpSpPr>
            <p:cNvPr id="3" name="组合 2"/>
            <p:cNvGrpSpPr/>
            <p:nvPr/>
          </p:nvGrpSpPr>
          <p:grpSpPr>
            <a:xfrm>
              <a:off x="801803" y="4108225"/>
              <a:ext cx="1070138" cy="400110"/>
              <a:chOff x="801803" y="4108225"/>
              <a:chExt cx="1070138" cy="400110"/>
            </a:xfrm>
          </p:grpSpPr>
          <p:sp>
            <p:nvSpPr>
              <p:cNvPr id="24" name="文本框 23"/>
              <p:cNvSpPr txBox="1"/>
              <p:nvPr/>
            </p:nvSpPr>
            <p:spPr>
              <a:xfrm>
                <a:off x="801803" y="4108225"/>
                <a:ext cx="962703" cy="400110"/>
              </a:xfrm>
              <a:prstGeom prst="rect">
                <a:avLst/>
              </a:prstGeom>
              <a:noFill/>
            </p:spPr>
            <p:txBody>
              <a:bodyPr wrap="square">
                <a:spAutoFit/>
              </a:bodyPr>
              <a:lstStyle/>
              <a:p>
                <a:r>
                  <a:rPr lang="en-US" altLang="zh-CN" sz="2000" b="1" kern="100">
                    <a:solidFill>
                      <a:schemeClr val="tx1">
                        <a:lumMod val="75000"/>
                        <a:lumOff val="25000"/>
                      </a:schemeClr>
                    </a:solidFill>
                    <a:ea typeface="微软雅黑" panose="020B0503020204020204" pitchFamily="34" charset="-122"/>
                    <a:cs typeface="Times New Roman" panose="02020503050405090304" pitchFamily="18" charset="0"/>
                  </a:rPr>
                  <a:t>PD-L1</a:t>
                </a:r>
                <a:endParaRPr lang="zh-CN" altLang="en-US" sz="2000" b="1" kern="100">
                  <a:solidFill>
                    <a:schemeClr val="tx1">
                      <a:lumMod val="75000"/>
                      <a:lumOff val="25000"/>
                    </a:schemeClr>
                  </a:solidFill>
                  <a:ea typeface="微软雅黑" panose="020B0503020204020204" pitchFamily="34" charset="-122"/>
                  <a:cs typeface="Times New Roman" panose="02020503050405090304" pitchFamily="18" charset="0"/>
                </a:endParaRPr>
              </a:p>
            </p:txBody>
          </p:sp>
          <p:grpSp>
            <p:nvGrpSpPr>
              <p:cNvPr id="25" name="组合 24"/>
              <p:cNvGrpSpPr/>
              <p:nvPr/>
            </p:nvGrpSpPr>
            <p:grpSpPr>
              <a:xfrm>
                <a:off x="1706841" y="4225730"/>
                <a:ext cx="165100" cy="165100"/>
                <a:chOff x="2314846" y="2079856"/>
                <a:chExt cx="165100" cy="165100"/>
              </a:xfrm>
              <a:effectLst>
                <a:outerShdw blurRad="63500" sx="102000" sy="102000" algn="ctr" rotWithShape="0">
                  <a:srgbClr val="BD0158">
                    <a:alpha val="40000"/>
                  </a:srgbClr>
                </a:outerShdw>
              </a:effectLst>
            </p:grpSpPr>
            <p:sp>
              <p:nvSpPr>
                <p:cNvPr id="26" name="椭圆 25"/>
                <p:cNvSpPr/>
                <p:nvPr/>
              </p:nvSpPr>
              <p:spPr>
                <a:xfrm>
                  <a:off x="2314846" y="2079856"/>
                  <a:ext cx="165100" cy="165100"/>
                </a:xfrm>
                <a:prstGeom prst="ellipse">
                  <a:avLst/>
                </a:prstGeom>
                <a:solidFill>
                  <a:srgbClr val="BD0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箭头连接符 26"/>
                <p:cNvCxnSpPr/>
                <p:nvPr/>
              </p:nvCxnSpPr>
              <p:spPr>
                <a:xfrm>
                  <a:off x="2350295" y="2161381"/>
                  <a:ext cx="93662" cy="0"/>
                </a:xfrm>
                <a:prstGeom prst="straightConnector1">
                  <a:avLst/>
                </a:prstGeom>
                <a:ln>
                  <a:solidFill>
                    <a:schemeClr val="bg1"/>
                  </a:solidFill>
                  <a:tailEnd type="arrow" w="sm" len="sm"/>
                </a:ln>
              </p:spPr>
              <p:style>
                <a:lnRef idx="1">
                  <a:schemeClr val="accent1"/>
                </a:lnRef>
                <a:fillRef idx="0">
                  <a:schemeClr val="accent1"/>
                </a:fillRef>
                <a:effectRef idx="0">
                  <a:schemeClr val="accent1"/>
                </a:effectRef>
                <a:fontRef idx="minor">
                  <a:schemeClr val="tx1"/>
                </a:fontRef>
              </p:style>
            </p:cxnSp>
          </p:grpSp>
        </p:grpSp>
      </p:grpSp>
      <p:grpSp>
        <p:nvGrpSpPr>
          <p:cNvPr id="34" name="组合 33"/>
          <p:cNvGrpSpPr/>
          <p:nvPr/>
        </p:nvGrpSpPr>
        <p:grpSpPr>
          <a:xfrm>
            <a:off x="6706159" y="1001279"/>
            <a:ext cx="4694471" cy="5265018"/>
            <a:chOff x="6291029" y="1001279"/>
            <a:chExt cx="4694471" cy="5265018"/>
          </a:xfrm>
        </p:grpSpPr>
        <p:pic>
          <p:nvPicPr>
            <p:cNvPr id="28" name="图片 27"/>
            <p:cNvPicPr>
              <a:picLocks noChangeAspect="1"/>
            </p:cNvPicPr>
            <p:nvPr/>
          </p:nvPicPr>
          <p:blipFill rotWithShape="1">
            <a:blip r:embed="rId2"/>
            <a:srcRect t="4310" b="870"/>
            <a:stretch>
              <a:fillRect/>
            </a:stretch>
          </p:blipFill>
          <p:spPr>
            <a:xfrm>
              <a:off x="6291029" y="1001279"/>
              <a:ext cx="3665926" cy="5265018"/>
            </a:xfrm>
            <a:prstGeom prst="rect">
              <a:avLst/>
            </a:prstGeom>
            <a:ln>
              <a:gradFill flip="none" rotWithShape="1">
                <a:gsLst>
                  <a:gs pos="0">
                    <a:srgbClr val="E74F88">
                      <a:alpha val="0"/>
                    </a:srgbClr>
                  </a:gs>
                  <a:gs pos="50000">
                    <a:srgbClr val="E74F88"/>
                  </a:gs>
                  <a:gs pos="100000">
                    <a:srgbClr val="E74F88">
                      <a:alpha val="0"/>
                    </a:srgbClr>
                  </a:gs>
                </a:gsLst>
                <a:lin ang="5400000" scaled="1"/>
                <a:tileRect/>
              </a:gradFill>
            </a:ln>
            <a:effectLst>
              <a:outerShdw blurRad="114300" algn="ctr" rotWithShape="0">
                <a:srgbClr val="BD0158">
                  <a:alpha val="20000"/>
                </a:srgbClr>
              </a:outerShdw>
            </a:effectLst>
          </p:spPr>
        </p:pic>
        <p:grpSp>
          <p:nvGrpSpPr>
            <p:cNvPr id="33" name="组合 32"/>
            <p:cNvGrpSpPr/>
            <p:nvPr/>
          </p:nvGrpSpPr>
          <p:grpSpPr>
            <a:xfrm>
              <a:off x="9956955" y="1016000"/>
              <a:ext cx="1028545" cy="5250297"/>
              <a:chOff x="9956955" y="1016000"/>
              <a:chExt cx="1028545" cy="5250297"/>
            </a:xfrm>
          </p:grpSpPr>
          <p:sp>
            <p:nvSpPr>
              <p:cNvPr id="10" name="矩形 9"/>
              <p:cNvSpPr/>
              <p:nvPr/>
            </p:nvSpPr>
            <p:spPr>
              <a:xfrm>
                <a:off x="9956955" y="1016000"/>
                <a:ext cx="1028545" cy="5250297"/>
              </a:xfrm>
              <a:prstGeom prst="rect">
                <a:avLst/>
              </a:prstGeom>
              <a:gradFill>
                <a:gsLst>
                  <a:gs pos="0">
                    <a:srgbClr val="E74F88"/>
                  </a:gs>
                  <a:gs pos="100000">
                    <a:srgbClr val="BD015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10240395" y="2425981"/>
                <a:ext cx="461665" cy="2390774"/>
              </a:xfrm>
              <a:prstGeom prst="rect">
                <a:avLst/>
              </a:prstGeom>
              <a:noFill/>
            </p:spPr>
            <p:txBody>
              <a:bodyPr vert="eaVert" wrap="square" rtlCol="0">
                <a:spAutoFit/>
              </a:bodyPr>
              <a:lstStyle/>
              <a:p>
                <a:pPr algn="ctr"/>
                <a:r>
                  <a:rPr lang="en-US" altLang="zh-CN" b="1">
                    <a:solidFill>
                      <a:schemeClr val="bg1"/>
                    </a:solidFill>
                    <a:latin typeface="微软雅黑" panose="020B0503020204020204" pitchFamily="34" charset="-122"/>
                    <a:ea typeface="微软雅黑" panose="020B0503020204020204" pitchFamily="34" charset="-122"/>
                  </a:rPr>
                  <a:t>PD-1</a:t>
                </a:r>
                <a:r>
                  <a:rPr lang="zh-CN" altLang="en-US" b="1">
                    <a:solidFill>
                      <a:schemeClr val="bg1"/>
                    </a:solidFill>
                    <a:latin typeface="微软雅黑" panose="020B0503020204020204" pitchFamily="34" charset="-122"/>
                    <a:ea typeface="微软雅黑" panose="020B0503020204020204" pitchFamily="34" charset="-122"/>
                  </a:rPr>
                  <a:t>结构</a:t>
                </a:r>
                <a:r>
                  <a:rPr lang="zh-CN" altLang="en-US" b="1" dirty="0">
                    <a:solidFill>
                      <a:schemeClr val="bg1"/>
                    </a:solidFill>
                    <a:latin typeface="微软雅黑" panose="020B0503020204020204" pitchFamily="34" charset="-122"/>
                    <a:ea typeface="微软雅黑" panose="020B0503020204020204" pitchFamily="34" charset="-122"/>
                  </a:rPr>
                  <a:t>示意图</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1" name="流程图: 文档 30"/>
              <p:cNvSpPr/>
              <p:nvPr/>
            </p:nvSpPr>
            <p:spPr>
              <a:xfrm>
                <a:off x="9956955" y="1016000"/>
                <a:ext cx="1028545" cy="804047"/>
              </a:xfrm>
              <a:prstGeom prst="flowChartDocument">
                <a:avLst/>
              </a:prstGeom>
              <a:gradFill>
                <a:gsLst>
                  <a:gs pos="0">
                    <a:srgbClr val="E74F88"/>
                  </a:gs>
                  <a:gs pos="100000">
                    <a:srgbClr val="BD015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流程图: 文档 31"/>
              <p:cNvSpPr/>
              <p:nvPr/>
            </p:nvSpPr>
            <p:spPr>
              <a:xfrm flipV="1">
                <a:off x="9956955" y="5462250"/>
                <a:ext cx="1028545" cy="804047"/>
              </a:xfrm>
              <a:prstGeom prst="flowChartDocument">
                <a:avLst/>
              </a:prstGeom>
              <a:gradFill>
                <a:gsLst>
                  <a:gs pos="0">
                    <a:srgbClr val="E74F88"/>
                  </a:gs>
                  <a:gs pos="100000">
                    <a:srgbClr val="BD015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2061368" y="6369353"/>
            <a:ext cx="7438232"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N </a:t>
            </a:r>
            <a:r>
              <a:rPr lang="en-US" altLang="zh-CN" sz="800" dirty="0" err="1">
                <a:latin typeface="微软雅黑" panose="020B0503020204020204" pitchFamily="34" charset="-122"/>
                <a:ea typeface="微软雅黑" panose="020B0503020204020204" pitchFamily="34" charset="-122"/>
              </a:rPr>
              <a:t>Engl</a:t>
            </a:r>
            <a:r>
              <a:rPr lang="en-US" altLang="zh-CN" sz="800" dirty="0">
                <a:latin typeface="微软雅黑" panose="020B0503020204020204" pitchFamily="34" charset="-122"/>
                <a:ea typeface="微软雅黑" panose="020B0503020204020204" pitchFamily="34" charset="-122"/>
              </a:rPr>
              <a:t> J Med 2016; 375:1767-1778.</a:t>
            </a:r>
            <a:endParaRPr lang="en-US" altLang="zh-CN" sz="8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434974" y="327967"/>
            <a:ext cx="9064626" cy="492443"/>
          </a:xfrm>
          <a:prstGeom prst="rect">
            <a:avLst/>
          </a:prstGeom>
          <a:noFill/>
        </p:spPr>
        <p:txBody>
          <a:bodyPr wrap="square">
            <a:spAutoFit/>
          </a:bodyPr>
          <a:lstStyle/>
          <a:p>
            <a:r>
              <a:rPr lang="en-US" altLang="zh-CN"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PD-1/PD-L1</a:t>
            </a:r>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信号通路可介导肿瘤特异性</a:t>
            </a:r>
            <a:r>
              <a:rPr lang="en-US" altLang="zh-CN"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T</a:t>
            </a:r>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细胞功能抑制</a:t>
            </a:r>
            <a:endPar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22" name="组合 21"/>
          <p:cNvGrpSpPr/>
          <p:nvPr/>
        </p:nvGrpSpPr>
        <p:grpSpPr>
          <a:xfrm>
            <a:off x="515939" y="1996085"/>
            <a:ext cx="11297842" cy="3077138"/>
            <a:chOff x="515938" y="2082800"/>
            <a:chExt cx="11160125" cy="3077138"/>
          </a:xfrm>
        </p:grpSpPr>
        <p:sp>
          <p:nvSpPr>
            <p:cNvPr id="44" name="矩形: 圆角 43"/>
            <p:cNvSpPr/>
            <p:nvPr/>
          </p:nvSpPr>
          <p:spPr>
            <a:xfrm>
              <a:off x="515938" y="2082800"/>
              <a:ext cx="11160125" cy="3077138"/>
            </a:xfrm>
            <a:prstGeom prst="roundRect">
              <a:avLst>
                <a:gd name="adj" fmla="val 1790"/>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729056" y="2307181"/>
              <a:ext cx="5135915" cy="2628377"/>
              <a:chOff x="853274" y="2148942"/>
              <a:chExt cx="5135915" cy="2628377"/>
            </a:xfrm>
          </p:grpSpPr>
          <p:sp>
            <p:nvSpPr>
              <p:cNvPr id="36" name="文本框 35"/>
              <p:cNvSpPr txBox="1"/>
              <p:nvPr/>
            </p:nvSpPr>
            <p:spPr>
              <a:xfrm>
                <a:off x="853274" y="2530935"/>
                <a:ext cx="5135915" cy="2246384"/>
              </a:xfrm>
              <a:prstGeom prst="rect">
                <a:avLst/>
              </a:prstGeom>
              <a:noFill/>
            </p:spPr>
            <p:txBody>
              <a:bodyPr wrap="square">
                <a:spAutoFit/>
              </a:bodyPr>
              <a:lstStyle/>
              <a:p>
                <a:pPr algn="just">
                  <a:lnSpc>
                    <a:spcPct val="180000"/>
                  </a:lnSpc>
                  <a:defRPr/>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cs typeface="+mn-ea"/>
                  </a:rPr>
                  <a:t>促使</a:t>
                </a:r>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cs typeface="+mn-ea"/>
                  </a:rPr>
                  <a:t>PD-1</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cs typeface="+mn-ea"/>
                  </a:rPr>
                  <a:t>的</a:t>
                </a:r>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cs typeface="+mn-ea"/>
                  </a:rPr>
                  <a:t>ITSM</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cs typeface="+mn-ea"/>
                  </a:rPr>
                  <a:t>结构域中的酪氨酸发生磷酸化，进而引起下游蛋白激酶</a:t>
                </a:r>
                <a:r>
                  <a:rPr lang="en-US" altLang="zh-CN" sz="1600" dirty="0" err="1">
                    <a:solidFill>
                      <a:schemeClr val="tx1">
                        <a:lumMod val="95000"/>
                        <a:lumOff val="5000"/>
                      </a:schemeClr>
                    </a:solidFill>
                    <a:latin typeface="微软雅黑" panose="020B0503020204020204" pitchFamily="34" charset="-122"/>
                    <a:ea typeface="微软雅黑" panose="020B0503020204020204" pitchFamily="34" charset="-122"/>
                    <a:cs typeface="+mn-ea"/>
                  </a:rPr>
                  <a:t>Syk</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cs typeface="+mn-ea"/>
                  </a:rPr>
                  <a:t>和</a:t>
                </a:r>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cs typeface="+mn-ea"/>
                  </a:rPr>
                  <a:t>PI3K</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cs typeface="+mn-ea"/>
                  </a:rPr>
                  <a:t>的去磷酸化，抑制下游</a:t>
                </a:r>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cs typeface="+mn-ea"/>
                  </a:rPr>
                  <a:t>AKT</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cs typeface="+mn-ea"/>
                  </a:rPr>
                  <a:t>、</a:t>
                </a:r>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cs typeface="+mn-ea"/>
                  </a:rPr>
                  <a:t>ERK</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cs typeface="+mn-ea"/>
                  </a:rPr>
                  <a:t>等通路的活化，最终抑制</a:t>
                </a:r>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cs typeface="+mn-ea"/>
                  </a:rPr>
                  <a:t>T</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cs typeface="+mn-ea"/>
                  </a:rPr>
                  <a:t>细胞活化所需基因及细胞因子的转录和翻译，发挥负向调控</a:t>
                </a:r>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cs typeface="+mn-ea"/>
                  </a:rPr>
                  <a:t>T</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cs typeface="+mn-ea"/>
                  </a:rPr>
                  <a:t>细胞活性的作用。</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p:txBody>
          </p:sp>
          <p:grpSp>
            <p:nvGrpSpPr>
              <p:cNvPr id="19" name="组合 18"/>
              <p:cNvGrpSpPr/>
              <p:nvPr/>
            </p:nvGrpSpPr>
            <p:grpSpPr>
              <a:xfrm>
                <a:off x="853274" y="2148942"/>
                <a:ext cx="4440392" cy="400110"/>
                <a:chOff x="853274" y="2148942"/>
                <a:chExt cx="4440392" cy="400110"/>
              </a:xfrm>
            </p:grpSpPr>
            <p:sp>
              <p:nvSpPr>
                <p:cNvPr id="40" name="文本框 39"/>
                <p:cNvSpPr txBox="1"/>
                <p:nvPr/>
              </p:nvSpPr>
              <p:spPr>
                <a:xfrm>
                  <a:off x="853274" y="2148942"/>
                  <a:ext cx="4290226" cy="400110"/>
                </a:xfrm>
                <a:prstGeom prst="rect">
                  <a:avLst/>
                </a:prstGeom>
                <a:noFill/>
              </p:spPr>
              <p:txBody>
                <a:bodyPr wrap="square">
                  <a:spAutoFit/>
                </a:bodyPr>
                <a:lstStyle/>
                <a:p>
                  <a:r>
                    <a:rPr lang="en-US" altLang="zh-CN" sz="2000" b="1" kern="100">
                      <a:solidFill>
                        <a:schemeClr val="tx1">
                          <a:lumMod val="75000"/>
                          <a:lumOff val="25000"/>
                        </a:schemeClr>
                      </a:solidFill>
                      <a:ea typeface="微软雅黑" panose="020B0503020204020204" pitchFamily="34" charset="-122"/>
                      <a:cs typeface="Times New Roman" panose="02020503050405090304" pitchFamily="18" charset="0"/>
                    </a:rPr>
                    <a:t>PD-1 </a:t>
                  </a:r>
                  <a:r>
                    <a:rPr lang="zh-CN" altLang="en-US" sz="2000" b="1" kern="100">
                      <a:solidFill>
                        <a:schemeClr val="tx1">
                          <a:lumMod val="75000"/>
                          <a:lumOff val="25000"/>
                        </a:schemeClr>
                      </a:solidFill>
                      <a:ea typeface="微软雅黑" panose="020B0503020204020204" pitchFamily="34" charset="-122"/>
                      <a:cs typeface="Times New Roman" panose="02020503050405090304" pitchFamily="18" charset="0"/>
                    </a:rPr>
                    <a:t>与</a:t>
                  </a:r>
                  <a:r>
                    <a:rPr lang="en-US" altLang="zh-CN" sz="2000" b="1" kern="100">
                      <a:solidFill>
                        <a:schemeClr val="tx1">
                          <a:lumMod val="75000"/>
                          <a:lumOff val="25000"/>
                        </a:schemeClr>
                      </a:solidFill>
                      <a:ea typeface="微软雅黑" panose="020B0503020204020204" pitchFamily="34" charset="-122"/>
                      <a:cs typeface="Times New Roman" panose="02020503050405090304" pitchFamily="18" charset="0"/>
                    </a:rPr>
                    <a:t>PD-L1</a:t>
                  </a:r>
                  <a:r>
                    <a:rPr lang="zh-CN" altLang="en-US" sz="2000" b="1" kern="100">
                      <a:solidFill>
                        <a:schemeClr val="tx1">
                          <a:lumMod val="75000"/>
                          <a:lumOff val="25000"/>
                        </a:schemeClr>
                      </a:solidFill>
                      <a:ea typeface="微软雅黑" panose="020B0503020204020204" pitchFamily="34" charset="-122"/>
                      <a:cs typeface="Times New Roman" panose="02020503050405090304" pitchFamily="18" charset="0"/>
                    </a:rPr>
                    <a:t>在激活的</a:t>
                  </a:r>
                  <a:r>
                    <a:rPr lang="en-US" altLang="zh-CN" sz="2000" b="1" kern="100">
                      <a:solidFill>
                        <a:schemeClr val="tx1">
                          <a:lumMod val="75000"/>
                          <a:lumOff val="25000"/>
                        </a:schemeClr>
                      </a:solidFill>
                      <a:ea typeface="微软雅黑" panose="020B0503020204020204" pitchFamily="34" charset="-122"/>
                      <a:cs typeface="Times New Roman" panose="02020503050405090304" pitchFamily="18" charset="0"/>
                    </a:rPr>
                    <a:t>T</a:t>
                  </a:r>
                  <a:r>
                    <a:rPr lang="zh-CN" altLang="en-US" sz="2000" b="1" kern="100">
                      <a:solidFill>
                        <a:schemeClr val="tx1">
                          <a:lumMod val="75000"/>
                          <a:lumOff val="25000"/>
                        </a:schemeClr>
                      </a:solidFill>
                      <a:ea typeface="微软雅黑" panose="020B0503020204020204" pitchFamily="34" charset="-122"/>
                      <a:cs typeface="Times New Roman" panose="02020503050405090304" pitchFamily="18" charset="0"/>
                    </a:rPr>
                    <a:t>细胞结合后</a:t>
                  </a:r>
                  <a:endParaRPr lang="zh-CN" altLang="en-US" sz="2000" b="1" kern="100">
                    <a:solidFill>
                      <a:schemeClr val="tx1">
                        <a:lumMod val="75000"/>
                        <a:lumOff val="25000"/>
                      </a:schemeClr>
                    </a:solidFill>
                    <a:ea typeface="微软雅黑" panose="020B0503020204020204" pitchFamily="34" charset="-122"/>
                    <a:cs typeface="Times New Roman" panose="02020503050405090304" pitchFamily="18" charset="0"/>
                  </a:endParaRPr>
                </a:p>
              </p:txBody>
            </p:sp>
            <p:grpSp>
              <p:nvGrpSpPr>
                <p:cNvPr id="41" name="组合 40"/>
                <p:cNvGrpSpPr/>
                <p:nvPr/>
              </p:nvGrpSpPr>
              <p:grpSpPr>
                <a:xfrm>
                  <a:off x="5128566" y="2266447"/>
                  <a:ext cx="165100" cy="165100"/>
                  <a:chOff x="2314846" y="2079856"/>
                  <a:chExt cx="165100" cy="165100"/>
                </a:xfrm>
                <a:effectLst>
                  <a:outerShdw blurRad="63500" sx="102000" sy="102000" algn="ctr" rotWithShape="0">
                    <a:srgbClr val="BD0158">
                      <a:alpha val="40000"/>
                    </a:srgbClr>
                  </a:outerShdw>
                </a:effectLst>
              </p:grpSpPr>
              <p:sp>
                <p:nvSpPr>
                  <p:cNvPr id="42" name="椭圆 41"/>
                  <p:cNvSpPr/>
                  <p:nvPr/>
                </p:nvSpPr>
                <p:spPr>
                  <a:xfrm>
                    <a:off x="2314846" y="2079856"/>
                    <a:ext cx="165100" cy="165100"/>
                  </a:xfrm>
                  <a:prstGeom prst="ellipse">
                    <a:avLst/>
                  </a:prstGeom>
                  <a:solidFill>
                    <a:srgbClr val="BD0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箭头连接符 42"/>
                  <p:cNvCxnSpPr/>
                  <p:nvPr/>
                </p:nvCxnSpPr>
                <p:spPr>
                  <a:xfrm>
                    <a:off x="2350295" y="2161381"/>
                    <a:ext cx="93662" cy="0"/>
                  </a:xfrm>
                  <a:prstGeom prst="straightConnector1">
                    <a:avLst/>
                  </a:prstGeom>
                  <a:ln>
                    <a:solidFill>
                      <a:schemeClr val="bg1"/>
                    </a:solidFill>
                    <a:tailEnd type="arrow" w="sm" len="sm"/>
                  </a:ln>
                </p:spPr>
                <p:style>
                  <a:lnRef idx="1">
                    <a:schemeClr val="accent1"/>
                  </a:lnRef>
                  <a:fillRef idx="0">
                    <a:schemeClr val="accent1"/>
                  </a:fillRef>
                  <a:effectRef idx="0">
                    <a:schemeClr val="accent1"/>
                  </a:effectRef>
                  <a:fontRef idx="minor">
                    <a:schemeClr val="tx1"/>
                  </a:fontRef>
                </p:style>
              </p:cxnSp>
            </p:grpSp>
          </p:grpSp>
        </p:grpSp>
      </p:grpSp>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6546" y="878871"/>
            <a:ext cx="5618003" cy="5771861"/>
          </a:xfrm>
          <a:prstGeom prst="rect">
            <a:avLst/>
          </a:prstGeom>
          <a:effectLst>
            <a:outerShdw blurRad="63500" algn="ctr" rotWithShape="0">
              <a:prstClr val="black">
                <a:alpha val="40000"/>
              </a:prstClr>
            </a:outerShdw>
          </a:effectLst>
        </p:spPr>
      </p:pic>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9386135" y="6476491"/>
            <a:ext cx="7438232"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JAMA </a:t>
            </a:r>
            <a:r>
              <a:rPr lang="en-US" altLang="zh-CN" sz="800" dirty="0" err="1">
                <a:latin typeface="微软雅黑" panose="020B0503020204020204" pitchFamily="34" charset="-122"/>
                <a:ea typeface="微软雅黑" panose="020B0503020204020204" pitchFamily="34" charset="-122"/>
              </a:rPr>
              <a:t>Oncol</a:t>
            </a:r>
            <a:r>
              <a:rPr lang="en-US" altLang="zh-CN" sz="800" dirty="0">
                <a:latin typeface="微软雅黑" panose="020B0503020204020204" pitchFamily="34" charset="-122"/>
                <a:ea typeface="微软雅黑" panose="020B0503020204020204" pitchFamily="34" charset="-122"/>
              </a:rPr>
              <a:t>. 2016 Oct 1;2(10):1354-1360. </a:t>
            </a:r>
            <a:endParaRPr lang="zh-CN" altLang="en-US" sz="8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434974" y="327967"/>
            <a:ext cx="9064626" cy="492443"/>
          </a:xfrm>
          <a:prstGeom prst="rect">
            <a:avLst/>
          </a:prstGeom>
          <a:noFill/>
        </p:spPr>
        <p:txBody>
          <a:bodyPr wrap="square">
            <a:spAutoFit/>
          </a:bodyPr>
          <a:lstStyle/>
          <a:p>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特定类型的乳腺癌患者可获益于免疫检查点抑制剂治疗</a:t>
            </a:r>
            <a:endPar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21" name="组合 20"/>
          <p:cNvGrpSpPr/>
          <p:nvPr/>
        </p:nvGrpSpPr>
        <p:grpSpPr>
          <a:xfrm>
            <a:off x="515938" y="1016000"/>
            <a:ext cx="11160125" cy="850900"/>
            <a:chOff x="515938" y="1016000"/>
            <a:chExt cx="11160125" cy="850900"/>
          </a:xfrm>
        </p:grpSpPr>
        <p:sp>
          <p:nvSpPr>
            <p:cNvPr id="24" name="矩形 23"/>
            <p:cNvSpPr/>
            <p:nvPr/>
          </p:nvSpPr>
          <p:spPr>
            <a:xfrm>
              <a:off x="515938" y="1016000"/>
              <a:ext cx="11160125" cy="850900"/>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94519" y="1112321"/>
              <a:ext cx="11002963" cy="658257"/>
            </a:xfrm>
            <a:prstGeom prst="rect">
              <a:avLst/>
            </a:prstGeom>
            <a:noFill/>
          </p:spPr>
          <p:txBody>
            <a:bodyPr wrap="square">
              <a:spAutoFit/>
            </a:bodyPr>
            <a:lstStyle/>
            <a:p>
              <a:pPr marL="179705" indent="-179705" algn="just">
                <a:lnSpc>
                  <a:spcPct val="120000"/>
                </a:lnSpc>
                <a:buFont typeface="Arial" panose="020B0604020202090204" pitchFamily="34" charset="0"/>
                <a:buChar char="•"/>
                <a:defRPr/>
              </a:pP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肿瘤浸润淋巴细胞（</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TIL</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）在</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TNBC</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和</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HER2+ BC</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中更常见，而</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TIL</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的存在是适应性免疫反应的替代标志物，提示这些类型的</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BC</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患者可能获益于免疫检查点抑制剂治疗</a:t>
              </a:r>
              <a:endPar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grpSp>
      <p:graphicFrame>
        <p:nvGraphicFramePr>
          <p:cNvPr id="3" name="表格 3"/>
          <p:cNvGraphicFramePr>
            <a:graphicFrameLocks noGrp="1"/>
          </p:cNvGraphicFramePr>
          <p:nvPr>
            <p:custDataLst>
              <p:tags r:id="rId2"/>
            </p:custDataLst>
          </p:nvPr>
        </p:nvGraphicFramePr>
        <p:xfrm>
          <a:off x="515938" y="2121613"/>
          <a:ext cx="11160125" cy="3145307"/>
        </p:xfrm>
        <a:graphic>
          <a:graphicData uri="http://schemas.openxmlformats.org/drawingml/2006/table">
            <a:tbl>
              <a:tblPr firstRow="1" bandRow="1">
                <a:effectLst>
                  <a:outerShdw blurRad="63500" algn="ctr" rotWithShape="0">
                    <a:prstClr val="black">
                      <a:alpha val="40000"/>
                    </a:prstClr>
                  </a:outerShdw>
                </a:effectLst>
                <a:tableStyleId>{5C22544A-7EE6-4342-B048-85BDC9FD1C3A}</a:tableStyleId>
              </a:tblPr>
              <a:tblGrid>
                <a:gridCol w="2232025"/>
                <a:gridCol w="2232025"/>
                <a:gridCol w="2232025"/>
                <a:gridCol w="2232025"/>
                <a:gridCol w="2232025"/>
              </a:tblGrid>
              <a:tr h="524349">
                <a:tc gridSpan="5">
                  <a:txBody>
                    <a:bodyPr/>
                    <a:lstStyle/>
                    <a:p>
                      <a:r>
                        <a:rPr lang="en-US" altLang="zh-CN" sz="1600">
                          <a:latin typeface="微软雅黑" panose="020B0503020204020204" pitchFamily="34" charset="-122"/>
                          <a:ea typeface="微软雅黑" panose="020B0503020204020204" pitchFamily="34" charset="-122"/>
                        </a:rPr>
                        <a:t>Table 2. Lymphocytic Infiltration in Breast Cancer Subtypes</a:t>
                      </a:r>
                      <a:endParaRPr lang="zh-CN" altLang="en-US" sz="16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BD0158"/>
                    </a:solidFill>
                  </a:tcPr>
                </a:tc>
                <a:tc hMerge="1">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BD0158"/>
                    </a:solidFill>
                  </a:tcPr>
                </a:tc>
                <a:tc hMerge="1">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BD0158"/>
                    </a:solidFill>
                  </a:tcPr>
                </a:tc>
                <a:tc hMerge="1">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BD0158"/>
                    </a:solidFill>
                  </a:tcPr>
                </a:tc>
                <a:tc hMerge="1">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BD0158"/>
                    </a:solidFill>
                  </a:tcPr>
                </a:tc>
              </a:tr>
              <a:tr h="523875">
                <a:tc>
                  <a:txBody>
                    <a:bodyPr/>
                    <a:lstStyle/>
                    <a:p>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r>
                        <a:rPr lang="en-US" altLang="zh-CN" sz="1400">
                          <a:latin typeface="微软雅黑" panose="020B0503020204020204" pitchFamily="34" charset="-122"/>
                          <a:ea typeface="微软雅黑" panose="020B0503020204020204" pitchFamily="34" charset="-122"/>
                        </a:rPr>
                        <a:t>Median (Range),%</a:t>
                      </a:r>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hMerge="1">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r>
              <a:tr h="523875">
                <a:tc>
                  <a:txBody>
                    <a:bodyPr/>
                    <a:lstStyle/>
                    <a:p>
                      <a:r>
                        <a:rPr lang="en-US" altLang="zh-CN" sz="1400">
                          <a:latin typeface="微软雅黑" panose="020B0503020204020204" pitchFamily="34" charset="-122"/>
                          <a:ea typeface="微软雅黑" panose="020B0503020204020204" pitchFamily="34" charset="-122"/>
                        </a:rPr>
                        <a:t>Subtype</a:t>
                      </a:r>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zh-CN" sz="1400">
                          <a:latin typeface="微软雅黑" panose="020B0503020204020204" pitchFamily="34" charset="-122"/>
                          <a:ea typeface="微软雅黑" panose="020B0503020204020204" pitchFamily="34" charset="-122"/>
                        </a:rPr>
                        <a:t>Patients . No</a:t>
                      </a:r>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zh-CN" sz="1400" dirty="0" err="1">
                          <a:latin typeface="微软雅黑" panose="020B0503020204020204" pitchFamily="34" charset="-122"/>
                          <a:ea typeface="微软雅黑" panose="020B0503020204020204" pitchFamily="34" charset="-122"/>
                        </a:rPr>
                        <a:t>None</a:t>
                      </a:r>
                      <a:r>
                        <a:rPr lang="en-US" altLang="zh-CN" sz="1400" baseline="30000" dirty="0" err="1">
                          <a:latin typeface="微软雅黑" panose="020B0503020204020204" pitchFamily="34" charset="-122"/>
                          <a:ea typeface="微软雅黑" panose="020B0503020204020204" pitchFamily="34" charset="-122"/>
                        </a:rPr>
                        <a:t>a</a:t>
                      </a:r>
                      <a:endParaRPr lang="zh-CN" altLang="en-US" sz="1400" baseline="30000" dirty="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zh-CN" altLang="en-US" sz="1400">
                          <a:latin typeface="微软雅黑" panose="020B0503020204020204" pitchFamily="34" charset="-122"/>
                          <a:ea typeface="微软雅黑" panose="020B0503020204020204" pitchFamily="34" charset="-122"/>
                        </a:rPr>
                        <a:t>＜</a:t>
                      </a:r>
                      <a:r>
                        <a:rPr lang="en-US" altLang="zh-CN" sz="1400">
                          <a:latin typeface="微软雅黑" panose="020B0503020204020204" pitchFamily="34" charset="-122"/>
                          <a:ea typeface="微软雅黑" panose="020B0503020204020204" pitchFamily="34" charset="-122"/>
                        </a:rPr>
                        <a:t>49%</a:t>
                      </a:r>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zh-CN" sz="1400">
                          <a:latin typeface="微软雅黑" panose="020B0503020204020204" pitchFamily="34" charset="-122"/>
                          <a:ea typeface="微软雅黑" panose="020B0503020204020204" pitchFamily="34" charset="-122"/>
                        </a:rPr>
                        <a:t>LBPC</a:t>
                      </a:r>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AE6F0"/>
                    </a:solidFill>
                  </a:tcPr>
                </a:tc>
              </a:tr>
              <a:tr h="524510">
                <a:tc>
                  <a:txBody>
                    <a:bodyPr/>
                    <a:lstStyle/>
                    <a:p>
                      <a:r>
                        <a:rPr lang="en-US" altLang="zh-CN" sz="1400">
                          <a:latin typeface="微软雅黑" panose="020B0503020204020204" pitchFamily="34" charset="-122"/>
                          <a:ea typeface="微软雅黑" panose="020B0503020204020204" pitchFamily="34" charset="-122"/>
                        </a:rPr>
                        <a:t>TN</a:t>
                      </a:r>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zh-CN" sz="1400">
                          <a:latin typeface="微软雅黑" panose="020B0503020204020204" pitchFamily="34" charset="-122"/>
                          <a:ea typeface="微软雅黑" panose="020B0503020204020204" pitchFamily="34" charset="-122"/>
                        </a:rPr>
                        <a:t>1640</a:t>
                      </a:r>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zh-CN" sz="1400">
                          <a:latin typeface="微软雅黑" panose="020B0503020204020204" pitchFamily="34" charset="-122"/>
                          <a:ea typeface="微软雅黑" panose="020B0503020204020204" pitchFamily="34" charset="-122"/>
                        </a:rPr>
                        <a:t>15(10-20)</a:t>
                      </a:r>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zh-CN" sz="1400">
                          <a:latin typeface="微软雅黑" panose="020B0503020204020204" pitchFamily="34" charset="-122"/>
                          <a:ea typeface="微软雅黑" panose="020B0503020204020204" pitchFamily="34" charset="-122"/>
                        </a:rPr>
                        <a:t>80(60-89)</a:t>
                      </a:r>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zh-CN" sz="1400">
                          <a:latin typeface="微软雅黑" panose="020B0503020204020204" pitchFamily="34" charset="-122"/>
                          <a:ea typeface="微软雅黑" panose="020B0503020204020204" pitchFamily="34" charset="-122"/>
                        </a:rPr>
                        <a:t>20(4-37)</a:t>
                      </a:r>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AE6F0"/>
                    </a:solidFill>
                  </a:tcPr>
                </a:tc>
              </a:tr>
              <a:tr h="524349">
                <a:tc>
                  <a:txBody>
                    <a:bodyPr/>
                    <a:lstStyle/>
                    <a:p>
                      <a:r>
                        <a:rPr lang="en-US" altLang="zh-CN" sz="1400">
                          <a:latin typeface="微软雅黑" panose="020B0503020204020204" pitchFamily="34" charset="-122"/>
                          <a:ea typeface="微软雅黑" panose="020B0503020204020204" pitchFamily="34" charset="-122"/>
                        </a:rPr>
                        <a:t>HR</a:t>
                      </a:r>
                      <a:r>
                        <a:rPr lang="en-US" altLang="zh-CN" sz="1400" baseline="30000">
                          <a:latin typeface="微软雅黑" panose="020B0503020204020204" pitchFamily="34" charset="-122"/>
                          <a:ea typeface="微软雅黑" panose="020B0503020204020204" pitchFamily="34" charset="-122"/>
                        </a:rPr>
                        <a:t>+</a:t>
                      </a:r>
                      <a:endParaRPr lang="zh-CN" altLang="en-US" sz="1400" baseline="300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zh-CN" sz="1400">
                          <a:latin typeface="微软雅黑" panose="020B0503020204020204" pitchFamily="34" charset="-122"/>
                          <a:ea typeface="微软雅黑" panose="020B0503020204020204" pitchFamily="34" charset="-122"/>
                        </a:rPr>
                        <a:t>2410</a:t>
                      </a:r>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zh-CN" sz="1400">
                          <a:latin typeface="微软雅黑" panose="020B0503020204020204" pitchFamily="34" charset="-122"/>
                          <a:ea typeface="微软雅黑" panose="020B0503020204020204" pitchFamily="34" charset="-122"/>
                        </a:rPr>
                        <a:t>20</a:t>
                      </a:r>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zh-CN" sz="1400">
                          <a:latin typeface="微软雅黑" panose="020B0503020204020204" pitchFamily="34" charset="-122"/>
                          <a:ea typeface="微软雅黑" panose="020B0503020204020204" pitchFamily="34" charset="-122"/>
                        </a:rPr>
                        <a:t>94(88-97)</a:t>
                      </a:r>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zh-CN" sz="1400">
                          <a:latin typeface="微软雅黑" panose="020B0503020204020204" pitchFamily="34" charset="-122"/>
                          <a:ea typeface="微软雅黑" panose="020B0503020204020204" pitchFamily="34" charset="-122"/>
                        </a:rPr>
                        <a:t>6(3-12)</a:t>
                      </a:r>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AE6F0"/>
                    </a:solidFill>
                  </a:tcPr>
                </a:tc>
              </a:tr>
              <a:tr h="524349">
                <a:tc>
                  <a:txBody>
                    <a:bodyPr/>
                    <a:lstStyle/>
                    <a:p>
                      <a:r>
                        <a:rPr lang="en-US" altLang="zh-CN" sz="1400">
                          <a:latin typeface="微软雅黑" panose="020B0503020204020204" pitchFamily="34" charset="-122"/>
                          <a:ea typeface="微软雅黑" panose="020B0503020204020204" pitchFamily="34" charset="-122"/>
                        </a:rPr>
                        <a:t>HER2</a:t>
                      </a:r>
                      <a:r>
                        <a:rPr lang="en-US" altLang="zh-CN" sz="1400" baseline="30000">
                          <a:latin typeface="微软雅黑" panose="020B0503020204020204" pitchFamily="34" charset="-122"/>
                          <a:ea typeface="微软雅黑" panose="020B0503020204020204" pitchFamily="34" charset="-122"/>
                        </a:rPr>
                        <a:t>+</a:t>
                      </a:r>
                      <a:endParaRPr lang="zh-CN" altLang="en-US" sz="1400" baseline="300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zh-CN" sz="1400">
                          <a:latin typeface="微软雅黑" panose="020B0503020204020204" pitchFamily="34" charset="-122"/>
                          <a:ea typeface="微软雅黑" panose="020B0503020204020204" pitchFamily="34" charset="-122"/>
                        </a:rPr>
                        <a:t>929</a:t>
                      </a:r>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zh-CN" sz="1400">
                          <a:latin typeface="微软雅黑" panose="020B0503020204020204" pitchFamily="34" charset="-122"/>
                          <a:ea typeface="微软雅黑" panose="020B0503020204020204" pitchFamily="34" charset="-122"/>
                        </a:rPr>
                        <a:t>9</a:t>
                      </a:r>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zh-CN" sz="1400">
                          <a:latin typeface="微软雅黑" panose="020B0503020204020204" pitchFamily="34" charset="-122"/>
                          <a:ea typeface="微软雅黑" panose="020B0503020204020204" pitchFamily="34" charset="-122"/>
                        </a:rPr>
                        <a:t>84(86-89)</a:t>
                      </a:r>
                      <a:endParaRPr lang="zh-CN" altLang="en-US" sz="140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zh-CN" sz="1400" dirty="0">
                          <a:latin typeface="微软雅黑" panose="020B0503020204020204" pitchFamily="34" charset="-122"/>
                          <a:ea typeface="微软雅黑" panose="020B0503020204020204" pitchFamily="34" charset="-122"/>
                        </a:rPr>
                        <a:t>16(11-24)</a:t>
                      </a:r>
                      <a:endParaRPr lang="zh-CN" altLang="en-US" sz="1400" dirty="0">
                        <a:latin typeface="微软雅黑" panose="020B0503020204020204" pitchFamily="34" charset="-122"/>
                        <a:ea typeface="微软雅黑" panose="020B0503020204020204" pitchFamily="34" charset="-122"/>
                      </a:endParaRPr>
                    </a:p>
                  </a:txBody>
                  <a:tcPr marL="14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lnTlToBr w="12700" cmpd="sng">
                      <a:noFill/>
                      <a:prstDash val="solid"/>
                    </a:lnTlToBr>
                    <a:lnBlToTr w="12700" cmpd="sng">
                      <a:noFill/>
                      <a:prstDash val="solid"/>
                    </a:lnBlToTr>
                    <a:solidFill>
                      <a:srgbClr val="FAE6F0"/>
                    </a:solidFill>
                  </a:tcPr>
                </a:tc>
              </a:tr>
            </a:tbl>
          </a:graphicData>
        </a:graphic>
      </p:graphicFrame>
      <p:sp>
        <p:nvSpPr>
          <p:cNvPr id="12" name="文本框 11"/>
          <p:cNvSpPr txBox="1"/>
          <p:nvPr/>
        </p:nvSpPr>
        <p:spPr>
          <a:xfrm>
            <a:off x="515938" y="5315743"/>
            <a:ext cx="6556248" cy="307777"/>
          </a:xfrm>
          <a:prstGeom prst="rect">
            <a:avLst/>
          </a:prstGeom>
          <a:noFill/>
        </p:spPr>
        <p:txBody>
          <a:bodyPr wrap="square">
            <a:spAutoFit/>
          </a:bodyPr>
          <a:lstStyle/>
          <a:p>
            <a:r>
              <a:rPr lang="en-US" altLang="zh-CN" sz="1400" baseline="30000" dirty="0">
                <a:latin typeface="+mn-ea"/>
              </a:rPr>
              <a:t>a </a:t>
            </a:r>
            <a:r>
              <a:rPr lang="zh-CN" altLang="en-US" sz="1400" baseline="30000" dirty="0">
                <a:latin typeface="+mn-ea"/>
              </a:rPr>
              <a:t>数据代表一项在</a:t>
            </a:r>
            <a:r>
              <a:rPr lang="en-US" altLang="zh-CN" sz="1400" baseline="30000" dirty="0">
                <a:latin typeface="+mn-ea"/>
              </a:rPr>
              <a:t>HR+ HER2+</a:t>
            </a:r>
            <a:r>
              <a:rPr lang="zh-CN" altLang="en-US" sz="1400" baseline="30000" dirty="0">
                <a:latin typeface="+mn-ea"/>
              </a:rPr>
              <a:t>亚型中进行的研究</a:t>
            </a:r>
            <a:endParaRPr lang="zh-CN" altLang="en-US" sz="1400" dirty="0">
              <a:latin typeface="+mn-ea"/>
            </a:endParaRPr>
          </a:p>
        </p:txBody>
      </p:sp>
      <p:sp>
        <p:nvSpPr>
          <p:cNvPr id="2" name="矩形: 圆角 1"/>
          <p:cNvSpPr/>
          <p:nvPr/>
        </p:nvSpPr>
        <p:spPr>
          <a:xfrm>
            <a:off x="515938" y="5575504"/>
            <a:ext cx="11160124" cy="459780"/>
          </a:xfrm>
          <a:prstGeom prst="roundRect">
            <a:avLst/>
          </a:prstGeom>
          <a:gradFill flip="none" rotWithShape="1">
            <a:gsLst>
              <a:gs pos="49600">
                <a:srgbClr val="ED85AF">
                  <a:alpha val="0"/>
                </a:srgbClr>
              </a:gs>
              <a:gs pos="0">
                <a:srgbClr val="E74F88">
                  <a:alpha val="40000"/>
                </a:srgbClr>
              </a:gs>
              <a:gs pos="100000">
                <a:srgbClr val="E74F88">
                  <a:alpha val="40000"/>
                </a:srgbClr>
              </a:gs>
            </a:gsLst>
            <a:lin ang="0" scaled="1"/>
            <a:tileRect/>
          </a:gradFill>
          <a:ln>
            <a:no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282825" y="5620728"/>
            <a:ext cx="7626350" cy="369332"/>
          </a:xfrm>
          <a:prstGeom prst="rect">
            <a:avLst/>
          </a:prstGeom>
          <a:noFill/>
        </p:spPr>
        <p:txBody>
          <a:bodyPr wrap="square">
            <a:spAutoFit/>
          </a:bodyPr>
          <a:lstStyle/>
          <a:p>
            <a:pPr algn="ctr"/>
            <a:r>
              <a:rPr lang="en-US" altLang="zh-CN" b="1">
                <a:solidFill>
                  <a:srgbClr val="BD0158"/>
                </a:solidFill>
                <a:latin typeface="微软雅黑" panose="020B0503020204020204" pitchFamily="34" charset="-122"/>
                <a:ea typeface="微软雅黑" panose="020B0503020204020204" pitchFamily="34" charset="-122"/>
              </a:rPr>
              <a:t>TNBC</a:t>
            </a:r>
            <a:r>
              <a:rPr lang="zh-CN" altLang="en-US" b="1">
                <a:solidFill>
                  <a:srgbClr val="BD0158"/>
                </a:solidFill>
                <a:latin typeface="微软雅黑" panose="020B0503020204020204" pitchFamily="34" charset="-122"/>
                <a:ea typeface="微软雅黑" panose="020B0503020204020204" pitchFamily="34" charset="-122"/>
              </a:rPr>
              <a:t>中淋巴细胞为主的乳腺癌 </a:t>
            </a:r>
            <a:r>
              <a:rPr lang="en-US" altLang="zh-CN" b="1">
                <a:solidFill>
                  <a:srgbClr val="BD0158"/>
                </a:solidFill>
                <a:latin typeface="微软雅黑" panose="020B0503020204020204" pitchFamily="34" charset="-122"/>
                <a:ea typeface="微软雅黑" panose="020B0503020204020204" pitchFamily="34" charset="-122"/>
              </a:rPr>
              <a:t>(LBPC)</a:t>
            </a:r>
            <a:r>
              <a:rPr lang="zh-CN" altLang="en-US" b="1">
                <a:solidFill>
                  <a:srgbClr val="BD0158"/>
                </a:solidFill>
                <a:latin typeface="微软雅黑" panose="020B0503020204020204" pitchFamily="34" charset="-122"/>
                <a:ea typeface="微软雅黑" panose="020B0503020204020204" pitchFamily="34" charset="-122"/>
              </a:rPr>
              <a:t>的比例最高，其次是</a:t>
            </a:r>
            <a:r>
              <a:rPr lang="en-US" altLang="zh-CN" b="1">
                <a:solidFill>
                  <a:srgbClr val="BD0158"/>
                </a:solidFill>
                <a:latin typeface="微软雅黑" panose="020B0503020204020204" pitchFamily="34" charset="-122"/>
                <a:ea typeface="微软雅黑" panose="020B0503020204020204" pitchFamily="34" charset="-122"/>
              </a:rPr>
              <a:t>HER2+ BC</a:t>
            </a:r>
            <a:endParaRPr lang="en-US" altLang="zh-CN" b="1" dirty="0">
              <a:solidFill>
                <a:srgbClr val="BD0158"/>
              </a:solidFill>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grpSp>
        <p:nvGrpSpPr>
          <p:cNvPr id="29" name="组合 28"/>
          <p:cNvGrpSpPr/>
          <p:nvPr/>
        </p:nvGrpSpPr>
        <p:grpSpPr>
          <a:xfrm>
            <a:off x="457200" y="2696756"/>
            <a:ext cx="11277600" cy="1215718"/>
            <a:chOff x="1914162" y="2391956"/>
            <a:chExt cx="8176349" cy="1215718"/>
          </a:xfrm>
        </p:grpSpPr>
        <p:sp>
          <p:nvSpPr>
            <p:cNvPr id="28" name="文本框 27"/>
            <p:cNvSpPr txBox="1"/>
            <p:nvPr/>
          </p:nvSpPr>
          <p:spPr>
            <a:xfrm>
              <a:off x="2581274" y="2391956"/>
              <a:ext cx="6842126" cy="1107996"/>
            </a:xfrm>
            <a:prstGeom prst="rect">
              <a:avLst/>
            </a:prstGeom>
            <a:noFill/>
          </p:spPr>
          <p:txBody>
            <a:bodyPr wrap="square">
              <a:spAutoFit/>
            </a:bodyPr>
            <a:lstStyle/>
            <a:p>
              <a:pPr algn="ctr"/>
              <a:r>
                <a:rPr lang="zh-CN" altLang="en-US" sz="6600" b="1" spc="300">
                  <a:gradFill>
                    <a:gsLst>
                      <a:gs pos="0">
                        <a:srgbClr val="BD0158">
                          <a:alpha val="12000"/>
                        </a:srgbClr>
                      </a:gs>
                      <a:gs pos="99000">
                        <a:srgbClr val="E74F88">
                          <a:alpha val="0"/>
                        </a:srgbClr>
                      </a:gs>
                    </a:gsLst>
                    <a:lin ang="5400000" scaled="1"/>
                  </a:gradFill>
                  <a:cs typeface="+mn-ea"/>
                </a:rPr>
                <a:t>应用研究进展</a:t>
              </a:r>
              <a:endParaRPr lang="zh-CN" altLang="en-US" sz="6600" b="1" spc="300">
                <a:gradFill>
                  <a:gsLst>
                    <a:gs pos="0">
                      <a:srgbClr val="BD0158">
                        <a:alpha val="12000"/>
                      </a:srgbClr>
                    </a:gs>
                    <a:gs pos="99000">
                      <a:srgbClr val="E74F88">
                        <a:alpha val="0"/>
                      </a:srgbClr>
                    </a:gs>
                  </a:gsLst>
                  <a:lin ang="5400000" scaled="1"/>
                </a:gradFill>
                <a:cs typeface="+mn-ea"/>
              </a:endParaRPr>
            </a:p>
          </p:txBody>
        </p:sp>
        <p:sp>
          <p:nvSpPr>
            <p:cNvPr id="26" name="文本框 25"/>
            <p:cNvSpPr txBox="1"/>
            <p:nvPr/>
          </p:nvSpPr>
          <p:spPr>
            <a:xfrm>
              <a:off x="1914162" y="2961343"/>
              <a:ext cx="8176349" cy="646331"/>
            </a:xfrm>
            <a:prstGeom prst="rect">
              <a:avLst/>
            </a:prstGeom>
            <a:noFill/>
          </p:spPr>
          <p:txBody>
            <a:bodyPr wrap="square">
              <a:spAutoFit/>
            </a:bodyPr>
            <a:lstStyle/>
            <a:p>
              <a:pPr algn="ctr"/>
              <a:r>
                <a:rPr lang="zh-CN" altLang="en-US" sz="3600" b="1" spc="300" dirty="0">
                  <a:solidFill>
                    <a:schemeClr val="tx1">
                      <a:lumMod val="75000"/>
                      <a:lumOff val="25000"/>
                    </a:schemeClr>
                  </a:solidFill>
                  <a:effectLst>
                    <a:outerShdw blurRad="38100" dist="38100" dir="2700000" algn="tl">
                      <a:srgbClr val="000000">
                        <a:alpha val="43137"/>
                      </a:srgbClr>
                    </a:outerShdw>
                  </a:effectLst>
                  <a:cs typeface="+mn-ea"/>
                </a:rPr>
                <a:t>免疫检查点抑制剂在乳腺癌中应用的研究进展</a:t>
              </a:r>
              <a:endParaRPr lang="zh-CN" altLang="en-US" sz="3600" b="1" spc="300" dirty="0">
                <a:solidFill>
                  <a:schemeClr val="tx1">
                    <a:lumMod val="75000"/>
                    <a:lumOff val="25000"/>
                  </a:schemeClr>
                </a:solidFill>
                <a:effectLst>
                  <a:outerShdw blurRad="38100" dist="38100" dir="2700000" algn="tl">
                    <a:srgbClr val="000000">
                      <a:alpha val="43137"/>
                    </a:srgbClr>
                  </a:outerShdw>
                </a:effectLst>
                <a:cs typeface="+mn-ea"/>
                <a:sym typeface="+mn-lt"/>
              </a:endParaRPr>
            </a:p>
          </p:txBody>
        </p:sp>
      </p:grpSp>
      <p:grpSp>
        <p:nvGrpSpPr>
          <p:cNvPr id="55" name="组合 54"/>
          <p:cNvGrpSpPr/>
          <p:nvPr/>
        </p:nvGrpSpPr>
        <p:grpSpPr>
          <a:xfrm>
            <a:off x="4665663" y="1943298"/>
            <a:ext cx="2860674" cy="618977"/>
            <a:chOff x="4572000" y="1638498"/>
            <a:chExt cx="2860674" cy="618977"/>
          </a:xfrm>
        </p:grpSpPr>
        <p:sp>
          <p:nvSpPr>
            <p:cNvPr id="30" name="文本框 29"/>
            <p:cNvSpPr txBox="1"/>
            <p:nvPr/>
          </p:nvSpPr>
          <p:spPr>
            <a:xfrm>
              <a:off x="5161145" y="1638499"/>
              <a:ext cx="1682384" cy="523220"/>
            </a:xfrm>
            <a:prstGeom prst="rect">
              <a:avLst/>
            </a:prstGeom>
            <a:noFill/>
          </p:spPr>
          <p:txBody>
            <a:bodyPr wrap="none" rtlCol="0">
              <a:spAutoFit/>
            </a:bodyPr>
            <a:lstStyle/>
            <a:p>
              <a:pPr algn="ctr"/>
              <a:r>
                <a:rPr lang="en-US" altLang="zh-CN" sz="2800" b="1">
                  <a:gradFill>
                    <a:gsLst>
                      <a:gs pos="0">
                        <a:srgbClr val="BD0158"/>
                      </a:gs>
                      <a:gs pos="100000">
                        <a:srgbClr val="E74F88"/>
                      </a:gs>
                    </a:gsLst>
                    <a:lin ang="5400000" scaled="1"/>
                  </a:gradFill>
                  <a:latin typeface="微软雅黑" panose="020B0503020204020204" pitchFamily="34" charset="-122"/>
                  <a:ea typeface="微软雅黑" panose="020B0503020204020204" pitchFamily="34" charset="-122"/>
                </a:rPr>
                <a:t>PART 03</a:t>
              </a:r>
              <a:endParaRPr lang="zh-CN" altLang="en-US" sz="2800" b="1">
                <a:gradFill>
                  <a:gsLst>
                    <a:gs pos="0">
                      <a:srgbClr val="BD0158"/>
                    </a:gs>
                    <a:gs pos="100000">
                      <a:srgbClr val="E74F88"/>
                    </a:gs>
                  </a:gsLst>
                  <a:lin ang="5400000" scaled="1"/>
                </a:gra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4572000" y="1927275"/>
              <a:ext cx="2860674" cy="330200"/>
              <a:chOff x="4808537" y="1988235"/>
              <a:chExt cx="2387600" cy="330200"/>
            </a:xfrm>
          </p:grpSpPr>
          <p:sp>
            <p:nvSpPr>
              <p:cNvPr id="31" name="梯形 30"/>
              <p:cNvSpPr/>
              <p:nvPr/>
            </p:nvSpPr>
            <p:spPr>
              <a:xfrm>
                <a:off x="4808537" y="1988235"/>
                <a:ext cx="2387600" cy="330200"/>
              </a:xfrm>
              <a:prstGeom prst="trapezoid">
                <a:avLst>
                  <a:gd name="adj" fmla="val 76923"/>
                </a:avLst>
              </a:prstGeom>
              <a:gradFill flip="none" rotWithShape="1">
                <a:gsLst>
                  <a:gs pos="0">
                    <a:srgbClr val="BD0158">
                      <a:alpha val="12000"/>
                    </a:srgbClr>
                  </a:gs>
                  <a:gs pos="99000">
                    <a:srgbClr val="E74F88">
                      <a:alpha val="0"/>
                    </a:srgbClr>
                  </a:gs>
                </a:gsLst>
                <a:lin ang="16200000" scaled="1"/>
                <a:tileRect/>
              </a:gradFill>
              <a:ln w="6350">
                <a:gradFill>
                  <a:gsLst>
                    <a:gs pos="0">
                      <a:schemeClr val="accent1">
                        <a:lumMod val="5000"/>
                        <a:lumOff val="95000"/>
                        <a:alpha val="0"/>
                      </a:schemeClr>
                    </a:gs>
                    <a:gs pos="100000">
                      <a:srgbClr val="E74F88"/>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梯形 31"/>
              <p:cNvSpPr/>
              <p:nvPr/>
            </p:nvSpPr>
            <p:spPr>
              <a:xfrm>
                <a:off x="4908549" y="1990109"/>
                <a:ext cx="2187576" cy="278826"/>
              </a:xfrm>
              <a:prstGeom prst="trapezoid">
                <a:avLst>
                  <a:gd name="adj" fmla="val 76923"/>
                </a:avLst>
              </a:prstGeom>
              <a:gradFill flip="none" rotWithShape="1">
                <a:gsLst>
                  <a:gs pos="0">
                    <a:srgbClr val="BD0158">
                      <a:alpha val="12000"/>
                    </a:srgbClr>
                  </a:gs>
                  <a:gs pos="99000">
                    <a:srgbClr val="E74F88">
                      <a:alpha val="0"/>
                    </a:srgbClr>
                  </a:gs>
                </a:gsLst>
                <a:lin ang="16200000" scaled="1"/>
                <a:tileRect/>
              </a:gradFill>
              <a:ln w="6350">
                <a:gradFill>
                  <a:gsLst>
                    <a:gs pos="0">
                      <a:schemeClr val="accent1">
                        <a:lumMod val="5000"/>
                        <a:lumOff val="95000"/>
                        <a:alpha val="0"/>
                      </a:schemeClr>
                    </a:gs>
                    <a:gs pos="100000">
                      <a:srgbClr val="E74F88"/>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4968929" y="1638498"/>
              <a:ext cx="2066817" cy="481617"/>
              <a:chOff x="4968928" y="1638498"/>
              <a:chExt cx="2066817" cy="481617"/>
            </a:xfrm>
          </p:grpSpPr>
          <p:grpSp>
            <p:nvGrpSpPr>
              <p:cNvPr id="46" name="组合 45"/>
              <p:cNvGrpSpPr/>
              <p:nvPr/>
            </p:nvGrpSpPr>
            <p:grpSpPr>
              <a:xfrm>
                <a:off x="4968928" y="1638498"/>
                <a:ext cx="154781" cy="481617"/>
                <a:chOff x="4968928" y="1638498"/>
                <a:chExt cx="154781" cy="481617"/>
              </a:xfrm>
            </p:grpSpPr>
            <p:grpSp>
              <p:nvGrpSpPr>
                <p:cNvPr id="41" name="组合 40"/>
                <p:cNvGrpSpPr/>
                <p:nvPr/>
              </p:nvGrpSpPr>
              <p:grpSpPr>
                <a:xfrm>
                  <a:off x="4968928" y="1775117"/>
                  <a:ext cx="28574" cy="344998"/>
                  <a:chOff x="5111591" y="1525429"/>
                  <a:chExt cx="28574" cy="344998"/>
                </a:xfrm>
              </p:grpSpPr>
              <p:cxnSp>
                <p:nvCxnSpPr>
                  <p:cNvPr id="36" name="直接连接符 35"/>
                  <p:cNvCxnSpPr/>
                  <p:nvPr/>
                </p:nvCxnSpPr>
                <p:spPr>
                  <a:xfrm flipV="1">
                    <a:off x="5140165" y="1525429"/>
                    <a:ext cx="0" cy="344998"/>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5111591" y="1613059"/>
                    <a:ext cx="0" cy="215265"/>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flipH="1">
                  <a:off x="5095135" y="1638498"/>
                  <a:ext cx="28574" cy="344998"/>
                  <a:chOff x="5111591" y="1525429"/>
                  <a:chExt cx="28574" cy="344998"/>
                </a:xfrm>
              </p:grpSpPr>
              <p:cxnSp>
                <p:nvCxnSpPr>
                  <p:cNvPr id="44" name="直接连接符 43"/>
                  <p:cNvCxnSpPr/>
                  <p:nvPr/>
                </p:nvCxnSpPr>
                <p:spPr>
                  <a:xfrm flipV="1">
                    <a:off x="5140165" y="1525429"/>
                    <a:ext cx="0" cy="344998"/>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5111591" y="1613059"/>
                    <a:ext cx="0" cy="215265"/>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grpSp>
          </p:grpSp>
          <p:grpSp>
            <p:nvGrpSpPr>
              <p:cNvPr id="47" name="组合 46"/>
              <p:cNvGrpSpPr/>
              <p:nvPr/>
            </p:nvGrpSpPr>
            <p:grpSpPr>
              <a:xfrm flipH="1">
                <a:off x="6880964" y="1638498"/>
                <a:ext cx="154781" cy="481617"/>
                <a:chOff x="4968928" y="1638498"/>
                <a:chExt cx="154781" cy="481617"/>
              </a:xfrm>
            </p:grpSpPr>
            <p:grpSp>
              <p:nvGrpSpPr>
                <p:cNvPr id="48" name="组合 47"/>
                <p:cNvGrpSpPr/>
                <p:nvPr/>
              </p:nvGrpSpPr>
              <p:grpSpPr>
                <a:xfrm>
                  <a:off x="4968928" y="1775117"/>
                  <a:ext cx="28574" cy="344998"/>
                  <a:chOff x="5111591" y="1525429"/>
                  <a:chExt cx="28574" cy="344998"/>
                </a:xfrm>
              </p:grpSpPr>
              <p:cxnSp>
                <p:nvCxnSpPr>
                  <p:cNvPr id="52" name="直接连接符 51"/>
                  <p:cNvCxnSpPr/>
                  <p:nvPr/>
                </p:nvCxnSpPr>
                <p:spPr>
                  <a:xfrm flipV="1">
                    <a:off x="5140165" y="1525429"/>
                    <a:ext cx="0" cy="344998"/>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V="1">
                    <a:off x="5111591" y="1613059"/>
                    <a:ext cx="0" cy="215265"/>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flipH="1">
                  <a:off x="5095135" y="1638498"/>
                  <a:ext cx="28574" cy="344998"/>
                  <a:chOff x="5111591" y="1525429"/>
                  <a:chExt cx="28574" cy="344998"/>
                </a:xfrm>
              </p:grpSpPr>
              <p:cxnSp>
                <p:nvCxnSpPr>
                  <p:cNvPr id="50" name="直接连接符 49"/>
                  <p:cNvCxnSpPr/>
                  <p:nvPr/>
                </p:nvCxnSpPr>
                <p:spPr>
                  <a:xfrm flipV="1">
                    <a:off x="5140165" y="1525429"/>
                    <a:ext cx="0" cy="344998"/>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V="1">
                    <a:off x="5111591" y="1613059"/>
                    <a:ext cx="0" cy="215265"/>
                  </a:xfrm>
                  <a:prstGeom prst="line">
                    <a:avLst/>
                  </a:prstGeom>
                  <a:ln>
                    <a:gradFill flip="none" rotWithShape="1">
                      <a:gsLst>
                        <a:gs pos="0">
                          <a:srgbClr val="BD0158"/>
                        </a:gs>
                        <a:gs pos="100000">
                          <a:srgbClr val="BD0158">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grpSp>
          </p:grpSp>
        </p:grpSp>
      </p:gr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2"/>
          <p:cNvGraphicFramePr>
            <a:graphicFrameLocks noGrp="1"/>
          </p:cNvGraphicFramePr>
          <p:nvPr/>
        </p:nvGraphicFramePr>
        <p:xfrm>
          <a:off x="6327118" y="1633648"/>
          <a:ext cx="5331492" cy="4459812"/>
        </p:xfrm>
        <a:graphic>
          <a:graphicData uri="http://schemas.openxmlformats.org/drawingml/2006/table">
            <a:tbl>
              <a:tblPr firstRow="1" bandRow="1">
                <a:effectLst>
                  <a:outerShdw blurRad="63500" algn="ctr" rotWithShape="0">
                    <a:prstClr val="black">
                      <a:alpha val="40000"/>
                    </a:prstClr>
                  </a:outerShdw>
                </a:effectLst>
                <a:tableStyleId>{5C22544A-7EE6-4342-B048-85BDC9FD1C3A}</a:tableStyleId>
              </a:tblPr>
              <a:tblGrid>
                <a:gridCol w="1332873"/>
                <a:gridCol w="1332873"/>
                <a:gridCol w="1332873"/>
                <a:gridCol w="1332873"/>
              </a:tblGrid>
              <a:tr h="289929">
                <a:tc>
                  <a:txBody>
                    <a:bodyPr/>
                    <a:lstStyle/>
                    <a:p>
                      <a:pPr algn="ctr"/>
                      <a:r>
                        <a:rPr lang="zh-CN" altLang="en-US" sz="1200">
                          <a:latin typeface="+mn-ea"/>
                          <a:ea typeface="+mn-ea"/>
                        </a:rPr>
                        <a:t>治疗线数</a:t>
                      </a:r>
                      <a:endParaRPr lang="zh-CN" altLang="en-US" sz="12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c>
                  <a:txBody>
                    <a:bodyPr/>
                    <a:lstStyle/>
                    <a:p>
                      <a:pPr algn="ctr"/>
                      <a:r>
                        <a:rPr lang="en-US" altLang="zh-CN" sz="1200">
                          <a:latin typeface="+mn-ea"/>
                          <a:ea typeface="+mn-ea"/>
                        </a:rPr>
                        <a:t>Ⅰ</a:t>
                      </a:r>
                      <a:r>
                        <a:rPr lang="zh-CN" altLang="en-US" sz="1200">
                          <a:latin typeface="+mn-ea"/>
                          <a:ea typeface="+mn-ea"/>
                        </a:rPr>
                        <a:t>级推荐</a:t>
                      </a:r>
                      <a:endParaRPr lang="zh-CN" altLang="en-US" sz="12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c>
                  <a:txBody>
                    <a:bodyPr/>
                    <a:lstStyle/>
                    <a:p>
                      <a:pPr algn="ctr"/>
                      <a:r>
                        <a:rPr lang="en-US" altLang="zh-CN" sz="1200">
                          <a:latin typeface="+mn-ea"/>
                          <a:ea typeface="+mn-ea"/>
                        </a:rPr>
                        <a:t>Ⅱ</a:t>
                      </a:r>
                      <a:r>
                        <a:rPr lang="zh-CN" altLang="en-US" sz="1200">
                          <a:latin typeface="+mn-ea"/>
                          <a:ea typeface="+mn-ea"/>
                        </a:rPr>
                        <a:t>级推荐</a:t>
                      </a:r>
                      <a:endParaRPr lang="zh-CN" altLang="en-US" sz="12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c>
                  <a:txBody>
                    <a:bodyPr/>
                    <a:lstStyle/>
                    <a:p>
                      <a:pPr algn="ctr"/>
                      <a:r>
                        <a:rPr lang="en-US" altLang="zh-CN" sz="1200">
                          <a:latin typeface="+mn-ea"/>
                          <a:ea typeface="+mn-ea"/>
                        </a:rPr>
                        <a:t>Ⅲ</a:t>
                      </a:r>
                      <a:r>
                        <a:rPr lang="zh-CN" altLang="en-US" sz="1200">
                          <a:latin typeface="+mn-ea"/>
                          <a:ea typeface="+mn-ea"/>
                        </a:rPr>
                        <a:t>级推荐</a:t>
                      </a:r>
                      <a:endParaRPr lang="zh-CN" altLang="en-US" sz="12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r>
              <a:tr h="1322108">
                <a:tc>
                  <a:txBody>
                    <a:bodyPr/>
                    <a:lstStyle/>
                    <a:p>
                      <a:r>
                        <a:rPr lang="zh-CN" altLang="en-US" sz="1000">
                          <a:latin typeface="+mn-ea"/>
                          <a:ea typeface="+mn-ea"/>
                        </a:rPr>
                        <a:t>一线治疗</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zh-CN" altLang="en-US">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800">
                          <a:latin typeface="+mn-ea"/>
                          <a:ea typeface="+mn-ea"/>
                        </a:rPr>
                        <a:t>PS 0-1 </a:t>
                      </a:r>
                      <a:r>
                        <a:rPr lang="zh-CN" altLang="en-US" sz="800">
                          <a:latin typeface="+mn-ea"/>
                          <a:ea typeface="+mn-ea"/>
                        </a:rPr>
                        <a:t>分、</a:t>
                      </a:r>
                      <a:r>
                        <a:rPr lang="en-US" altLang="zh-CN" sz="800">
                          <a:latin typeface="+mn-ea"/>
                          <a:ea typeface="+mn-ea"/>
                        </a:rPr>
                        <a:t>PD-L1 (IC≥1%</a:t>
                      </a:r>
                      <a:r>
                        <a:rPr lang="zh-CN" altLang="en-US" sz="800">
                          <a:latin typeface="+mn-ea"/>
                          <a:ea typeface="+mn-ea"/>
                        </a:rPr>
                        <a:t>，</a:t>
                      </a:r>
                      <a:r>
                        <a:rPr lang="en-US" altLang="zh-CN" sz="800">
                          <a:latin typeface="+mn-ea"/>
                          <a:ea typeface="+mn-ea"/>
                        </a:rPr>
                        <a:t>SP142)</a:t>
                      </a:r>
                      <a:r>
                        <a:rPr lang="zh-CN" altLang="en-US" sz="800">
                          <a:latin typeface="+mn-ea"/>
                          <a:ea typeface="+mn-ea"/>
                        </a:rPr>
                        <a:t>的不可手术的局部晚期</a:t>
                      </a:r>
                      <a:r>
                        <a:rPr lang="en-US" altLang="zh-CN" sz="800">
                          <a:latin typeface="+mn-ea"/>
                          <a:ea typeface="+mn-ea"/>
                        </a:rPr>
                        <a:t>/</a:t>
                      </a:r>
                      <a:r>
                        <a:rPr lang="zh-CN" altLang="en-US" sz="800">
                          <a:latin typeface="+mn-ea"/>
                          <a:ea typeface="+mn-ea"/>
                        </a:rPr>
                        <a:t>转移性三阴性乳腺癌</a:t>
                      </a:r>
                      <a:r>
                        <a:rPr lang="en-US" altLang="zh-CN" sz="800" baseline="30000">
                          <a:latin typeface="+mn-ea"/>
                          <a:ea typeface="+mn-ea"/>
                        </a:rPr>
                        <a:t>a</a:t>
                      </a:r>
                      <a:r>
                        <a:rPr kumimoji="0" lang="zh-CN" altLang="en-US" sz="800" b="0" i="0" u="none" strike="noStrike" kern="1200" cap="none" spc="0" normalizeH="0" baseline="0" noProof="0">
                          <a:ln>
                            <a:noFill/>
                          </a:ln>
                          <a:solidFill>
                            <a:srgbClr val="000000"/>
                          </a:solidFill>
                          <a:effectLst/>
                          <a:uLnTx/>
                          <a:uFillTx/>
                          <a:latin typeface="+mn-ea"/>
                          <a:ea typeface="+mn-ea"/>
                          <a:cs typeface="+mn-cs"/>
                        </a:rPr>
                        <a:t>：</a:t>
                      </a:r>
                      <a:r>
                        <a:rPr lang="zh-CN" altLang="en-US" sz="800">
                          <a:latin typeface="+mn-ea"/>
                          <a:ea typeface="+mn-ea"/>
                        </a:rPr>
                        <a:t>阿替利珠单抗</a:t>
                      </a:r>
                      <a:r>
                        <a:rPr lang="en-US" altLang="zh-CN" sz="800">
                          <a:latin typeface="+mn-ea"/>
                          <a:ea typeface="+mn-ea"/>
                        </a:rPr>
                        <a:t>+</a:t>
                      </a:r>
                      <a:r>
                        <a:rPr lang="zh-CN" altLang="en-US" sz="800">
                          <a:latin typeface="+mn-ea"/>
                          <a:ea typeface="+mn-ea"/>
                        </a:rPr>
                        <a:t>白蛋白紫杉醇（</a:t>
                      </a:r>
                      <a:r>
                        <a:rPr lang="en-US" altLang="zh-CN" sz="800">
                          <a:latin typeface="+mn-ea"/>
                          <a:ea typeface="+mn-ea"/>
                        </a:rPr>
                        <a:t>1A</a:t>
                      </a:r>
                      <a:r>
                        <a:rPr lang="zh-CN" altLang="en-US" sz="800">
                          <a:latin typeface="+mn-ea"/>
                          <a:ea typeface="+mn-ea"/>
                        </a:rPr>
                        <a:t>类）</a:t>
                      </a:r>
                      <a:r>
                        <a:rPr lang="en-US" altLang="zh-CN" sz="800" baseline="30000">
                          <a:latin typeface="+mn-ea"/>
                          <a:ea typeface="+mn-ea"/>
                        </a:rPr>
                        <a:t>b</a:t>
                      </a:r>
                      <a:endParaRPr lang="en-US" altLang="zh-CN" sz="800" baseline="30000">
                        <a:latin typeface="+mn-ea"/>
                        <a:ea typeface="+mn-ea"/>
                      </a:endParaRPr>
                    </a:p>
                    <a:p>
                      <a:r>
                        <a:rPr lang="en-US" altLang="zh-CN" sz="800">
                          <a:latin typeface="+mn-ea"/>
                          <a:ea typeface="+mn-ea"/>
                        </a:rPr>
                        <a:t>PS 0-1 </a:t>
                      </a:r>
                      <a:r>
                        <a:rPr lang="zh-CN" altLang="en-US" sz="800">
                          <a:latin typeface="+mn-ea"/>
                          <a:ea typeface="+mn-ea"/>
                        </a:rPr>
                        <a:t>分、</a:t>
                      </a:r>
                      <a:r>
                        <a:rPr lang="en-US" altLang="zh-CN" sz="800">
                          <a:latin typeface="+mn-ea"/>
                          <a:ea typeface="+mn-ea"/>
                        </a:rPr>
                        <a:t>PD-L1</a:t>
                      </a:r>
                      <a:r>
                        <a:rPr lang="zh-CN" altLang="en-US" sz="800">
                          <a:latin typeface="+mn-ea"/>
                          <a:ea typeface="+mn-ea"/>
                        </a:rPr>
                        <a:t>（</a:t>
                      </a:r>
                      <a:r>
                        <a:rPr lang="en-US" altLang="zh-CN" sz="800">
                          <a:latin typeface="+mn-ea"/>
                          <a:ea typeface="+mn-ea"/>
                        </a:rPr>
                        <a:t>CPS&gt;10</a:t>
                      </a:r>
                      <a:r>
                        <a:rPr lang="zh-CN" altLang="en-US" sz="800">
                          <a:latin typeface="+mn-ea"/>
                          <a:ea typeface="+mn-ea"/>
                        </a:rPr>
                        <a:t>，</a:t>
                      </a:r>
                      <a:r>
                        <a:rPr lang="en-US" altLang="zh-CN" sz="800">
                          <a:latin typeface="+mn-ea"/>
                          <a:ea typeface="+mn-ea"/>
                        </a:rPr>
                        <a:t>22C3</a:t>
                      </a:r>
                      <a:r>
                        <a:rPr lang="zh-CN" altLang="en-US" sz="800">
                          <a:latin typeface="+mn-ea"/>
                          <a:ea typeface="+mn-ea"/>
                        </a:rPr>
                        <a:t>）的晚期三阴性乳腺癌：帕博利珠单抗</a:t>
                      </a:r>
                      <a:r>
                        <a:rPr lang="en-US" altLang="zh-CN" sz="800">
                          <a:latin typeface="+mn-ea"/>
                          <a:ea typeface="+mn-ea"/>
                        </a:rPr>
                        <a:t>+</a:t>
                      </a:r>
                      <a:r>
                        <a:rPr lang="zh-CN" altLang="en-US" sz="800">
                          <a:latin typeface="+mn-ea"/>
                          <a:ea typeface="+mn-ea"/>
                        </a:rPr>
                        <a:t>化疗</a:t>
                      </a:r>
                      <a:r>
                        <a:rPr lang="en-US" altLang="zh-CN" sz="800">
                          <a:latin typeface="+mn-ea"/>
                          <a:ea typeface="+mn-ea"/>
                        </a:rPr>
                        <a:t>(1</a:t>
                      </a:r>
                      <a:r>
                        <a:rPr lang="zh-CN" altLang="en-US" sz="800">
                          <a:latin typeface="+mn-ea"/>
                          <a:ea typeface="+mn-ea"/>
                        </a:rPr>
                        <a:t>类</a:t>
                      </a:r>
                      <a:r>
                        <a:rPr lang="en-US" altLang="zh-CN" sz="800">
                          <a:latin typeface="+mn-ea"/>
                          <a:ea typeface="+mn-ea"/>
                        </a:rPr>
                        <a:t>)</a:t>
                      </a:r>
                      <a:r>
                        <a:rPr lang="en-US" altLang="zh-CN" sz="800" baseline="30000">
                          <a:latin typeface="+mn-ea"/>
                          <a:ea typeface="+mn-ea"/>
                        </a:rPr>
                        <a:t>c</a:t>
                      </a:r>
                      <a:endParaRPr lang="zh-CN" altLang="en-US" sz="800" baseline="30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418786">
                <a:tc>
                  <a:txBody>
                    <a:bodyPr/>
                    <a:lstStyle/>
                    <a:p>
                      <a:r>
                        <a:rPr lang="zh-CN" altLang="en-US" sz="1000">
                          <a:latin typeface="+mn-ea"/>
                          <a:ea typeface="+mn-ea"/>
                        </a:rPr>
                        <a:t>二线治疗或三线以后治疗</a:t>
                      </a:r>
                      <a:r>
                        <a:rPr lang="en-US" altLang="zh-CN" sz="1000" baseline="30000">
                          <a:latin typeface="+mn-ea"/>
                          <a:ea typeface="+mn-ea"/>
                        </a:rPr>
                        <a:t>d</a:t>
                      </a:r>
                      <a:r>
                        <a:rPr lang="zh-CN" altLang="en-US" sz="1000" baseline="30000">
                          <a:latin typeface="+mn-ea"/>
                          <a:ea typeface="+mn-ea"/>
                        </a:rPr>
                        <a:t>，</a:t>
                      </a:r>
                      <a:r>
                        <a:rPr lang="en-US" altLang="zh-CN" sz="1000" baseline="30000">
                          <a:latin typeface="+mn-ea"/>
                          <a:ea typeface="+mn-ea"/>
                        </a:rPr>
                        <a:t>e</a:t>
                      </a:r>
                      <a:r>
                        <a:rPr lang="zh-CN" altLang="en-US" sz="1000" baseline="30000">
                          <a:latin typeface="+mn-ea"/>
                          <a:ea typeface="+mn-ea"/>
                        </a:rPr>
                        <a:t>，</a:t>
                      </a:r>
                      <a:r>
                        <a:rPr lang="en-US" altLang="zh-CN" sz="1000" baseline="30000">
                          <a:latin typeface="+mn-ea"/>
                          <a:ea typeface="+mn-ea"/>
                        </a:rPr>
                        <a:t>f</a:t>
                      </a:r>
                      <a:r>
                        <a:rPr lang="zh-CN" altLang="en-US" sz="1000" baseline="30000">
                          <a:latin typeface="+mn-ea"/>
                          <a:ea typeface="+mn-ea"/>
                        </a:rPr>
                        <a:t>，</a:t>
                      </a:r>
                      <a:r>
                        <a:rPr lang="en-US" altLang="zh-CN" sz="1000" baseline="30000">
                          <a:latin typeface="+mn-ea"/>
                          <a:ea typeface="+mn-ea"/>
                        </a:rPr>
                        <a:t>g</a:t>
                      </a:r>
                      <a:endParaRPr lang="zh-CN" altLang="en-US" sz="1000" baseline="30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DF5F9"/>
                    </a:solidFill>
                  </a:tcPr>
                </a:tc>
                <a:tc>
                  <a:txBody>
                    <a:bodyPr/>
                    <a:lstStyle/>
                    <a:p>
                      <a:endParaRPr lang="zh-CN" altLang="en-US">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DF5F9"/>
                    </a:solidFill>
                  </a:tcPr>
                </a:tc>
                <a:tc>
                  <a:txBody>
                    <a:bodyPr/>
                    <a:lstStyle/>
                    <a:p>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DF5F9"/>
                    </a:solidFill>
                  </a:tcPr>
                </a:tc>
                <a:tc>
                  <a:txBody>
                    <a:bodyPr/>
                    <a:lstStyle/>
                    <a:p>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DF5F9"/>
                    </a:solidFill>
                  </a:tcPr>
                </a:tc>
              </a:tr>
              <a:tr h="2428989">
                <a:tc>
                  <a:txBody>
                    <a:bodyPr/>
                    <a:lstStyle/>
                    <a:p>
                      <a:r>
                        <a:rPr lang="zh-CN" altLang="en-US" sz="1000">
                          <a:latin typeface="+mn-ea"/>
                          <a:ea typeface="+mn-ea"/>
                        </a:rPr>
                        <a:t>新辅助治疗、</a:t>
                      </a:r>
                      <a:endParaRPr lang="en-US" altLang="zh-CN" sz="1000">
                        <a:latin typeface="+mn-ea"/>
                        <a:ea typeface="+mn-ea"/>
                      </a:endParaRPr>
                    </a:p>
                    <a:p>
                      <a:r>
                        <a:rPr lang="zh-CN" altLang="en-US" sz="1000">
                          <a:latin typeface="+mn-ea"/>
                          <a:ea typeface="+mn-ea"/>
                        </a:rPr>
                        <a:t>辅助治疗</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endParaRPr lang="zh-CN" altLang="en-US">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endParaRPr lang="zh-CN" altLang="en-US" sz="14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r>
                        <a:rPr lang="en-US" altLang="zh-CN" sz="800">
                          <a:latin typeface="+mn-ea"/>
                          <a:ea typeface="+mn-ea"/>
                        </a:rPr>
                        <a:t>PS 0-1 </a:t>
                      </a:r>
                      <a:r>
                        <a:rPr lang="zh-CN" altLang="en-US" sz="800">
                          <a:latin typeface="+mn-ea"/>
                          <a:ea typeface="+mn-ea"/>
                        </a:rPr>
                        <a:t>分的三阴性乳腺癌，手术前</a:t>
                      </a:r>
                      <a:r>
                        <a:rPr lang="en-US" altLang="zh-CN" sz="800">
                          <a:latin typeface="+mn-ea"/>
                          <a:ea typeface="+mn-ea"/>
                        </a:rPr>
                        <a:t>4</a:t>
                      </a:r>
                      <a:r>
                        <a:rPr lang="zh-CN" altLang="en-US" sz="800">
                          <a:latin typeface="+mn-ea"/>
                          <a:ea typeface="+mn-ea"/>
                        </a:rPr>
                        <a:t>个周期帕博利珠单抗</a:t>
                      </a:r>
                      <a:r>
                        <a:rPr lang="en-US" altLang="zh-CN" sz="800">
                          <a:latin typeface="+mn-ea"/>
                          <a:ea typeface="+mn-ea"/>
                        </a:rPr>
                        <a:t>+</a:t>
                      </a:r>
                      <a:r>
                        <a:rPr lang="zh-CN" altLang="en-US" sz="800">
                          <a:latin typeface="+mn-ea"/>
                          <a:ea typeface="+mn-ea"/>
                        </a:rPr>
                        <a:t>紫杉醇</a:t>
                      </a:r>
                      <a:r>
                        <a:rPr lang="en-US" altLang="zh-CN" sz="800">
                          <a:latin typeface="+mn-ea"/>
                          <a:ea typeface="+mn-ea"/>
                        </a:rPr>
                        <a:t>+</a:t>
                      </a:r>
                      <a:r>
                        <a:rPr lang="zh-CN" altLang="en-US" sz="800">
                          <a:latin typeface="+mn-ea"/>
                          <a:ea typeface="+mn-ea"/>
                        </a:rPr>
                        <a:t>卡铂序贯</a:t>
                      </a:r>
                      <a:r>
                        <a:rPr lang="en-US" altLang="zh-CN" sz="800">
                          <a:latin typeface="+mn-ea"/>
                          <a:ea typeface="+mn-ea"/>
                        </a:rPr>
                        <a:t>4</a:t>
                      </a:r>
                      <a:r>
                        <a:rPr lang="zh-CN" altLang="en-US" sz="800">
                          <a:latin typeface="+mn-ea"/>
                          <a:ea typeface="+mn-ea"/>
                        </a:rPr>
                        <a:t>个周期</a:t>
                      </a:r>
                      <a:endParaRPr lang="en-US" altLang="zh-CN" sz="800">
                        <a:latin typeface="+mn-ea"/>
                        <a:ea typeface="+mn-ea"/>
                      </a:endParaRPr>
                    </a:p>
                    <a:p>
                      <a:r>
                        <a:rPr lang="zh-CN" altLang="en-US" sz="800">
                          <a:latin typeface="+mn-ea"/>
                          <a:ea typeface="+mn-ea"/>
                        </a:rPr>
                        <a:t>帕博利珠单抗＋多柔比星</a:t>
                      </a:r>
                      <a:r>
                        <a:rPr lang="en-US" altLang="zh-CN" sz="800">
                          <a:latin typeface="+mn-ea"/>
                          <a:ea typeface="+mn-ea"/>
                        </a:rPr>
                        <a:t>/</a:t>
                      </a:r>
                      <a:r>
                        <a:rPr lang="zh-CN" altLang="en-US" sz="800">
                          <a:latin typeface="+mn-ea"/>
                          <a:ea typeface="+mn-ea"/>
                        </a:rPr>
                        <a:t>表柔比星</a:t>
                      </a:r>
                      <a:r>
                        <a:rPr lang="en-US" altLang="zh-CN" sz="800">
                          <a:latin typeface="+mn-ea"/>
                          <a:ea typeface="+mn-ea"/>
                        </a:rPr>
                        <a:t>+</a:t>
                      </a:r>
                      <a:r>
                        <a:rPr lang="zh-CN" altLang="en-US" sz="800">
                          <a:latin typeface="+mn-ea"/>
                          <a:ea typeface="+mn-ea"/>
                        </a:rPr>
                        <a:t>环磷酰胺新辅助治疗，手术后</a:t>
                      </a:r>
                      <a:r>
                        <a:rPr lang="en-US" altLang="zh-CN" sz="800">
                          <a:latin typeface="+mn-ea"/>
                          <a:ea typeface="+mn-ea"/>
                        </a:rPr>
                        <a:t>9</a:t>
                      </a:r>
                      <a:r>
                        <a:rPr lang="zh-CN" altLang="en-US" sz="800">
                          <a:latin typeface="+mn-ea"/>
                          <a:ea typeface="+mn-ea"/>
                        </a:rPr>
                        <a:t>个周期帕博利珠单抗辅助治疗（</a:t>
                      </a:r>
                      <a:r>
                        <a:rPr lang="en-US" altLang="zh-CN" sz="800">
                          <a:latin typeface="+mn-ea"/>
                          <a:ea typeface="+mn-ea"/>
                        </a:rPr>
                        <a:t>2A</a:t>
                      </a:r>
                      <a:r>
                        <a:rPr lang="zh-CN" altLang="en-US" sz="800">
                          <a:latin typeface="+mn-ea"/>
                          <a:ea typeface="+mn-ea"/>
                        </a:rPr>
                        <a:t>类）</a:t>
                      </a:r>
                      <a:r>
                        <a:rPr lang="en-US" altLang="zh-CN" sz="800" baseline="30000">
                          <a:latin typeface="+mn-ea"/>
                          <a:ea typeface="+mn-ea"/>
                        </a:rPr>
                        <a:t>h</a:t>
                      </a:r>
                      <a:endParaRPr lang="en-US" altLang="zh-CN" sz="800" baseline="30000">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800">
                          <a:latin typeface="+mn-ea"/>
                          <a:ea typeface="+mn-ea"/>
                        </a:rPr>
                        <a:t>PS 0-1 </a:t>
                      </a:r>
                      <a:r>
                        <a:rPr lang="zh-CN" altLang="en-US" sz="800">
                          <a:latin typeface="+mn-ea"/>
                          <a:ea typeface="+mn-ea"/>
                        </a:rPr>
                        <a:t>分的</a:t>
                      </a:r>
                      <a:r>
                        <a:rPr lang="en-US" altLang="zh-CN" sz="800">
                          <a:latin typeface="+mn-ea"/>
                          <a:ea typeface="+mn-ea"/>
                        </a:rPr>
                        <a:t>TNBC</a:t>
                      </a:r>
                      <a:r>
                        <a:rPr lang="zh-CN" altLang="en-US" sz="800">
                          <a:latin typeface="+mn-ea"/>
                          <a:ea typeface="+mn-ea"/>
                        </a:rPr>
                        <a:t>，手术前</a:t>
                      </a:r>
                      <a:r>
                        <a:rPr lang="en-US" altLang="zh-CN" sz="800">
                          <a:latin typeface="+mn-ea"/>
                          <a:ea typeface="+mn-ea"/>
                        </a:rPr>
                        <a:t>6</a:t>
                      </a:r>
                      <a:r>
                        <a:rPr lang="zh-CN" altLang="en-US" sz="800">
                          <a:latin typeface="+mn-ea"/>
                          <a:ea typeface="+mn-ea"/>
                        </a:rPr>
                        <a:t>次阿替利珠单抗（每</a:t>
                      </a:r>
                      <a:r>
                        <a:rPr lang="en-US" altLang="zh-CN" sz="800">
                          <a:latin typeface="+mn-ea"/>
                          <a:ea typeface="+mn-ea"/>
                        </a:rPr>
                        <a:t>2</a:t>
                      </a:r>
                      <a:r>
                        <a:rPr lang="zh-CN" altLang="en-US" sz="800">
                          <a:latin typeface="+mn-ea"/>
                          <a:ea typeface="+mn-ea"/>
                        </a:rPr>
                        <a:t>周</a:t>
                      </a:r>
                      <a:r>
                        <a:rPr lang="en-US" altLang="zh-CN" sz="800">
                          <a:latin typeface="+mn-ea"/>
                          <a:ea typeface="+mn-ea"/>
                        </a:rPr>
                        <a:t>1</a:t>
                      </a:r>
                      <a:r>
                        <a:rPr lang="zh-CN" altLang="en-US" sz="800">
                          <a:latin typeface="+mn-ea"/>
                          <a:ea typeface="+mn-ea"/>
                        </a:rPr>
                        <a:t>次）</a:t>
                      </a:r>
                      <a:r>
                        <a:rPr lang="en-US" altLang="zh-CN" sz="800">
                          <a:latin typeface="+mn-ea"/>
                          <a:ea typeface="+mn-ea"/>
                        </a:rPr>
                        <a:t>+12</a:t>
                      </a:r>
                      <a:r>
                        <a:rPr lang="zh-CN" altLang="en-US" sz="800">
                          <a:latin typeface="+mn-ea"/>
                          <a:ea typeface="+mn-ea"/>
                        </a:rPr>
                        <a:t>次白蛋白紫杉醇（每周</a:t>
                      </a:r>
                      <a:r>
                        <a:rPr lang="en-US" altLang="zh-CN" sz="800">
                          <a:latin typeface="+mn-ea"/>
                          <a:ea typeface="+mn-ea"/>
                        </a:rPr>
                        <a:t>1</a:t>
                      </a:r>
                      <a:r>
                        <a:rPr lang="zh-CN" altLang="en-US" sz="800">
                          <a:latin typeface="+mn-ea"/>
                          <a:ea typeface="+mn-ea"/>
                        </a:rPr>
                        <a:t>次）序贯</a:t>
                      </a:r>
                      <a:r>
                        <a:rPr lang="en-US" altLang="zh-CN" sz="800">
                          <a:latin typeface="+mn-ea"/>
                          <a:ea typeface="+mn-ea"/>
                        </a:rPr>
                        <a:t>4</a:t>
                      </a:r>
                      <a:r>
                        <a:rPr lang="zh-CN" altLang="en-US" sz="800">
                          <a:latin typeface="+mn-ea"/>
                          <a:ea typeface="+mn-ea"/>
                        </a:rPr>
                        <a:t>个周期阿替利珠单抗</a:t>
                      </a:r>
                      <a:r>
                        <a:rPr lang="en-US" altLang="zh-CN" sz="800">
                          <a:latin typeface="+mn-ea"/>
                          <a:ea typeface="+mn-ea"/>
                        </a:rPr>
                        <a:t>+</a:t>
                      </a:r>
                      <a:r>
                        <a:rPr lang="zh-CN" altLang="en-US" sz="800">
                          <a:latin typeface="+mn-ea"/>
                          <a:ea typeface="+mn-ea"/>
                        </a:rPr>
                        <a:t>多柔比星＋环磷酰胺（每</a:t>
                      </a:r>
                      <a:r>
                        <a:rPr lang="en-US" altLang="zh-CN" sz="800">
                          <a:latin typeface="+mn-ea"/>
                          <a:ea typeface="+mn-ea"/>
                        </a:rPr>
                        <a:t>2</a:t>
                      </a:r>
                      <a:r>
                        <a:rPr lang="zh-CN" altLang="en-US" sz="800">
                          <a:latin typeface="+mn-ea"/>
                          <a:ea typeface="+mn-ea"/>
                        </a:rPr>
                        <a:t>周</a:t>
                      </a:r>
                      <a:r>
                        <a:rPr lang="en-US" altLang="zh-CN" sz="800">
                          <a:latin typeface="+mn-ea"/>
                          <a:ea typeface="+mn-ea"/>
                        </a:rPr>
                        <a:t>1</a:t>
                      </a:r>
                      <a:r>
                        <a:rPr lang="zh-CN" altLang="en-US" sz="800">
                          <a:latin typeface="+mn-ea"/>
                          <a:ea typeface="+mn-ea"/>
                        </a:rPr>
                        <a:t>次）新辅助治疗，手术后</a:t>
                      </a:r>
                      <a:r>
                        <a:rPr lang="en-US" altLang="zh-CN" sz="800">
                          <a:latin typeface="+mn-ea"/>
                          <a:ea typeface="+mn-ea"/>
                        </a:rPr>
                        <a:t>11</a:t>
                      </a:r>
                      <a:r>
                        <a:rPr lang="zh-CN" altLang="en-US" sz="800">
                          <a:latin typeface="+mn-ea"/>
                          <a:ea typeface="+mn-ea"/>
                        </a:rPr>
                        <a:t>个周期阿替利珠单抗辅助治疗（每</a:t>
                      </a:r>
                      <a:r>
                        <a:rPr lang="en-US" altLang="zh-CN" sz="800">
                          <a:latin typeface="+mn-ea"/>
                          <a:ea typeface="+mn-ea"/>
                        </a:rPr>
                        <a:t>3</a:t>
                      </a:r>
                      <a:r>
                        <a:rPr lang="zh-CN" altLang="en-US" sz="800">
                          <a:latin typeface="+mn-ea"/>
                          <a:ea typeface="+mn-ea"/>
                        </a:rPr>
                        <a:t>周</a:t>
                      </a:r>
                      <a:r>
                        <a:rPr lang="en-US" altLang="zh-CN" sz="800">
                          <a:latin typeface="+mn-ea"/>
                          <a:ea typeface="+mn-ea"/>
                        </a:rPr>
                        <a:t>1</a:t>
                      </a:r>
                      <a:r>
                        <a:rPr lang="zh-CN" altLang="en-US" sz="800">
                          <a:latin typeface="+mn-ea"/>
                          <a:ea typeface="+mn-ea"/>
                        </a:rPr>
                        <a:t>次）（</a:t>
                      </a:r>
                      <a:r>
                        <a:rPr lang="en-US" altLang="zh-CN" sz="800">
                          <a:latin typeface="+mn-ea"/>
                          <a:ea typeface="+mn-ea"/>
                        </a:rPr>
                        <a:t>2A</a:t>
                      </a:r>
                      <a:r>
                        <a:rPr lang="zh-CN" altLang="en-US" sz="800">
                          <a:latin typeface="+mn-ea"/>
                          <a:ea typeface="+mn-ea"/>
                        </a:rPr>
                        <a:t>类）</a:t>
                      </a:r>
                      <a:r>
                        <a:rPr lang="en-US" altLang="zh-CN" sz="800" baseline="30000">
                          <a:latin typeface="+mn-ea"/>
                          <a:ea typeface="+mn-ea"/>
                        </a:rPr>
                        <a:t>i</a:t>
                      </a:r>
                      <a:endParaRPr lang="en-US" altLang="zh-CN" sz="800" baseline="30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r>
            </a:tbl>
          </a:graphicData>
        </a:graphic>
      </p:graphicFrame>
      <p:grpSp>
        <p:nvGrpSpPr>
          <p:cNvPr id="48" name="组合 47"/>
          <p:cNvGrpSpPr/>
          <p:nvPr/>
        </p:nvGrpSpPr>
        <p:grpSpPr>
          <a:xfrm>
            <a:off x="661162" y="1572093"/>
            <a:ext cx="5518774" cy="523220"/>
            <a:chOff x="626607" y="1765133"/>
            <a:chExt cx="5518774" cy="523220"/>
          </a:xfrm>
        </p:grpSpPr>
        <p:grpSp>
          <p:nvGrpSpPr>
            <p:cNvPr id="6" name="组合 5"/>
            <p:cNvGrpSpPr/>
            <p:nvPr/>
          </p:nvGrpSpPr>
          <p:grpSpPr>
            <a:xfrm>
              <a:off x="626607" y="1817599"/>
              <a:ext cx="527709" cy="418289"/>
              <a:chOff x="2737347" y="2889115"/>
              <a:chExt cx="527709" cy="418289"/>
            </a:xfrm>
            <a:effectLst/>
          </p:grpSpPr>
          <p:sp>
            <p:nvSpPr>
              <p:cNvPr id="3" name="矩形: 圆角 2"/>
              <p:cNvSpPr/>
              <p:nvPr/>
            </p:nvSpPr>
            <p:spPr>
              <a:xfrm>
                <a:off x="2792057" y="2889115"/>
                <a:ext cx="418289" cy="418289"/>
              </a:xfrm>
              <a:prstGeom prst="roundRect">
                <a:avLst/>
              </a:prstGeom>
              <a:gradFill flip="none" rotWithShape="1">
                <a:gsLst>
                  <a:gs pos="0">
                    <a:srgbClr val="259FD7"/>
                  </a:gs>
                  <a:gs pos="100000">
                    <a:srgbClr val="06649A"/>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2737347" y="3023985"/>
                <a:ext cx="527709" cy="230832"/>
              </a:xfrm>
              <a:prstGeom prst="rect">
                <a:avLst/>
              </a:prstGeom>
              <a:noFill/>
            </p:spPr>
            <p:txBody>
              <a:bodyPr wrap="none" rtlCol="0">
                <a:spAutoFit/>
              </a:bodyPr>
              <a:lstStyle/>
              <a:p>
                <a:r>
                  <a:rPr lang="en-US" altLang="zh-CN" sz="900">
                    <a:solidFill>
                      <a:schemeClr val="bg1"/>
                    </a:solidFill>
                    <a:latin typeface="+mn-ea"/>
                  </a:rPr>
                  <a:t>NCCN</a:t>
                </a:r>
                <a:endParaRPr lang="zh-CN" altLang="en-US" sz="900">
                  <a:solidFill>
                    <a:schemeClr val="bg1"/>
                  </a:solidFill>
                  <a:latin typeface="+mn-ea"/>
                </a:endParaRPr>
              </a:p>
            </p:txBody>
          </p:sp>
        </p:grpSp>
        <p:sp>
          <p:nvSpPr>
            <p:cNvPr id="7" name="文本框 6"/>
            <p:cNvSpPr txBox="1"/>
            <p:nvPr/>
          </p:nvSpPr>
          <p:spPr>
            <a:xfrm>
              <a:off x="1059460" y="1765133"/>
              <a:ext cx="853119" cy="523220"/>
            </a:xfrm>
            <a:prstGeom prst="rect">
              <a:avLst/>
            </a:prstGeom>
            <a:noFill/>
          </p:spPr>
          <p:txBody>
            <a:bodyPr wrap="none" rtlCol="0">
              <a:spAutoFit/>
            </a:bodyPr>
            <a:lstStyle/>
            <a:p>
              <a:r>
                <a:rPr lang="en-US" altLang="zh-CN" sz="700">
                  <a:latin typeface="+mn-ea"/>
                </a:rPr>
                <a:t>National</a:t>
              </a:r>
              <a:endParaRPr lang="en-US" altLang="zh-CN" sz="700">
                <a:latin typeface="+mn-ea"/>
              </a:endParaRPr>
            </a:p>
            <a:p>
              <a:r>
                <a:rPr lang="en-US" altLang="zh-CN" sz="700">
                  <a:latin typeface="+mn-ea"/>
                </a:rPr>
                <a:t>Comprehensive</a:t>
              </a:r>
              <a:endParaRPr lang="en-US" altLang="zh-CN" sz="700">
                <a:latin typeface="+mn-ea"/>
              </a:endParaRPr>
            </a:p>
            <a:p>
              <a:r>
                <a:rPr lang="en-US" altLang="zh-CN" sz="700">
                  <a:latin typeface="+mn-ea"/>
                </a:rPr>
                <a:t>Cancer</a:t>
              </a:r>
              <a:endParaRPr lang="en-US" altLang="zh-CN" sz="700">
                <a:latin typeface="+mn-ea"/>
              </a:endParaRPr>
            </a:p>
            <a:p>
              <a:r>
                <a:rPr lang="en-US" altLang="zh-CN" sz="700">
                  <a:latin typeface="+mn-ea"/>
                </a:rPr>
                <a:t>Network</a:t>
              </a:r>
              <a:r>
                <a:rPr lang="en-US" altLang="zh-CN" sz="700" baseline="30000">
                  <a:latin typeface="Walbaum Text" panose="02070503080703020303" pitchFamily="18" charset="0"/>
                </a:rPr>
                <a:t>®</a:t>
              </a:r>
              <a:endParaRPr lang="zh-CN" altLang="en-US" sz="700" baseline="30000">
                <a:latin typeface="+mn-ea"/>
              </a:endParaRPr>
            </a:p>
          </p:txBody>
        </p:sp>
        <p:sp>
          <p:nvSpPr>
            <p:cNvPr id="17" name="文本框 16"/>
            <p:cNvSpPr txBox="1"/>
            <p:nvPr/>
          </p:nvSpPr>
          <p:spPr>
            <a:xfrm>
              <a:off x="1847417" y="1826688"/>
              <a:ext cx="2289409" cy="400110"/>
            </a:xfrm>
            <a:prstGeom prst="rect">
              <a:avLst/>
            </a:prstGeom>
            <a:noFill/>
          </p:spPr>
          <p:txBody>
            <a:bodyPr wrap="none" rtlCol="0">
              <a:spAutoFit/>
            </a:bodyPr>
            <a:lstStyle/>
            <a:p>
              <a:r>
                <a:rPr lang="en-US" altLang="zh-CN" sz="1000" b="1">
                  <a:latin typeface="+mn-ea"/>
                </a:rPr>
                <a:t>NCCN Guidelines Version 1.2022</a:t>
              </a:r>
              <a:endParaRPr lang="en-US" altLang="zh-CN" sz="1000" b="1">
                <a:latin typeface="+mn-ea"/>
              </a:endParaRPr>
            </a:p>
            <a:p>
              <a:r>
                <a:rPr lang="en-US" altLang="zh-CN" sz="1000" b="1">
                  <a:latin typeface="+mn-ea"/>
                </a:rPr>
                <a:t>lnvasive Breast Cancer</a:t>
              </a:r>
              <a:endParaRPr lang="zh-CN" altLang="en-US" sz="1000" b="1" baseline="30000">
                <a:latin typeface="+mn-ea"/>
              </a:endParaRPr>
            </a:p>
          </p:txBody>
        </p:sp>
        <p:sp>
          <p:nvSpPr>
            <p:cNvPr id="19" name="文本框 18"/>
            <p:cNvSpPr txBox="1"/>
            <p:nvPr/>
          </p:nvSpPr>
          <p:spPr>
            <a:xfrm>
              <a:off x="4950823" y="1818994"/>
              <a:ext cx="1194558" cy="415498"/>
            </a:xfrm>
            <a:prstGeom prst="rect">
              <a:avLst/>
            </a:prstGeom>
            <a:noFill/>
          </p:spPr>
          <p:txBody>
            <a:bodyPr wrap="none" rtlCol="0">
              <a:spAutoFit/>
            </a:bodyPr>
            <a:lstStyle/>
            <a:p>
              <a:pPr algn="r"/>
              <a:r>
                <a:rPr lang="en-US" altLang="zh-CN" sz="700" u="sng">
                  <a:solidFill>
                    <a:srgbClr val="06649A"/>
                  </a:solidFill>
                  <a:latin typeface="+mn-ea"/>
                </a:rPr>
                <a:t>NCCN Guidelines Index</a:t>
              </a:r>
              <a:endParaRPr lang="en-US" altLang="zh-CN" sz="700" u="sng" baseline="30000">
                <a:solidFill>
                  <a:srgbClr val="06649A"/>
                </a:solidFill>
                <a:latin typeface="+mn-ea"/>
              </a:endParaRPr>
            </a:p>
            <a:p>
              <a:pPr algn="r"/>
              <a:r>
                <a:rPr lang="en-US" altLang="zh-CN" sz="700" u="sng">
                  <a:solidFill>
                    <a:srgbClr val="06649A"/>
                  </a:solidFill>
                  <a:latin typeface="+mn-ea"/>
                </a:rPr>
                <a:t>Table of Contents</a:t>
              </a:r>
              <a:endParaRPr lang="en-US" altLang="zh-CN" sz="700" u="sng">
                <a:solidFill>
                  <a:srgbClr val="06649A"/>
                </a:solidFill>
                <a:latin typeface="+mn-ea"/>
              </a:endParaRPr>
            </a:p>
            <a:p>
              <a:pPr algn="r"/>
              <a:r>
                <a:rPr lang="en-US" altLang="zh-CN" sz="700" u="sng">
                  <a:solidFill>
                    <a:srgbClr val="06649A"/>
                  </a:solidFill>
                  <a:latin typeface="+mn-ea"/>
                </a:rPr>
                <a:t>Discussion</a:t>
              </a:r>
              <a:endParaRPr lang="en-US" altLang="zh-CN" sz="700" u="sng">
                <a:solidFill>
                  <a:srgbClr val="06649A"/>
                </a:solidFill>
                <a:latin typeface="+mn-ea"/>
              </a:endParaRPr>
            </a:p>
          </p:txBody>
        </p:sp>
      </p:grpSp>
      <p:sp>
        <p:nvSpPr>
          <p:cNvPr id="20" name="文本框 19"/>
          <p:cNvSpPr txBox="1"/>
          <p:nvPr/>
        </p:nvSpPr>
        <p:spPr>
          <a:xfrm>
            <a:off x="434974" y="327967"/>
            <a:ext cx="11439526" cy="492443"/>
          </a:xfrm>
          <a:prstGeom prst="rect">
            <a:avLst/>
          </a:prstGeom>
          <a:noFill/>
        </p:spPr>
        <p:txBody>
          <a:bodyPr wrap="square">
            <a:spAutoFit/>
          </a:bodyPr>
          <a:lstStyle/>
          <a:p>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指南推荐</a:t>
            </a:r>
            <a:r>
              <a:rPr lang="en-US" altLang="zh-CN"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PD-1/L1</a:t>
            </a:r>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联合化疗用于三阴性乳腺癌</a:t>
            </a:r>
            <a:endPar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cxnSp>
        <p:nvCxnSpPr>
          <p:cNvPr id="12" name="直接连接符 11"/>
          <p:cNvCxnSpPr/>
          <p:nvPr/>
        </p:nvCxnSpPr>
        <p:spPr>
          <a:xfrm>
            <a:off x="685853" y="2097061"/>
            <a:ext cx="5469393" cy="0"/>
          </a:xfrm>
          <a:prstGeom prst="line">
            <a:avLst/>
          </a:prstGeom>
          <a:ln w="12700">
            <a:solidFill>
              <a:srgbClr val="BD0158"/>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150049" y="2140558"/>
            <a:ext cx="4541001" cy="307777"/>
          </a:xfrm>
          <a:prstGeom prst="rect">
            <a:avLst/>
          </a:prstGeom>
          <a:noFill/>
        </p:spPr>
        <p:txBody>
          <a:bodyPr wrap="square" rtlCol="0">
            <a:spAutoFit/>
          </a:bodyPr>
          <a:lstStyle/>
          <a:p>
            <a:pPr algn="ctr"/>
            <a:r>
              <a:rPr lang="en-US" altLang="zh-CN" sz="700" b="1">
                <a:latin typeface="+mn-ea"/>
              </a:rPr>
              <a:t>ADDITIONAL TARGETED THERAPIES AND ASSOCIATED BIOMARKER TESTING</a:t>
            </a:r>
            <a:endParaRPr lang="en-US" altLang="zh-CN" sz="700" b="1">
              <a:latin typeface="+mn-ea"/>
            </a:endParaRPr>
          </a:p>
          <a:p>
            <a:pPr algn="ctr"/>
            <a:r>
              <a:rPr lang="en-US" altLang="zh-CN" sz="700" b="1">
                <a:latin typeface="+mn-ea"/>
              </a:rPr>
              <a:t>FOR RECURRENT UNRESECTABLE(LOCAL OR REGIONAL)OR STAGE V(M1) DISEASE</a:t>
            </a:r>
            <a:endParaRPr lang="zh-CN" altLang="en-US" sz="700" b="1" baseline="30000">
              <a:latin typeface="+mn-ea"/>
            </a:endParaRPr>
          </a:p>
        </p:txBody>
      </p:sp>
      <p:graphicFrame>
        <p:nvGraphicFramePr>
          <p:cNvPr id="13" name="表格 20"/>
          <p:cNvGraphicFramePr>
            <a:graphicFrameLocks noGrp="1"/>
          </p:cNvGraphicFramePr>
          <p:nvPr/>
        </p:nvGraphicFramePr>
        <p:xfrm>
          <a:off x="685851" y="2451510"/>
          <a:ext cx="5469396" cy="3644252"/>
        </p:xfrm>
        <a:graphic>
          <a:graphicData uri="http://schemas.openxmlformats.org/drawingml/2006/table">
            <a:tbl>
              <a:tblPr firstRow="1" bandRow="1">
                <a:effectLst>
                  <a:outerShdw blurRad="63500" algn="ctr" rotWithShape="0">
                    <a:prstClr val="black">
                      <a:alpha val="40000"/>
                    </a:prstClr>
                  </a:outerShdw>
                </a:effectLst>
                <a:tableStyleId>{5C22544A-7EE6-4342-B048-85BDC9FD1C3A}</a:tableStyleId>
              </a:tblPr>
              <a:tblGrid>
                <a:gridCol w="911566"/>
                <a:gridCol w="911566"/>
                <a:gridCol w="911566"/>
                <a:gridCol w="911566"/>
                <a:gridCol w="911566"/>
                <a:gridCol w="911566"/>
              </a:tblGrid>
              <a:tr h="195665">
                <a:tc gridSpan="6">
                  <a:txBody>
                    <a:bodyPr/>
                    <a:lstStyle/>
                    <a:p>
                      <a:r>
                        <a:rPr lang="en-US" altLang="zh-CN" sz="700">
                          <a:latin typeface="+mn-ea"/>
                          <a:ea typeface="+mn-ea"/>
                        </a:rPr>
                        <a:t>Biomarkers Associated with FDA-Approved Therapies</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c hMerge="1">
                  <a:tcPr/>
                </a:tc>
                <a:tc hMerge="1">
                  <a:tcPr/>
                </a:tc>
                <a:tc hMerge="1">
                  <a:tcPr/>
                </a:tc>
                <a:tc hMerge="1">
                  <a:tcPr/>
                </a:tc>
                <a:tc hMerge="1">
                  <a:tcPr/>
                </a:tc>
              </a:tr>
              <a:tr h="301022">
                <a:tc>
                  <a:txBody>
                    <a:bodyPr/>
                    <a:lstStyle/>
                    <a:p>
                      <a:r>
                        <a:rPr lang="en-US" altLang="zh-CN" sz="700" b="1">
                          <a:latin typeface="+mn-ea"/>
                          <a:ea typeface="+mn-ea"/>
                        </a:rPr>
                        <a:t>Breast Cancer</a:t>
                      </a:r>
                      <a:endParaRPr lang="en-US" altLang="zh-CN" sz="700" b="1">
                        <a:latin typeface="+mn-ea"/>
                        <a:ea typeface="+mn-ea"/>
                      </a:endParaRPr>
                    </a:p>
                    <a:p>
                      <a:r>
                        <a:rPr lang="en-US" altLang="zh-CN" sz="700" b="1">
                          <a:latin typeface="+mn-ea"/>
                          <a:ea typeface="+mn-ea"/>
                        </a:rPr>
                        <a:t>Subtype</a:t>
                      </a:r>
                      <a:endParaRPr lang="zh-CN" altLang="en-US" sz="700" b="1">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b="1">
                          <a:latin typeface="+mn-ea"/>
                          <a:ea typeface="+mn-ea"/>
                        </a:rPr>
                        <a:t>Biomarker</a:t>
                      </a:r>
                      <a:endParaRPr lang="zh-CN" altLang="en-US" sz="700" b="1">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b="1">
                          <a:latin typeface="+mn-ea"/>
                          <a:ea typeface="+mn-ea"/>
                        </a:rPr>
                        <a:t>Detection</a:t>
                      </a:r>
                      <a:endParaRPr lang="zh-CN" altLang="en-US" sz="700" b="1">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b="1">
                          <a:latin typeface="+mn-ea"/>
                          <a:ea typeface="+mn-ea"/>
                        </a:rPr>
                        <a:t>FDA-Approved Agents</a:t>
                      </a:r>
                      <a:endParaRPr lang="zh-CN" altLang="en-US" sz="700" b="1">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b="1">
                          <a:latin typeface="+mn-ea"/>
                          <a:ea typeface="+mn-ea"/>
                        </a:rPr>
                        <a:t>NCCN Category of Evidence</a:t>
                      </a:r>
                      <a:endParaRPr lang="zh-CN" altLang="en-US" sz="700" b="1">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b="1">
                          <a:latin typeface="+mn-ea"/>
                          <a:ea typeface="+mn-ea"/>
                        </a:rPr>
                        <a:t>NCCN Category of Preference</a:t>
                      </a:r>
                      <a:endParaRPr lang="zh-CN" altLang="en-US" sz="700" b="1">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337172">
                <a:tc>
                  <a:txBody>
                    <a:bodyPr/>
                    <a:lstStyle/>
                    <a:p>
                      <a:r>
                        <a:rPr lang="en-US" altLang="zh-CN" sz="700">
                          <a:latin typeface="+mn-ea"/>
                          <a:ea typeface="+mn-ea"/>
                        </a:rPr>
                        <a:t>Any</a:t>
                      </a:r>
                      <a:r>
                        <a:rPr lang="en-US" altLang="zh-CN" sz="700" baseline="30000">
                          <a:latin typeface="+mn-ea"/>
                          <a:ea typeface="+mn-ea"/>
                        </a:rPr>
                        <a:t>a</a:t>
                      </a:r>
                      <a:endParaRPr lang="zh-CN" altLang="en-US" sz="700" baseline="30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a:latin typeface="+mn-ea"/>
                          <a:ea typeface="+mn-ea"/>
                        </a:rPr>
                        <a:t>BRCA1 mutation</a:t>
                      </a:r>
                      <a:endParaRPr lang="en-US" altLang="zh-CN" sz="700">
                        <a:latin typeface="+mn-ea"/>
                        <a:ea typeface="+mn-ea"/>
                      </a:endParaRPr>
                    </a:p>
                    <a:p>
                      <a:r>
                        <a:rPr lang="en-US" altLang="zh-CN" sz="700">
                          <a:latin typeface="+mn-ea"/>
                          <a:ea typeface="+mn-ea"/>
                        </a:rPr>
                        <a:t>BRCA2 mutation</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a:latin typeface="+mn-ea"/>
                          <a:ea typeface="+mn-ea"/>
                        </a:rPr>
                        <a:t>Germline sequencing</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a:latin typeface="+mn-ea"/>
                          <a:ea typeface="+mn-ea"/>
                        </a:rPr>
                        <a:t>Olaparib Talazoparib</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a:latin typeface="+mn-ea"/>
                          <a:ea typeface="+mn-ea"/>
                        </a:rPr>
                        <a:t>Category 1</a:t>
                      </a:r>
                      <a:endParaRPr lang="en-US" altLang="zh-CN" sz="700">
                        <a:latin typeface="+mn-ea"/>
                        <a:ea typeface="+mn-ea"/>
                      </a:endParaRPr>
                    </a:p>
                    <a:p>
                      <a:r>
                        <a:rPr lang="en-US" altLang="zh-CN" sz="700">
                          <a:latin typeface="+mn-ea"/>
                          <a:ea typeface="+mn-ea"/>
                        </a:rPr>
                        <a:t>Category 1</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b="0">
                          <a:latin typeface="+mn-ea"/>
                          <a:ea typeface="+mn-ea"/>
                        </a:rPr>
                        <a:t>Preferred</a:t>
                      </a:r>
                      <a:endParaRPr lang="zh-CN" altLang="en-US" sz="700" b="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617096">
                <a:tc>
                  <a:txBody>
                    <a:bodyPr/>
                    <a:lstStyle/>
                    <a:p>
                      <a:r>
                        <a:rPr lang="en-US" altLang="zh-CN" sz="700">
                          <a:latin typeface="+mn-ea"/>
                          <a:ea typeface="+mn-ea"/>
                        </a:rPr>
                        <a:t>HR-positive/</a:t>
                      </a:r>
                      <a:endParaRPr lang="en-US" altLang="zh-CN" sz="700">
                        <a:latin typeface="+mn-ea"/>
                        <a:ea typeface="+mn-ea"/>
                      </a:endParaRPr>
                    </a:p>
                    <a:p>
                      <a:r>
                        <a:rPr lang="en-US" altLang="zh-CN" sz="700">
                          <a:latin typeface="+mn-ea"/>
                          <a:ea typeface="+mn-ea"/>
                        </a:rPr>
                        <a:t>HER2-negative</a:t>
                      </a:r>
                      <a:r>
                        <a:rPr lang="en-US" altLang="zh-CN" sz="700" baseline="30000">
                          <a:latin typeface="+mn-ea"/>
                          <a:ea typeface="+mn-ea"/>
                        </a:rPr>
                        <a:t>b</a:t>
                      </a:r>
                      <a:endParaRPr lang="zh-CN" altLang="en-US" sz="700" baseline="30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dirty="0">
                          <a:latin typeface="+mn-ea"/>
                          <a:ea typeface="+mn-ea"/>
                        </a:rPr>
                        <a:t>PIK3CA activating mutation</a:t>
                      </a:r>
                      <a:endParaRPr lang="zh-CN" altLang="en-US" sz="700" dirty="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a:latin typeface="+mn-ea"/>
                          <a:ea typeface="+mn-ea"/>
                        </a:rPr>
                        <a:t>PCR (blood or tissue block if blood negative), molecular panel testing</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b="0">
                          <a:latin typeface="+mn-ea"/>
                          <a:ea typeface="+mn-ea"/>
                        </a:rPr>
                        <a:t>Alpelisib + fulvestrant</a:t>
                      </a:r>
                      <a:r>
                        <a:rPr lang="en-US" altLang="zh-CN" sz="700" b="0" baseline="30000">
                          <a:latin typeface="+mn-ea"/>
                          <a:ea typeface="+mn-ea"/>
                        </a:rPr>
                        <a:t>c</a:t>
                      </a:r>
                      <a:endParaRPr lang="zh-CN" altLang="en-US" sz="700" b="0" baseline="30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a:latin typeface="+mn-ea"/>
                          <a:ea typeface="+mn-ea"/>
                        </a:rPr>
                        <a:t>Category 1</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b="0">
                          <a:latin typeface="+mn-ea"/>
                          <a:ea typeface="+mn-ea"/>
                        </a:rPr>
                        <a:t>Preferred second-or subsequent-line therapy</a:t>
                      </a:r>
                      <a:endParaRPr lang="zh-CN" altLang="en-US" sz="700" b="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1038527">
                <a:tc>
                  <a:txBody>
                    <a:bodyPr/>
                    <a:lstStyle/>
                    <a:p>
                      <a:r>
                        <a:rPr lang="en-US" altLang="zh-CN" sz="700">
                          <a:latin typeface="+mn-ea"/>
                          <a:ea typeface="+mn-ea"/>
                        </a:rPr>
                        <a:t>TNBC</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b="0">
                          <a:latin typeface="+mn-ea"/>
                          <a:ea typeface="+mn-ea"/>
                        </a:rPr>
                        <a:t>PD-L1 expression (using 22C3 antibody)</a:t>
                      </a:r>
                      <a:endParaRPr lang="en-US" altLang="zh-CN" sz="700" b="0">
                        <a:latin typeface="+mn-ea"/>
                        <a:ea typeface="+mn-ea"/>
                      </a:endParaRPr>
                    </a:p>
                    <a:p>
                      <a:r>
                        <a:rPr lang="en-US" altLang="zh-CN" sz="700" b="0">
                          <a:latin typeface="+mn-ea"/>
                          <a:ea typeface="+mn-ea"/>
                        </a:rPr>
                        <a:t>Threshold for positivity combined positive score ≥10</a:t>
                      </a:r>
                      <a:endParaRPr lang="zh-CN" altLang="en-US" sz="700" b="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a:latin typeface="+mn-ea"/>
                          <a:ea typeface="+mn-ea"/>
                        </a:rPr>
                        <a:t>lHC</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b="0">
                          <a:latin typeface="+mn-ea"/>
                          <a:ea typeface="+mn-ea"/>
                        </a:rPr>
                        <a:t>Pembrolizumab + chemotherapy (albumin-bound paclitaxel, paclitaxel, or gemcitabine and carboplatin)</a:t>
                      </a:r>
                      <a:r>
                        <a:rPr lang="en-US" altLang="zh-CN" sz="700" b="0" baseline="30000">
                          <a:latin typeface="+mn-ea"/>
                          <a:ea typeface="+mn-ea"/>
                        </a:rPr>
                        <a:t>d</a:t>
                      </a:r>
                      <a:r>
                        <a:rPr lang="en-US" altLang="zh-CN" sz="700" b="0">
                          <a:latin typeface="+mn-ea"/>
                          <a:ea typeface="+mn-ea"/>
                        </a:rPr>
                        <a:t> </a:t>
                      </a:r>
                      <a:endParaRPr lang="zh-CN" altLang="en-US" sz="700" b="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a:latin typeface="+mn-ea"/>
                          <a:ea typeface="+mn-ea"/>
                        </a:rPr>
                        <a:t>Category 1</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b="0">
                          <a:latin typeface="+mn-ea"/>
                          <a:ea typeface="+mn-ea"/>
                        </a:rPr>
                        <a:t>Preferred first-line therapy</a:t>
                      </a:r>
                      <a:r>
                        <a:rPr lang="en-US" altLang="zh-CN" sz="700" b="0" baseline="30000">
                          <a:latin typeface="+mn-ea"/>
                          <a:ea typeface="+mn-ea"/>
                        </a:rPr>
                        <a:t>h</a:t>
                      </a:r>
                      <a:endParaRPr lang="zh-CN" altLang="en-US" sz="700" b="0" baseline="30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406380">
                <a:tc>
                  <a:txBody>
                    <a:bodyPr/>
                    <a:lstStyle/>
                    <a:p>
                      <a:r>
                        <a:rPr lang="en-US" altLang="zh-CN" sz="700">
                          <a:latin typeface="+mn-ea"/>
                          <a:ea typeface="+mn-ea"/>
                        </a:rPr>
                        <a:t>Any</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a:latin typeface="+mn-ea"/>
                          <a:ea typeface="+mn-ea"/>
                        </a:rPr>
                        <a:t>NTRK fusion</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a:latin typeface="+mn-ea"/>
                          <a:ea typeface="+mn-ea"/>
                        </a:rPr>
                        <a:t>FISH, NGS,PCR(tissue block)</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a:latin typeface="+mn-ea"/>
                          <a:ea typeface="+mn-ea"/>
                        </a:rPr>
                        <a:t>Larotrectinib</a:t>
                      </a:r>
                      <a:r>
                        <a:rPr lang="en-US" altLang="zh-CN" sz="700" baseline="30000">
                          <a:latin typeface="+mn-ea"/>
                          <a:ea typeface="+mn-ea"/>
                        </a:rPr>
                        <a:t>e</a:t>
                      </a:r>
                      <a:r>
                        <a:rPr lang="en-US" altLang="zh-CN" sz="700">
                          <a:latin typeface="+mn-ea"/>
                          <a:ea typeface="+mn-ea"/>
                        </a:rPr>
                        <a:t> Entrectinib</a:t>
                      </a:r>
                      <a:r>
                        <a:rPr lang="en-US" altLang="zh-CN" sz="700" kern="1200" baseline="30000">
                          <a:solidFill>
                            <a:schemeClr val="dk1"/>
                          </a:solidFill>
                          <a:latin typeface="+mn-ea"/>
                          <a:ea typeface="+mn-ea"/>
                          <a:cs typeface="+mn-cs"/>
                        </a:rPr>
                        <a:t>e</a:t>
                      </a:r>
                      <a:endParaRPr lang="zh-CN" altLang="en-US" sz="700" kern="1200" baseline="30000">
                        <a:solidFill>
                          <a:schemeClr val="dk1"/>
                        </a:solidFill>
                        <a:latin typeface="+mn-ea"/>
                        <a:ea typeface="+mn-ea"/>
                        <a:cs typeface="+mn-cs"/>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a:latin typeface="+mn-ea"/>
                          <a:ea typeface="+mn-ea"/>
                        </a:rPr>
                        <a:t>Category 2A</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rowSpan="3">
                  <a:txBody>
                    <a:bodyPr/>
                    <a:lstStyle/>
                    <a:p>
                      <a:r>
                        <a:rPr lang="en-US" altLang="zh-CN" sz="700">
                          <a:latin typeface="+mn-ea"/>
                          <a:ea typeface="+mn-ea"/>
                        </a:rPr>
                        <a:t>Useful in certain circumstances</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r>
              <a:tr h="406380">
                <a:tc>
                  <a:txBody>
                    <a:bodyPr/>
                    <a:lstStyle/>
                    <a:p>
                      <a:r>
                        <a:rPr lang="en-US" altLang="zh-CN" sz="700">
                          <a:latin typeface="+mn-ea"/>
                          <a:ea typeface="+mn-ea"/>
                        </a:rPr>
                        <a:t>Any</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a:latin typeface="+mn-ea"/>
                          <a:ea typeface="+mn-ea"/>
                        </a:rPr>
                        <a:t>MSI-H/dMMR</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a:latin typeface="+mn-ea"/>
                          <a:ea typeface="+mn-ea"/>
                        </a:rPr>
                        <a:t>lHC,PCR (tissue block)</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700">
                          <a:latin typeface="+mn-ea"/>
                          <a:ea typeface="+mn-ea"/>
                        </a:rPr>
                        <a:t>Pembrolizumab</a:t>
                      </a:r>
                      <a:r>
                        <a:rPr lang="en-US" altLang="zh-CN" sz="700" kern="1200" baseline="30000">
                          <a:solidFill>
                            <a:schemeClr val="dk1"/>
                          </a:solidFill>
                          <a:latin typeface="+mn-ea"/>
                          <a:ea typeface="+mn-ea"/>
                          <a:cs typeface="+mn-cs"/>
                        </a:rPr>
                        <a:t>d.f</a:t>
                      </a:r>
                      <a:r>
                        <a:rPr lang="en-US" altLang="zh-CN" sz="700">
                          <a:latin typeface="+mn-ea"/>
                          <a:ea typeface="+mn-ea"/>
                        </a:rPr>
                        <a:t> Dostarlimab-gxly</a:t>
                      </a:r>
                      <a:r>
                        <a:rPr lang="en-US" altLang="zh-CN" sz="700" kern="1200" baseline="30000">
                          <a:solidFill>
                            <a:schemeClr val="dk1"/>
                          </a:solidFill>
                          <a:latin typeface="+mn-ea"/>
                          <a:ea typeface="+mn-ea"/>
                          <a:cs typeface="+mn-cs"/>
                        </a:rPr>
                        <a:t>g</a:t>
                      </a:r>
                      <a:endParaRPr lang="en-US" altLang="zh-CN" sz="700" kern="1200" baseline="30000">
                        <a:solidFill>
                          <a:schemeClr val="dk1"/>
                        </a:solidFill>
                        <a:latin typeface="+mn-ea"/>
                        <a:ea typeface="+mn-ea"/>
                        <a:cs typeface="+mn-cs"/>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altLang="zh-CN" sz="700" b="0">
                          <a:latin typeface="+mn-ea"/>
                          <a:ea typeface="+mn-ea"/>
                        </a:rPr>
                        <a:t>Category 2A</a:t>
                      </a:r>
                      <a:endParaRPr lang="zh-CN" altLang="en-US" sz="700" b="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vMerge="1">
                  <a:tcPr/>
                </a:tc>
              </a:tr>
              <a:tr h="301022">
                <a:tc>
                  <a:txBody>
                    <a:bodyPr/>
                    <a:lstStyle/>
                    <a:p>
                      <a:r>
                        <a:rPr lang="en-US" altLang="zh-CN" sz="700">
                          <a:latin typeface="+mn-ea"/>
                          <a:ea typeface="+mn-ea"/>
                        </a:rPr>
                        <a:t>Any</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r>
                        <a:rPr lang="en-US" altLang="zh-CN" sz="700">
                          <a:latin typeface="+mn-ea"/>
                          <a:ea typeface="+mn-ea"/>
                        </a:rPr>
                        <a:t>TMB-H(≥10 mut/mb)</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r>
                        <a:rPr lang="en-US" altLang="zh-CN" sz="700">
                          <a:latin typeface="+mn-ea"/>
                          <a:ea typeface="+mn-ea"/>
                        </a:rPr>
                        <a:t>NGS</a:t>
                      </a:r>
                      <a:endParaRPr lang="zh-CN" altLang="en-US" sz="7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r>
                        <a:rPr lang="en-US" altLang="zh-CN" sz="700">
                          <a:latin typeface="+mn-ea"/>
                          <a:ea typeface="+mn-ea"/>
                        </a:rPr>
                        <a:t>Pembrolizumab</a:t>
                      </a:r>
                      <a:r>
                        <a:rPr lang="en-US" altLang="zh-CN" sz="700" kern="1200" baseline="30000">
                          <a:solidFill>
                            <a:schemeClr val="dk1"/>
                          </a:solidFill>
                          <a:latin typeface="+mn-ea"/>
                          <a:ea typeface="+mn-ea"/>
                          <a:cs typeface="+mn-cs"/>
                        </a:rPr>
                        <a:t>d.f</a:t>
                      </a:r>
                      <a:endParaRPr lang="zh-CN" altLang="en-US" sz="700" kern="1200" baseline="30000">
                        <a:solidFill>
                          <a:schemeClr val="dk1"/>
                        </a:solidFill>
                        <a:latin typeface="+mn-ea"/>
                        <a:ea typeface="+mn-ea"/>
                        <a:cs typeface="+mn-cs"/>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r>
                        <a:rPr lang="en-US" altLang="zh-CN" sz="700" dirty="0">
                          <a:latin typeface="+mn-ea"/>
                          <a:ea typeface="+mn-ea"/>
                        </a:rPr>
                        <a:t>Category 2A</a:t>
                      </a:r>
                      <a:endParaRPr lang="zh-CN" altLang="en-US" sz="700" dirty="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vMerge="1">
                  <a:tcPr/>
                </a:tc>
              </a:tr>
            </a:tbl>
          </a:graphicData>
        </a:graphic>
      </p:graphicFrame>
      <p:grpSp>
        <p:nvGrpSpPr>
          <p:cNvPr id="35" name="组合 34"/>
          <p:cNvGrpSpPr/>
          <p:nvPr/>
        </p:nvGrpSpPr>
        <p:grpSpPr>
          <a:xfrm>
            <a:off x="1170283" y="990022"/>
            <a:ext cx="4500532" cy="338554"/>
            <a:chOff x="1628805" y="1183062"/>
            <a:chExt cx="4500532" cy="338554"/>
          </a:xfrm>
        </p:grpSpPr>
        <p:grpSp>
          <p:nvGrpSpPr>
            <p:cNvPr id="23" name="组合 22"/>
            <p:cNvGrpSpPr/>
            <p:nvPr/>
          </p:nvGrpSpPr>
          <p:grpSpPr>
            <a:xfrm>
              <a:off x="1628805" y="1321456"/>
              <a:ext cx="1177572" cy="166416"/>
              <a:chOff x="2278524" y="1321456"/>
              <a:chExt cx="1177572" cy="166416"/>
            </a:xfrm>
          </p:grpSpPr>
          <p:sp>
            <p:nvSpPr>
              <p:cNvPr id="32" name="平行四边形 31"/>
              <p:cNvSpPr/>
              <p:nvPr/>
            </p:nvSpPr>
            <p:spPr>
              <a:xfrm flipH="1">
                <a:off x="2278524" y="1321456"/>
                <a:ext cx="1177572" cy="118997"/>
              </a:xfrm>
              <a:prstGeom prst="parallelogram">
                <a:avLst/>
              </a:prstGeom>
              <a:gradFill flip="none" rotWithShape="1">
                <a:gsLst>
                  <a:gs pos="0">
                    <a:srgbClr val="BD0158">
                      <a:alpha val="20000"/>
                    </a:srgbClr>
                  </a:gs>
                  <a:gs pos="100000">
                    <a:srgbClr val="BD0158">
                      <a:alpha val="0"/>
                    </a:srgbClr>
                  </a:gs>
                </a:gsLst>
                <a:lin ang="10800000" scaled="1"/>
                <a:tileRect/>
              </a:gradFill>
              <a:ln w="9525">
                <a:gradFill flip="none" rotWithShape="1">
                  <a:gsLst>
                    <a:gs pos="0">
                      <a:srgbClr val="BD0158">
                        <a:alpha val="29000"/>
                      </a:srgbClr>
                    </a:gs>
                    <a:gs pos="100000">
                      <a:srgbClr val="BD0158">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n-ea"/>
                </a:endParaRPr>
              </a:p>
            </p:txBody>
          </p:sp>
          <p:sp>
            <p:nvSpPr>
              <p:cNvPr id="30" name="平行四边形 29"/>
              <p:cNvSpPr/>
              <p:nvPr/>
            </p:nvSpPr>
            <p:spPr>
              <a:xfrm flipH="1">
                <a:off x="2566084" y="1368875"/>
                <a:ext cx="883942" cy="118997"/>
              </a:xfrm>
              <a:prstGeom prst="parallelogram">
                <a:avLst/>
              </a:prstGeom>
              <a:gradFill flip="none" rotWithShape="1">
                <a:gsLst>
                  <a:gs pos="0">
                    <a:srgbClr val="BD0158">
                      <a:alpha val="20000"/>
                    </a:srgbClr>
                  </a:gs>
                  <a:gs pos="100000">
                    <a:srgbClr val="BD0158">
                      <a:alpha val="0"/>
                    </a:srgbClr>
                  </a:gs>
                </a:gsLst>
                <a:lin ang="10800000" scaled="1"/>
                <a:tileRect/>
              </a:gradFill>
              <a:ln w="9525">
                <a:gradFill flip="none" rotWithShape="1">
                  <a:gsLst>
                    <a:gs pos="0">
                      <a:srgbClr val="BD0158">
                        <a:alpha val="29000"/>
                      </a:srgbClr>
                    </a:gs>
                    <a:gs pos="100000">
                      <a:srgbClr val="BD0158">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n-ea"/>
                </a:endParaRPr>
              </a:p>
            </p:txBody>
          </p:sp>
        </p:grpSp>
        <p:grpSp>
          <p:nvGrpSpPr>
            <p:cNvPr id="21" name="组合 20"/>
            <p:cNvGrpSpPr/>
            <p:nvPr/>
          </p:nvGrpSpPr>
          <p:grpSpPr>
            <a:xfrm>
              <a:off x="4864277" y="1321456"/>
              <a:ext cx="1265060" cy="166416"/>
              <a:chOff x="3695119" y="1321456"/>
              <a:chExt cx="1265060" cy="166416"/>
            </a:xfrm>
          </p:grpSpPr>
          <p:sp>
            <p:nvSpPr>
              <p:cNvPr id="33" name="平行四边形 32"/>
              <p:cNvSpPr/>
              <p:nvPr/>
            </p:nvSpPr>
            <p:spPr>
              <a:xfrm>
                <a:off x="3782607" y="1321456"/>
                <a:ext cx="1177572" cy="118997"/>
              </a:xfrm>
              <a:prstGeom prst="parallelogram">
                <a:avLst/>
              </a:prstGeom>
              <a:gradFill flip="none" rotWithShape="1">
                <a:gsLst>
                  <a:gs pos="0">
                    <a:srgbClr val="BD0158">
                      <a:alpha val="20000"/>
                    </a:srgbClr>
                  </a:gs>
                  <a:gs pos="100000">
                    <a:srgbClr val="BD0158">
                      <a:alpha val="0"/>
                    </a:srgbClr>
                  </a:gs>
                </a:gsLst>
                <a:lin ang="10800000" scaled="1"/>
                <a:tileRect/>
              </a:gradFill>
              <a:ln w="9525">
                <a:gradFill flip="none" rotWithShape="1">
                  <a:gsLst>
                    <a:gs pos="0">
                      <a:srgbClr val="BD0158">
                        <a:alpha val="29000"/>
                      </a:srgbClr>
                    </a:gs>
                    <a:gs pos="100000">
                      <a:srgbClr val="BD0158">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n-ea"/>
                </a:endParaRPr>
              </a:p>
            </p:txBody>
          </p:sp>
          <p:sp>
            <p:nvSpPr>
              <p:cNvPr id="31" name="平行四边形 30"/>
              <p:cNvSpPr/>
              <p:nvPr/>
            </p:nvSpPr>
            <p:spPr>
              <a:xfrm>
                <a:off x="3695119" y="1368875"/>
                <a:ext cx="883942" cy="118997"/>
              </a:xfrm>
              <a:prstGeom prst="parallelogram">
                <a:avLst/>
              </a:prstGeom>
              <a:gradFill flip="none" rotWithShape="1">
                <a:gsLst>
                  <a:gs pos="0">
                    <a:srgbClr val="BD0158">
                      <a:alpha val="20000"/>
                    </a:srgbClr>
                  </a:gs>
                  <a:gs pos="100000">
                    <a:srgbClr val="BD0158">
                      <a:alpha val="0"/>
                    </a:srgbClr>
                  </a:gs>
                </a:gsLst>
                <a:lin ang="10800000" scaled="1"/>
                <a:tileRect/>
              </a:gradFill>
              <a:ln w="9525">
                <a:gradFill flip="none" rotWithShape="1">
                  <a:gsLst>
                    <a:gs pos="0">
                      <a:srgbClr val="BD0158">
                        <a:alpha val="29000"/>
                      </a:srgbClr>
                    </a:gs>
                    <a:gs pos="100000">
                      <a:srgbClr val="BD0158">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n-ea"/>
                </a:endParaRPr>
              </a:p>
            </p:txBody>
          </p:sp>
        </p:grpSp>
        <p:sp>
          <p:nvSpPr>
            <p:cNvPr id="26" name="文本框 25"/>
            <p:cNvSpPr txBox="1"/>
            <p:nvPr/>
          </p:nvSpPr>
          <p:spPr>
            <a:xfrm>
              <a:off x="2033135" y="1183062"/>
              <a:ext cx="3604385" cy="338554"/>
            </a:xfrm>
            <a:prstGeom prst="rect">
              <a:avLst/>
            </a:prstGeom>
            <a:noFill/>
          </p:spPr>
          <p:txBody>
            <a:bodyPr wrap="none" rtlCol="0" anchor="t">
              <a:spAutoFit/>
            </a:bodyPr>
            <a:lstStyle/>
            <a:p>
              <a:pPr algn="ctr"/>
              <a:r>
                <a:rPr lang="en-US" altLang="zh-CN" sz="1600" b="1">
                  <a:solidFill>
                    <a:srgbClr val="BD0158"/>
                  </a:solidFill>
                  <a:latin typeface="+mn-ea"/>
                  <a:cs typeface="+mn-ea"/>
                  <a:sym typeface="+mn-ea"/>
                </a:rPr>
                <a:t>NCCN</a:t>
              </a:r>
              <a:r>
                <a:rPr lang="zh-CN" altLang="en-US" sz="1600" b="1">
                  <a:solidFill>
                    <a:srgbClr val="BD0158"/>
                  </a:solidFill>
                  <a:latin typeface="+mn-ea"/>
                  <a:cs typeface="+mn-ea"/>
                  <a:sym typeface="+mn-ea"/>
                </a:rPr>
                <a:t>指南：乳腺癌 </a:t>
              </a:r>
              <a:r>
                <a:rPr lang="en-US" altLang="zh-CN" sz="1600" b="1">
                  <a:solidFill>
                    <a:srgbClr val="BD0158"/>
                  </a:solidFill>
                  <a:latin typeface="+mn-ea"/>
                  <a:cs typeface="+mn-ea"/>
                  <a:sym typeface="+mn-ea"/>
                </a:rPr>
                <a:t>2022 version 1</a:t>
              </a:r>
              <a:endParaRPr lang="en-US" altLang="zh-CN" sz="1600" b="1">
                <a:solidFill>
                  <a:srgbClr val="BD0158"/>
                </a:solidFill>
                <a:latin typeface="+mn-ea"/>
                <a:cs typeface="+mn-ea"/>
                <a:sym typeface="+mn-ea"/>
              </a:endParaRPr>
            </a:p>
          </p:txBody>
        </p:sp>
      </p:grpSp>
      <p:grpSp>
        <p:nvGrpSpPr>
          <p:cNvPr id="36" name="组合 35"/>
          <p:cNvGrpSpPr/>
          <p:nvPr/>
        </p:nvGrpSpPr>
        <p:grpSpPr>
          <a:xfrm>
            <a:off x="6111229" y="990022"/>
            <a:ext cx="5763271" cy="338554"/>
            <a:chOff x="6771633" y="1183062"/>
            <a:chExt cx="5763271" cy="338554"/>
          </a:xfrm>
        </p:grpSpPr>
        <p:grpSp>
          <p:nvGrpSpPr>
            <p:cNvPr id="38" name="组合 37"/>
            <p:cNvGrpSpPr/>
            <p:nvPr/>
          </p:nvGrpSpPr>
          <p:grpSpPr>
            <a:xfrm>
              <a:off x="6771633" y="1321456"/>
              <a:ext cx="1177572" cy="166416"/>
              <a:chOff x="2278524" y="1321456"/>
              <a:chExt cx="1177572" cy="166416"/>
            </a:xfrm>
          </p:grpSpPr>
          <p:sp>
            <p:nvSpPr>
              <p:cNvPr id="43" name="平行四边形 42"/>
              <p:cNvSpPr/>
              <p:nvPr/>
            </p:nvSpPr>
            <p:spPr>
              <a:xfrm flipH="1">
                <a:off x="2278524" y="1321456"/>
                <a:ext cx="1177572" cy="118997"/>
              </a:xfrm>
              <a:prstGeom prst="parallelogram">
                <a:avLst/>
              </a:prstGeom>
              <a:gradFill flip="none" rotWithShape="1">
                <a:gsLst>
                  <a:gs pos="0">
                    <a:srgbClr val="BD0158">
                      <a:alpha val="20000"/>
                    </a:srgbClr>
                  </a:gs>
                  <a:gs pos="100000">
                    <a:srgbClr val="BD0158">
                      <a:alpha val="0"/>
                    </a:srgbClr>
                  </a:gs>
                </a:gsLst>
                <a:lin ang="10800000" scaled="1"/>
                <a:tileRect/>
              </a:gradFill>
              <a:ln w="9525">
                <a:gradFill flip="none" rotWithShape="1">
                  <a:gsLst>
                    <a:gs pos="0">
                      <a:srgbClr val="BD0158">
                        <a:alpha val="29000"/>
                      </a:srgbClr>
                    </a:gs>
                    <a:gs pos="100000">
                      <a:srgbClr val="BD0158">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n-ea"/>
                </a:endParaRPr>
              </a:p>
            </p:txBody>
          </p:sp>
          <p:sp>
            <p:nvSpPr>
              <p:cNvPr id="44" name="平行四边形 43"/>
              <p:cNvSpPr/>
              <p:nvPr/>
            </p:nvSpPr>
            <p:spPr>
              <a:xfrm flipH="1">
                <a:off x="2566084" y="1368875"/>
                <a:ext cx="883942" cy="118997"/>
              </a:xfrm>
              <a:prstGeom prst="parallelogram">
                <a:avLst/>
              </a:prstGeom>
              <a:gradFill flip="none" rotWithShape="1">
                <a:gsLst>
                  <a:gs pos="0">
                    <a:srgbClr val="BD0158">
                      <a:alpha val="20000"/>
                    </a:srgbClr>
                  </a:gs>
                  <a:gs pos="100000">
                    <a:srgbClr val="BD0158">
                      <a:alpha val="0"/>
                    </a:srgbClr>
                  </a:gs>
                </a:gsLst>
                <a:lin ang="10800000" scaled="1"/>
                <a:tileRect/>
              </a:gradFill>
              <a:ln w="9525">
                <a:gradFill flip="none" rotWithShape="1">
                  <a:gsLst>
                    <a:gs pos="0">
                      <a:srgbClr val="BD0158">
                        <a:alpha val="29000"/>
                      </a:srgbClr>
                    </a:gs>
                    <a:gs pos="100000">
                      <a:srgbClr val="BD0158">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n-ea"/>
                </a:endParaRPr>
              </a:p>
            </p:txBody>
          </p:sp>
        </p:grpSp>
        <p:grpSp>
          <p:nvGrpSpPr>
            <p:cNvPr id="39" name="组合 38"/>
            <p:cNvGrpSpPr/>
            <p:nvPr/>
          </p:nvGrpSpPr>
          <p:grpSpPr>
            <a:xfrm>
              <a:off x="11269844" y="1321456"/>
              <a:ext cx="1265060" cy="166416"/>
              <a:chOff x="3695119" y="1321456"/>
              <a:chExt cx="1265060" cy="166416"/>
            </a:xfrm>
          </p:grpSpPr>
          <p:sp>
            <p:nvSpPr>
              <p:cNvPr id="41" name="平行四边形 40"/>
              <p:cNvSpPr/>
              <p:nvPr/>
            </p:nvSpPr>
            <p:spPr>
              <a:xfrm>
                <a:off x="3782607" y="1321456"/>
                <a:ext cx="1177572" cy="118997"/>
              </a:xfrm>
              <a:prstGeom prst="parallelogram">
                <a:avLst/>
              </a:prstGeom>
              <a:gradFill flip="none" rotWithShape="1">
                <a:gsLst>
                  <a:gs pos="0">
                    <a:srgbClr val="BD0158">
                      <a:alpha val="20000"/>
                    </a:srgbClr>
                  </a:gs>
                  <a:gs pos="100000">
                    <a:srgbClr val="BD0158">
                      <a:alpha val="0"/>
                    </a:srgbClr>
                  </a:gs>
                </a:gsLst>
                <a:lin ang="10800000" scaled="1"/>
                <a:tileRect/>
              </a:gradFill>
              <a:ln w="9525">
                <a:gradFill flip="none" rotWithShape="1">
                  <a:gsLst>
                    <a:gs pos="0">
                      <a:srgbClr val="BD0158">
                        <a:alpha val="29000"/>
                      </a:srgbClr>
                    </a:gs>
                    <a:gs pos="100000">
                      <a:srgbClr val="BD0158">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n-ea"/>
                </a:endParaRPr>
              </a:p>
            </p:txBody>
          </p:sp>
          <p:sp>
            <p:nvSpPr>
              <p:cNvPr id="42" name="平行四边形 41"/>
              <p:cNvSpPr/>
              <p:nvPr/>
            </p:nvSpPr>
            <p:spPr>
              <a:xfrm>
                <a:off x="3695119" y="1368875"/>
                <a:ext cx="883942" cy="118997"/>
              </a:xfrm>
              <a:prstGeom prst="parallelogram">
                <a:avLst/>
              </a:prstGeom>
              <a:gradFill flip="none" rotWithShape="1">
                <a:gsLst>
                  <a:gs pos="0">
                    <a:srgbClr val="BD0158">
                      <a:alpha val="20000"/>
                    </a:srgbClr>
                  </a:gs>
                  <a:gs pos="100000">
                    <a:srgbClr val="BD0158">
                      <a:alpha val="0"/>
                    </a:srgbClr>
                  </a:gs>
                </a:gsLst>
                <a:lin ang="10800000" scaled="1"/>
                <a:tileRect/>
              </a:gradFill>
              <a:ln w="9525">
                <a:gradFill flip="none" rotWithShape="1">
                  <a:gsLst>
                    <a:gs pos="0">
                      <a:srgbClr val="BD0158">
                        <a:alpha val="29000"/>
                      </a:srgbClr>
                    </a:gs>
                    <a:gs pos="100000">
                      <a:srgbClr val="BD0158">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n-ea"/>
                </a:endParaRPr>
              </a:p>
            </p:txBody>
          </p:sp>
        </p:grpSp>
        <p:sp>
          <p:nvSpPr>
            <p:cNvPr id="40" name="文本框 39"/>
            <p:cNvSpPr txBox="1"/>
            <p:nvPr/>
          </p:nvSpPr>
          <p:spPr>
            <a:xfrm>
              <a:off x="7165886" y="1183062"/>
              <a:ext cx="5010219" cy="338554"/>
            </a:xfrm>
            <a:prstGeom prst="rect">
              <a:avLst/>
            </a:prstGeom>
            <a:noFill/>
          </p:spPr>
          <p:txBody>
            <a:bodyPr wrap="none" rtlCol="0" anchor="t">
              <a:spAutoFit/>
            </a:bodyPr>
            <a:lstStyle/>
            <a:p>
              <a:pPr algn="ctr"/>
              <a:r>
                <a:rPr lang="en-US" altLang="zh-CN" sz="1600" b="1">
                  <a:solidFill>
                    <a:srgbClr val="BD0158"/>
                  </a:solidFill>
                  <a:latin typeface="+mn-ea"/>
                  <a:cs typeface="+mn-ea"/>
                  <a:sym typeface="+mn-ea"/>
                </a:rPr>
                <a:t>CSCO </a:t>
              </a:r>
              <a:r>
                <a:rPr lang="zh-CN" altLang="en-US" sz="1600" b="1">
                  <a:solidFill>
                    <a:srgbClr val="BD0158"/>
                  </a:solidFill>
                  <a:latin typeface="+mn-ea"/>
                  <a:cs typeface="+mn-ea"/>
                  <a:sym typeface="+mn-ea"/>
                </a:rPr>
                <a:t>免疫检查点抑制剂临床应用指南（</a:t>
              </a:r>
              <a:r>
                <a:rPr lang="en-US" altLang="zh-CN" sz="1600" b="1">
                  <a:solidFill>
                    <a:srgbClr val="BD0158"/>
                  </a:solidFill>
                  <a:latin typeface="+mn-ea"/>
                  <a:cs typeface="+mn-ea"/>
                  <a:sym typeface="+mn-ea"/>
                </a:rPr>
                <a:t>2021</a:t>
              </a:r>
              <a:r>
                <a:rPr lang="zh-CN" altLang="en-US" sz="1600" b="1">
                  <a:solidFill>
                    <a:srgbClr val="BD0158"/>
                  </a:solidFill>
                  <a:latin typeface="+mn-ea"/>
                  <a:cs typeface="+mn-ea"/>
                  <a:sym typeface="+mn-ea"/>
                </a:rPr>
                <a:t>年版）</a:t>
              </a:r>
              <a:endParaRPr lang="zh-CN" altLang="en-US" sz="1600" b="1">
                <a:solidFill>
                  <a:srgbClr val="BD0158"/>
                </a:solidFill>
                <a:latin typeface="+mn-ea"/>
                <a:cs typeface="+mn-ea"/>
                <a:sym typeface="+mn-ea"/>
              </a:endParaRPr>
            </a:p>
          </p:txBody>
        </p:sp>
      </p:gr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grpSp>
        <p:nvGrpSpPr>
          <p:cNvPr id="18" name="组合 17"/>
          <p:cNvGrpSpPr/>
          <p:nvPr/>
        </p:nvGrpSpPr>
        <p:grpSpPr>
          <a:xfrm>
            <a:off x="1397000" y="2247900"/>
            <a:ext cx="9372600" cy="2095500"/>
            <a:chOff x="1397000" y="2489200"/>
            <a:chExt cx="9372600" cy="2095500"/>
          </a:xfrm>
        </p:grpSpPr>
        <p:sp>
          <p:nvSpPr>
            <p:cNvPr id="12" name="文本框 11"/>
            <p:cNvSpPr txBox="1"/>
            <p:nvPr/>
          </p:nvSpPr>
          <p:spPr>
            <a:xfrm>
              <a:off x="1422400" y="2698234"/>
              <a:ext cx="9347200" cy="1365567"/>
            </a:xfrm>
            <a:prstGeom prst="rect">
              <a:avLst/>
            </a:prstGeom>
            <a:noFill/>
          </p:spPr>
          <p:txBody>
            <a:bodyPr wrap="square">
              <a:spAutoFit/>
            </a:bodyPr>
            <a:lstStyle/>
            <a:p>
              <a:pPr algn="ctr">
                <a:lnSpc>
                  <a:spcPct val="120000"/>
                </a:lnSpc>
              </a:pPr>
              <a:r>
                <a:rPr lang="zh-CN" altLang="en-US"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抗</a:t>
              </a:r>
              <a:r>
                <a:rPr lang="en-US" altLang="zh-CN"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PD-1/PD-L1</a:t>
              </a:r>
              <a:r>
                <a:rPr lang="zh-CN" altLang="en-US"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药物联合化疗</a:t>
              </a:r>
              <a:endParaRPr lang="en-US" altLang="zh-CN"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endParaRPr>
            </a:p>
            <a:p>
              <a:pPr algn="ctr">
                <a:lnSpc>
                  <a:spcPct val="120000"/>
                </a:lnSpc>
              </a:pPr>
              <a:r>
                <a:rPr lang="zh-CN" altLang="en-US"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用于早期乳腺癌</a:t>
              </a:r>
              <a:endParaRPr lang="zh-CN" altLang="en-US"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endParaRPr>
            </a:p>
          </p:txBody>
        </p:sp>
        <p:grpSp>
          <p:nvGrpSpPr>
            <p:cNvPr id="14" name="组合 13"/>
            <p:cNvGrpSpPr/>
            <p:nvPr/>
          </p:nvGrpSpPr>
          <p:grpSpPr>
            <a:xfrm>
              <a:off x="1397000" y="2489200"/>
              <a:ext cx="8991600" cy="2095500"/>
              <a:chOff x="1397000" y="2489200"/>
              <a:chExt cx="8991600" cy="2095500"/>
            </a:xfrm>
          </p:grpSpPr>
          <p:cxnSp>
            <p:nvCxnSpPr>
              <p:cNvPr id="5" name="直接连接符 4"/>
              <p:cNvCxnSpPr/>
              <p:nvPr/>
            </p:nvCxnSpPr>
            <p:spPr>
              <a:xfrm>
                <a:off x="1397000" y="26162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993900" y="2489200"/>
                <a:ext cx="27940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061200" y="45720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184400" y="3987800"/>
                <a:ext cx="15621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473200" y="4584700"/>
                <a:ext cx="22098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8648700" y="3886200"/>
                <a:ext cx="15621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594600" y="26162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grpSp>
      </p:gr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9362808" y="6476491"/>
            <a:ext cx="7438232"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N </a:t>
            </a:r>
            <a:r>
              <a:rPr lang="en-US" altLang="zh-CN" sz="800" dirty="0" err="1">
                <a:latin typeface="微软雅黑" panose="020B0503020204020204" pitchFamily="34" charset="-122"/>
                <a:ea typeface="微软雅黑" panose="020B0503020204020204" pitchFamily="34" charset="-122"/>
              </a:rPr>
              <a:t>Engl</a:t>
            </a:r>
            <a:r>
              <a:rPr lang="en-US" altLang="zh-CN" sz="800" dirty="0">
                <a:latin typeface="微软雅黑" panose="020B0503020204020204" pitchFamily="34" charset="-122"/>
                <a:ea typeface="微软雅黑" panose="020B0503020204020204" pitchFamily="34" charset="-122"/>
              </a:rPr>
              <a:t> J Med. 2020 Feb 27;382(9):810-821.</a:t>
            </a:r>
            <a:endParaRPr lang="zh-CN" altLang="en-US" sz="800" dirty="0">
              <a:latin typeface="微软雅黑" panose="020B0503020204020204" pitchFamily="34" charset="-122"/>
              <a:ea typeface="微软雅黑" panose="020B0503020204020204" pitchFamily="34" charset="-122"/>
            </a:endParaRPr>
          </a:p>
        </p:txBody>
      </p:sp>
      <p:sp>
        <p:nvSpPr>
          <p:cNvPr id="50" name="文本框 49"/>
          <p:cNvSpPr txBox="1"/>
          <p:nvPr/>
        </p:nvSpPr>
        <p:spPr>
          <a:xfrm>
            <a:off x="434974" y="327967"/>
            <a:ext cx="11439526" cy="492443"/>
          </a:xfrm>
          <a:prstGeom prst="rect">
            <a:avLst/>
          </a:prstGeom>
          <a:noFill/>
        </p:spPr>
        <p:txBody>
          <a:bodyPr wrap="square">
            <a:spAutoFit/>
          </a:bodyPr>
          <a:lstStyle/>
          <a:p>
            <a:r>
              <a:rPr lang="en-US" altLang="zh-CN"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KEYNOTE-522</a:t>
            </a:r>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研究设计</a:t>
            </a:r>
            <a:endPar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10" name="组合 9"/>
          <p:cNvGrpSpPr/>
          <p:nvPr/>
        </p:nvGrpSpPr>
        <p:grpSpPr>
          <a:xfrm>
            <a:off x="473908" y="1016000"/>
            <a:ext cx="11274273" cy="1143000"/>
            <a:chOff x="473908" y="1016000"/>
            <a:chExt cx="11274273" cy="1143000"/>
          </a:xfrm>
        </p:grpSpPr>
        <p:sp>
          <p:nvSpPr>
            <p:cNvPr id="11" name="矩形 10"/>
            <p:cNvSpPr/>
            <p:nvPr/>
          </p:nvSpPr>
          <p:spPr>
            <a:xfrm>
              <a:off x="515938" y="1016000"/>
              <a:ext cx="11160125" cy="1143000"/>
            </a:xfrm>
            <a:prstGeom prst="rect">
              <a:avLst/>
            </a:prstGeom>
            <a:solidFill>
              <a:srgbClr val="E74F88">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73908" y="1207020"/>
              <a:ext cx="11274273" cy="658257"/>
            </a:xfrm>
            <a:prstGeom prst="rect">
              <a:avLst/>
            </a:prstGeom>
            <a:noFill/>
          </p:spPr>
          <p:txBody>
            <a:bodyPr wrap="square">
              <a:spAutoFit/>
            </a:bodyPr>
            <a:lstStyle/>
            <a:p>
              <a:pPr algn="just">
                <a:lnSpc>
                  <a:spcPct val="120000"/>
                </a:lnSpc>
                <a:defRPr/>
              </a:pP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KEYNOTE-522</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是随机、双盲</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III</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期研究，研究帕博利珠单抗联合化疗与安慰剂联合化疗作为新辅助疗法、随后</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Keytruda</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与安慰剂作为辅助疗法，用于</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TNBC</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患者。主要终点是病理学完全缓解率（</a:t>
              </a:r>
              <a:r>
                <a:rPr lang="en-US" altLang="zh-CN" sz="1600" spc="100" dirty="0" err="1">
                  <a:solidFill>
                    <a:schemeClr val="tx1">
                      <a:lumMod val="95000"/>
                      <a:lumOff val="5000"/>
                    </a:schemeClr>
                  </a:solidFill>
                  <a:latin typeface="微软雅黑" panose="020B0503020204020204" pitchFamily="34" charset="-122"/>
                  <a:ea typeface="微软雅黑" panose="020B0503020204020204" pitchFamily="34" charset="-122"/>
                  <a:cs typeface="+mn-ea"/>
                </a:rPr>
                <a:t>pCR</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）和无事件生存期（</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EFS</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a:t>
              </a:r>
              <a:endPar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p:txBody>
        </p:sp>
      </p:grpSp>
      <p:grpSp>
        <p:nvGrpSpPr>
          <p:cNvPr id="44" name="组合 43"/>
          <p:cNvGrpSpPr/>
          <p:nvPr/>
        </p:nvGrpSpPr>
        <p:grpSpPr>
          <a:xfrm>
            <a:off x="876935" y="3209290"/>
            <a:ext cx="3390900" cy="1818586"/>
            <a:chOff x="673102" y="2904156"/>
            <a:chExt cx="3265170" cy="1726565"/>
          </a:xfrm>
        </p:grpSpPr>
        <p:sp>
          <p:nvSpPr>
            <p:cNvPr id="45" name="矩形: 圆角 44"/>
            <p:cNvSpPr/>
            <p:nvPr/>
          </p:nvSpPr>
          <p:spPr>
            <a:xfrm>
              <a:off x="673102" y="2904156"/>
              <a:ext cx="3265170" cy="1726565"/>
            </a:xfrm>
            <a:prstGeom prst="roundRect">
              <a:avLst>
                <a:gd name="adj" fmla="val 3334"/>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1494480" y="3076639"/>
              <a:ext cx="1689100" cy="402114"/>
            </a:xfrm>
            <a:prstGeom prst="rect">
              <a:avLst/>
            </a:prstGeom>
            <a:noFill/>
          </p:spPr>
          <p:txBody>
            <a:bodyPr wrap="square">
              <a:spAutoFit/>
            </a:bodyPr>
            <a:lstStyle/>
            <a:p>
              <a:pPr algn="ctr" defTabSz="469900">
                <a:lnSpc>
                  <a:spcPct val="120000"/>
                </a:lnSpc>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mn-lt"/>
                </a:rPr>
                <a:t>关键入组标准</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cxnSp>
          <p:nvCxnSpPr>
            <p:cNvPr id="47" name="直接连接符 46"/>
            <p:cNvCxnSpPr/>
            <p:nvPr/>
          </p:nvCxnSpPr>
          <p:spPr>
            <a:xfrm>
              <a:off x="806451" y="3546857"/>
              <a:ext cx="3032051"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739970" y="3598670"/>
              <a:ext cx="3198120" cy="1006791"/>
            </a:xfrm>
            <a:prstGeom prst="rect">
              <a:avLst/>
            </a:prstGeom>
            <a:noFill/>
          </p:spPr>
          <p:txBody>
            <a:bodyPr wrap="square">
              <a:spAutoFit/>
            </a:bodyPr>
            <a:lstStyle/>
            <a:p>
              <a:pPr marL="215900" marR="0" lvl="0" indent="-215900" defTabSz="469900" fontAlgn="auto">
                <a:lnSpc>
                  <a:spcPct val="150000"/>
                </a:lnSpc>
                <a:spcBef>
                  <a:spcPts val="0"/>
                </a:spcBef>
                <a:spcAft>
                  <a:spcPts val="0"/>
                </a:spcAft>
                <a:buClrTx/>
                <a:buSzTx/>
                <a:buFont typeface="Wingdings" panose="05000000000000000000" pitchFamily="2" charset="2"/>
                <a:buChar char="Ø"/>
                <a:defRPr/>
              </a:pP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年龄≥</a:t>
              </a: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18</a:t>
              </a: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岁</a:t>
              </a:r>
              <a:endPar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15900" marR="0" lvl="0" indent="-215900" defTabSz="469900" fontAlgn="auto">
                <a:lnSpc>
                  <a:spcPct val="150000"/>
                </a:lnSpc>
                <a:spcBef>
                  <a:spcPts val="0"/>
                </a:spcBef>
                <a:spcAft>
                  <a:spcPts val="0"/>
                </a:spcAft>
                <a:buClrTx/>
                <a:buSzTx/>
                <a:buFont typeface="Wingdings" panose="05000000000000000000" pitchFamily="2" charset="2"/>
                <a:buChar char="Ø"/>
                <a:defRPr/>
              </a:pP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新诊断的</a:t>
              </a: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TNBC</a:t>
              </a: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，分期为</a:t>
              </a: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T1c N1-2</a:t>
              </a: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或</a:t>
              </a: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T2-4 N0-2</a:t>
              </a:r>
              <a:endPar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15900" marR="0" lvl="0" indent="-215900" defTabSz="469900" fontAlgn="auto">
                <a:lnSpc>
                  <a:spcPct val="150000"/>
                </a:lnSpc>
                <a:spcBef>
                  <a:spcPts val="0"/>
                </a:spcBef>
                <a:spcAft>
                  <a:spcPts val="0"/>
                </a:spcAft>
                <a:buClrTx/>
                <a:buSzTx/>
                <a:buFont typeface="Wingdings" panose="05000000000000000000" pitchFamily="2" charset="2"/>
                <a:buChar char="Ø"/>
                <a:defRPr/>
              </a:pP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ECOG PS 0-1</a:t>
              </a:r>
              <a:endPar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15900" marR="0" lvl="0" indent="-215900" defTabSz="469900" fontAlgn="auto">
                <a:lnSpc>
                  <a:spcPct val="150000"/>
                </a:lnSpc>
                <a:spcBef>
                  <a:spcPts val="0"/>
                </a:spcBef>
                <a:spcAft>
                  <a:spcPts val="0"/>
                </a:spcAft>
                <a:buClrTx/>
                <a:buSzTx/>
                <a:buFont typeface="Wingdings" panose="05000000000000000000" pitchFamily="2" charset="2"/>
                <a:buChar char="Ø"/>
                <a:defRPr/>
              </a:pP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具有可用于</a:t>
              </a: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PD-L1</a:t>
              </a: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评估的肿瘤样本</a:t>
              </a:r>
              <a:endPar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p:txBody>
        </p:sp>
      </p:grpSp>
      <p:grpSp>
        <p:nvGrpSpPr>
          <p:cNvPr id="51" name="组合 50"/>
          <p:cNvGrpSpPr/>
          <p:nvPr/>
        </p:nvGrpSpPr>
        <p:grpSpPr>
          <a:xfrm>
            <a:off x="888047" y="5082450"/>
            <a:ext cx="3368675" cy="981075"/>
            <a:chOff x="673102" y="2710906"/>
            <a:chExt cx="3264988" cy="981069"/>
          </a:xfrm>
        </p:grpSpPr>
        <p:sp>
          <p:nvSpPr>
            <p:cNvPr id="52" name="矩形: 圆角 51"/>
            <p:cNvSpPr/>
            <p:nvPr/>
          </p:nvSpPr>
          <p:spPr>
            <a:xfrm>
              <a:off x="673102" y="2710906"/>
              <a:ext cx="3264988" cy="981069"/>
            </a:xfrm>
            <a:prstGeom prst="roundRect">
              <a:avLst>
                <a:gd name="adj" fmla="val 6202"/>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739970" y="2786896"/>
              <a:ext cx="1689100" cy="349248"/>
            </a:xfrm>
            <a:prstGeom prst="rect">
              <a:avLst/>
            </a:prstGeom>
            <a:noFill/>
          </p:spPr>
          <p:txBody>
            <a:bodyPr wrap="square">
              <a:spAutoFit/>
            </a:bodyPr>
            <a:lstStyle/>
            <a:p>
              <a:pPr algn="just" defTabSz="469900">
                <a:lnSpc>
                  <a:spcPct val="120000"/>
                </a:lnSpc>
                <a:defRPr/>
              </a:pPr>
              <a:r>
                <a:rPr lang="zh-CN" altLang="en-US" sz="1400" b="1">
                  <a:solidFill>
                    <a:schemeClr val="tx1">
                      <a:lumMod val="75000"/>
                      <a:lumOff val="25000"/>
                    </a:schemeClr>
                  </a:solidFill>
                  <a:latin typeface="微软雅黑" panose="020B0503020204020204" pitchFamily="34" charset="-122"/>
                  <a:ea typeface="微软雅黑" panose="020B0503020204020204" pitchFamily="34" charset="-122"/>
                  <a:sym typeface="+mn-lt"/>
                </a:rPr>
                <a:t>分层因素</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55" name="文本框 54"/>
            <p:cNvSpPr txBox="1"/>
            <p:nvPr/>
          </p:nvSpPr>
          <p:spPr>
            <a:xfrm>
              <a:off x="739970" y="3064277"/>
              <a:ext cx="2799962" cy="575941"/>
            </a:xfrm>
            <a:prstGeom prst="rect">
              <a:avLst/>
            </a:prstGeom>
            <a:noFill/>
          </p:spPr>
          <p:txBody>
            <a:bodyPr wrap="square">
              <a:spAutoFit/>
            </a:bodyPr>
            <a:lstStyle/>
            <a:p>
              <a:pPr marL="215900" indent="-215900" defTabSz="469900">
                <a:buFont typeface="Wingdings" panose="05000000000000000000" pitchFamily="2" charset="2"/>
                <a:buChar char="Ø"/>
                <a:defRPr/>
              </a:pP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淋巴结状态 阳性 </a:t>
              </a: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vs </a:t>
              </a: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阴性</a:t>
              </a:r>
              <a:endPar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15900" indent="-215900" defTabSz="469900">
                <a:buFont typeface="Wingdings" panose="05000000000000000000" pitchFamily="2" charset="2"/>
                <a:buChar char="Ø"/>
                <a:defRPr/>
              </a:pP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肿瘤大小 </a:t>
              </a: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T1/2 vs T3/4</a:t>
              </a:r>
              <a:endPar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15900" indent="-215900" defTabSz="469900">
                <a:buFont typeface="Wingdings" panose="05000000000000000000" pitchFamily="2" charset="2"/>
                <a:buChar char="Ø"/>
                <a:defRPr/>
              </a:pP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卡铂方案 </a:t>
              </a: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QW vs Q3W</a:t>
              </a:r>
              <a:endParaRPr lang="en-US" altLang="zh-CN" sz="105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p:txBody>
        </p:sp>
      </p:grpSp>
      <p:grpSp>
        <p:nvGrpSpPr>
          <p:cNvPr id="71" name="组合 70"/>
          <p:cNvGrpSpPr/>
          <p:nvPr/>
        </p:nvGrpSpPr>
        <p:grpSpPr>
          <a:xfrm>
            <a:off x="4341231" y="2354590"/>
            <a:ext cx="6848243" cy="3889169"/>
            <a:chOff x="3722170" y="2426195"/>
            <a:chExt cx="6848243" cy="3889169"/>
          </a:xfrm>
        </p:grpSpPr>
        <p:sp>
          <p:nvSpPr>
            <p:cNvPr id="14" name="矩形 13"/>
            <p:cNvSpPr/>
            <p:nvPr/>
          </p:nvSpPr>
          <p:spPr>
            <a:xfrm>
              <a:off x="4722176" y="5071445"/>
              <a:ext cx="3099633" cy="1243919"/>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mj-ea"/>
                <a:ea typeface="+mj-ea"/>
                <a:cs typeface="+mn-cs"/>
              </a:endParaRPr>
            </a:p>
          </p:txBody>
        </p:sp>
        <p:sp>
          <p:nvSpPr>
            <p:cNvPr id="15" name="矩形 14"/>
            <p:cNvSpPr/>
            <p:nvPr/>
          </p:nvSpPr>
          <p:spPr>
            <a:xfrm>
              <a:off x="4725782" y="3280440"/>
              <a:ext cx="3099633" cy="1243919"/>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mj-ea"/>
                <a:ea typeface="+mj-ea"/>
                <a:cs typeface="+mn-cs"/>
              </a:endParaRPr>
            </a:p>
          </p:txBody>
        </p:sp>
        <p:sp>
          <p:nvSpPr>
            <p:cNvPr id="17" name="文本框 16"/>
            <p:cNvSpPr txBox="1"/>
            <p:nvPr/>
          </p:nvSpPr>
          <p:spPr>
            <a:xfrm>
              <a:off x="3722170" y="4357477"/>
              <a:ext cx="698659" cy="268539"/>
            </a:xfrm>
            <a:prstGeom prst="rect">
              <a:avLst/>
            </a:prstGeom>
            <a:noFill/>
          </p:spPr>
          <p:txBody>
            <a:bodyPr wrap="none" rtlCol="0">
              <a:spAutoFit/>
            </a:bodyPr>
            <a:lstStyle/>
            <a:p>
              <a:pPr marL="0" marR="0" lvl="0" indent="0" defTabSz="469900" eaLnBrk="1" fontAlgn="auto" latinLnBrk="0" hangingPunct="1">
                <a:lnSpc>
                  <a:spcPct val="120000"/>
                </a:lnSpc>
                <a:spcBef>
                  <a:spcPts val="0"/>
                </a:spcBef>
                <a:spcAft>
                  <a:spcPts val="0"/>
                </a:spcAft>
                <a:buClrTx/>
                <a:buSzTx/>
                <a:buFontTx/>
                <a:buNone/>
                <a:defRPr/>
              </a:pPr>
              <a:r>
                <a:rPr kumimoji="0" lang="zh-CN" altLang="en-US" sz="1100" b="1" i="0" u="none" strike="noStrike" kern="0" cap="none" spc="0" normalizeH="0" baseline="0" noProof="0" dirty="0">
                  <a:ln>
                    <a:noFill/>
                  </a:ln>
                  <a:solidFill>
                    <a:srgbClr val="555555">
                      <a:lumMod val="50000"/>
                    </a:srgbClr>
                  </a:solidFill>
                  <a:effectLst/>
                  <a:uLnTx/>
                  <a:uFillTx/>
                  <a:latin typeface="+mj-ea"/>
                  <a:ea typeface="+mj-ea"/>
                  <a:cs typeface="Times New Roman" panose="02020503050405090304" pitchFamily="18" charset="0"/>
                  <a:sym typeface="+mn-lt"/>
                </a:rPr>
                <a:t>随机</a:t>
              </a:r>
              <a:r>
                <a:rPr kumimoji="0" lang="en-US" altLang="zh-CN" sz="1100" b="1" i="0" u="none" strike="noStrike" kern="0" cap="none" spc="0" normalizeH="0" baseline="0" noProof="0" dirty="0">
                  <a:ln>
                    <a:noFill/>
                  </a:ln>
                  <a:solidFill>
                    <a:srgbClr val="555555">
                      <a:lumMod val="50000"/>
                    </a:srgbClr>
                  </a:solidFill>
                  <a:effectLst/>
                  <a:uLnTx/>
                  <a:uFillTx/>
                  <a:latin typeface="+mj-ea"/>
                  <a:ea typeface="+mj-ea"/>
                  <a:cs typeface="Times New Roman" panose="02020503050405090304" pitchFamily="18" charset="0"/>
                  <a:sym typeface="+mn-lt"/>
                </a:rPr>
                <a:t>2:1</a:t>
              </a:r>
              <a:endParaRPr kumimoji="0" lang="zh-CN" altLang="en-US" sz="1100" b="1" i="0" u="none" strike="noStrike" kern="0" cap="none" spc="0" normalizeH="0" baseline="0" noProof="0" dirty="0">
                <a:ln>
                  <a:noFill/>
                </a:ln>
                <a:solidFill>
                  <a:srgbClr val="555555">
                    <a:lumMod val="50000"/>
                  </a:srgbClr>
                </a:solidFill>
                <a:effectLst/>
                <a:uLnTx/>
                <a:uFillTx/>
                <a:latin typeface="+mj-ea"/>
                <a:ea typeface="+mj-ea"/>
                <a:cs typeface="Times New Roman" panose="02020503050405090304" pitchFamily="18" charset="0"/>
                <a:sym typeface="+mn-lt"/>
              </a:endParaRPr>
            </a:p>
          </p:txBody>
        </p:sp>
        <p:grpSp>
          <p:nvGrpSpPr>
            <p:cNvPr id="19" name="组合 18"/>
            <p:cNvGrpSpPr/>
            <p:nvPr/>
          </p:nvGrpSpPr>
          <p:grpSpPr>
            <a:xfrm>
              <a:off x="4741263" y="3341164"/>
              <a:ext cx="3061460" cy="1159466"/>
              <a:chOff x="5425527" y="2316409"/>
              <a:chExt cx="3426828" cy="1356608"/>
            </a:xfrm>
          </p:grpSpPr>
          <p:sp>
            <p:nvSpPr>
              <p:cNvPr id="39" name="矩形: 圆角 38"/>
              <p:cNvSpPr/>
              <p:nvPr/>
            </p:nvSpPr>
            <p:spPr>
              <a:xfrm>
                <a:off x="5425528" y="2316411"/>
                <a:ext cx="1680630" cy="654647"/>
              </a:xfrm>
              <a:prstGeom prst="roundRect">
                <a:avLst>
                  <a:gd name="adj" fmla="val 8000"/>
                </a:avLst>
              </a:prstGeom>
              <a:solidFill>
                <a:srgbClr val="E74F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chemeClr val="bg1"/>
                    </a:solidFill>
                    <a:effectLst/>
                    <a:uLnTx/>
                    <a:uFillTx/>
                    <a:latin typeface="+mj-ea"/>
                    <a:ea typeface="+mj-ea"/>
                    <a:cs typeface="+mn-cs"/>
                  </a:rPr>
                  <a:t>卡铂</a:t>
                </a:r>
                <a:r>
                  <a:rPr kumimoji="0" lang="en-US" altLang="zh-CN" sz="1100" b="0" i="0" u="none" strike="noStrike" kern="0" cap="none" spc="0" normalizeH="0" baseline="0" noProof="0" dirty="0">
                    <a:ln>
                      <a:noFill/>
                    </a:ln>
                    <a:solidFill>
                      <a:schemeClr val="bg1"/>
                    </a:solidFill>
                    <a:effectLst/>
                    <a:uLnTx/>
                    <a:uFillTx/>
                    <a:latin typeface="+mj-ea"/>
                    <a:ea typeface="+mj-ea"/>
                    <a:cs typeface="+mn-cs"/>
                  </a:rPr>
                  <a:t>+</a:t>
                </a:r>
                <a:r>
                  <a:rPr kumimoji="0" lang="zh-CN" altLang="en-US" sz="1100" b="0" i="0" u="none" strike="noStrike" kern="0" cap="none" spc="0" normalizeH="0" baseline="0" noProof="0" dirty="0">
                    <a:ln>
                      <a:noFill/>
                    </a:ln>
                    <a:solidFill>
                      <a:schemeClr val="bg1"/>
                    </a:solidFill>
                    <a:effectLst/>
                    <a:uLnTx/>
                    <a:uFillTx/>
                    <a:latin typeface="+mj-ea"/>
                    <a:ea typeface="+mj-ea"/>
                    <a:cs typeface="+mn-cs"/>
                  </a:rPr>
                  <a:t>紫杉醇</a:t>
                </a:r>
                <a:endParaRPr kumimoji="0" lang="en-US" altLang="zh-CN" sz="1100" b="0" i="0" u="none" strike="noStrike" kern="0" cap="none" spc="0" normalizeH="0" baseline="0" noProof="0" dirty="0">
                  <a:ln>
                    <a:noFill/>
                  </a:ln>
                  <a:solidFill>
                    <a:schemeClr val="bg1"/>
                  </a:solidFill>
                  <a:effectLst/>
                  <a:uLnTx/>
                  <a:uFillTx/>
                  <a:latin typeface="+mj-ea"/>
                  <a:ea typeface="+mj-ea"/>
                  <a:cs typeface="+mn-cs"/>
                </a:endParaRPr>
              </a:p>
            </p:txBody>
          </p:sp>
          <p:sp>
            <p:nvSpPr>
              <p:cNvPr id="40" name="矩形: 圆角 39"/>
              <p:cNvSpPr/>
              <p:nvPr/>
            </p:nvSpPr>
            <p:spPr>
              <a:xfrm>
                <a:off x="7171725" y="2316409"/>
                <a:ext cx="1680630" cy="654647"/>
              </a:xfrm>
              <a:prstGeom prst="roundRect">
                <a:avLst>
                  <a:gd name="adj" fmla="val 8000"/>
                </a:avLst>
              </a:prstGeom>
              <a:solidFill>
                <a:srgbClr val="E74F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chemeClr val="bg1"/>
                    </a:solidFill>
                    <a:effectLst/>
                    <a:uLnTx/>
                    <a:uFillTx/>
                    <a:latin typeface="+mj-ea"/>
                    <a:ea typeface="+mj-ea"/>
                    <a:cs typeface="+mn-cs"/>
                  </a:rPr>
                  <a:t>阿霉素</a:t>
                </a:r>
                <a:r>
                  <a:rPr lang="en-US" altLang="zh-CN" sz="1100" kern="0" dirty="0">
                    <a:solidFill>
                      <a:schemeClr val="bg1"/>
                    </a:solidFill>
                    <a:latin typeface="+mj-ea"/>
                    <a:ea typeface="+mj-ea"/>
                  </a:rPr>
                  <a:t>/</a:t>
                </a:r>
                <a:r>
                  <a:rPr kumimoji="0" lang="zh-CN" altLang="en-US" sz="1100" b="0" i="0" u="none" strike="noStrike" kern="0" cap="none" spc="0" normalizeH="0" baseline="0" noProof="0" dirty="0">
                    <a:ln>
                      <a:noFill/>
                    </a:ln>
                    <a:solidFill>
                      <a:schemeClr val="bg1"/>
                    </a:solidFill>
                    <a:effectLst/>
                    <a:uLnTx/>
                    <a:uFillTx/>
                    <a:latin typeface="+mj-ea"/>
                    <a:ea typeface="+mj-ea"/>
                    <a:cs typeface="+mn-cs"/>
                  </a:rPr>
                  <a:t>表柔比星</a:t>
                </a:r>
                <a:endParaRPr kumimoji="0" lang="en-US" altLang="zh-CN" sz="1100" b="0" i="0" u="none" strike="noStrike" kern="0" cap="none" spc="0" normalizeH="0" baseline="0" noProof="0" dirty="0">
                  <a:ln>
                    <a:noFill/>
                  </a:ln>
                  <a:solidFill>
                    <a:schemeClr val="bg1"/>
                  </a:solidFill>
                  <a:effectLst/>
                  <a:uLnTx/>
                  <a:uFillTx/>
                  <a:latin typeface="+mj-ea"/>
                  <a:ea typeface="+mj-ea"/>
                  <a:cs typeface="+mn-cs"/>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bg1"/>
                    </a:solidFill>
                    <a:effectLst/>
                    <a:uLnTx/>
                    <a:uFillTx/>
                    <a:latin typeface="+mj-ea"/>
                    <a:ea typeface="+mj-ea"/>
                    <a:cs typeface="+mn-cs"/>
                  </a:rPr>
                  <a:t>+</a:t>
                </a:r>
                <a:r>
                  <a:rPr kumimoji="0" lang="zh-CN" altLang="en-US" sz="1100" b="0" i="0" u="none" strike="noStrike" kern="0" cap="none" spc="0" normalizeH="0" baseline="0" noProof="0" dirty="0">
                    <a:ln>
                      <a:noFill/>
                    </a:ln>
                    <a:solidFill>
                      <a:schemeClr val="bg1"/>
                    </a:solidFill>
                    <a:effectLst/>
                    <a:uLnTx/>
                    <a:uFillTx/>
                    <a:latin typeface="+mj-ea"/>
                    <a:ea typeface="+mj-ea"/>
                    <a:cs typeface="+mn-cs"/>
                  </a:rPr>
                  <a:t>环磷酰胺</a:t>
                </a:r>
                <a:endParaRPr kumimoji="0" lang="en-US" altLang="zh-CN" sz="1100" b="0" i="0" u="none" strike="noStrike" kern="0" cap="none" spc="0" normalizeH="0" baseline="0" noProof="0" dirty="0">
                  <a:ln>
                    <a:noFill/>
                  </a:ln>
                  <a:solidFill>
                    <a:schemeClr val="bg1"/>
                  </a:solidFill>
                  <a:effectLst/>
                  <a:uLnTx/>
                  <a:uFillTx/>
                  <a:latin typeface="+mj-ea"/>
                  <a:ea typeface="+mj-ea"/>
                  <a:cs typeface="+mn-cs"/>
                </a:endParaRPr>
              </a:p>
            </p:txBody>
          </p:sp>
          <p:sp>
            <p:nvSpPr>
              <p:cNvPr id="41" name="矩形: 圆角 40"/>
              <p:cNvSpPr/>
              <p:nvPr/>
            </p:nvSpPr>
            <p:spPr>
              <a:xfrm>
                <a:off x="5425527" y="3018370"/>
                <a:ext cx="3426827" cy="654647"/>
              </a:xfrm>
              <a:prstGeom prst="roundRect">
                <a:avLst>
                  <a:gd name="adj" fmla="val 8000"/>
                </a:avLst>
              </a:prstGeom>
              <a:solidFill>
                <a:srgbClr val="BD015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chemeClr val="bg1"/>
                    </a:solidFill>
                    <a:effectLst/>
                    <a:uLnTx/>
                    <a:uFillTx/>
                    <a:latin typeface="+mj-ea"/>
                    <a:ea typeface="+mj-ea"/>
                    <a:cs typeface="+mn-cs"/>
                  </a:rPr>
                  <a:t>帕博利珠单抗 </a:t>
                </a:r>
                <a:r>
                  <a:rPr kumimoji="0" lang="en-US" altLang="zh-CN" sz="1100" b="0" i="0" u="none" strike="noStrike" kern="0" cap="none" spc="0" normalizeH="0" baseline="0" noProof="0" dirty="0">
                    <a:ln>
                      <a:noFill/>
                    </a:ln>
                    <a:solidFill>
                      <a:schemeClr val="bg1"/>
                    </a:solidFill>
                    <a:effectLst/>
                    <a:uLnTx/>
                    <a:uFillTx/>
                    <a:latin typeface="+mj-ea"/>
                    <a:ea typeface="+mj-ea"/>
                    <a:cs typeface="+mn-cs"/>
                  </a:rPr>
                  <a:t>200 mg Q3W</a:t>
                </a:r>
                <a:endParaRPr kumimoji="0" lang="en-US" altLang="zh-CN" sz="1100" b="0" i="0" u="none" strike="noStrike" kern="0" cap="none" spc="0" normalizeH="0" baseline="0" noProof="0" dirty="0">
                  <a:ln>
                    <a:noFill/>
                  </a:ln>
                  <a:solidFill>
                    <a:schemeClr val="bg1"/>
                  </a:solidFill>
                  <a:effectLst/>
                  <a:uLnTx/>
                  <a:uFillTx/>
                  <a:latin typeface="+mj-ea"/>
                  <a:ea typeface="+mj-ea"/>
                  <a:cs typeface="+mn-cs"/>
                </a:endParaRPr>
              </a:p>
            </p:txBody>
          </p:sp>
        </p:grpSp>
        <p:grpSp>
          <p:nvGrpSpPr>
            <p:cNvPr id="20" name="组合 19"/>
            <p:cNvGrpSpPr/>
            <p:nvPr/>
          </p:nvGrpSpPr>
          <p:grpSpPr>
            <a:xfrm>
              <a:off x="4741263" y="5100583"/>
              <a:ext cx="3061460" cy="1159466"/>
              <a:chOff x="5502984" y="4374978"/>
              <a:chExt cx="3426828" cy="1356608"/>
            </a:xfrm>
          </p:grpSpPr>
          <p:sp>
            <p:nvSpPr>
              <p:cNvPr id="36" name="矩形: 圆角 35"/>
              <p:cNvSpPr/>
              <p:nvPr/>
            </p:nvSpPr>
            <p:spPr>
              <a:xfrm>
                <a:off x="5502985" y="4374980"/>
                <a:ext cx="1680630" cy="654647"/>
              </a:xfrm>
              <a:prstGeom prst="roundRect">
                <a:avLst>
                  <a:gd name="adj" fmla="val 8000"/>
                </a:avLst>
              </a:prstGeom>
              <a:solidFill>
                <a:srgbClr val="E74F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chemeClr val="bg1"/>
                    </a:solidFill>
                    <a:effectLst/>
                    <a:uLnTx/>
                    <a:uFillTx/>
                    <a:latin typeface="+mj-ea"/>
                    <a:ea typeface="+mj-ea"/>
                    <a:cs typeface="+mn-cs"/>
                  </a:rPr>
                  <a:t>卡铂</a:t>
                </a:r>
                <a:r>
                  <a:rPr kumimoji="0" lang="en-US" altLang="zh-CN" sz="1100" b="0" i="0" u="none" strike="noStrike" kern="0" cap="none" spc="0" normalizeH="0" baseline="0" noProof="0" dirty="0">
                    <a:ln>
                      <a:noFill/>
                    </a:ln>
                    <a:solidFill>
                      <a:schemeClr val="bg1"/>
                    </a:solidFill>
                    <a:effectLst/>
                    <a:uLnTx/>
                    <a:uFillTx/>
                    <a:latin typeface="+mj-ea"/>
                    <a:ea typeface="+mj-ea"/>
                    <a:cs typeface="+mn-cs"/>
                  </a:rPr>
                  <a:t>+</a:t>
                </a:r>
                <a:r>
                  <a:rPr kumimoji="0" lang="zh-CN" altLang="en-US" sz="1100" b="0" i="0" u="none" strike="noStrike" kern="0" cap="none" spc="0" normalizeH="0" baseline="0" noProof="0" dirty="0">
                    <a:ln>
                      <a:noFill/>
                    </a:ln>
                    <a:solidFill>
                      <a:schemeClr val="bg1"/>
                    </a:solidFill>
                    <a:effectLst/>
                    <a:uLnTx/>
                    <a:uFillTx/>
                    <a:latin typeface="+mj-ea"/>
                    <a:ea typeface="+mj-ea"/>
                    <a:cs typeface="+mn-cs"/>
                  </a:rPr>
                  <a:t>紫杉醇</a:t>
                </a:r>
                <a:endParaRPr kumimoji="0" lang="en-US" altLang="zh-CN" sz="1100" b="0" i="0" u="none" strike="noStrike" kern="0" cap="none" spc="0" normalizeH="0" baseline="0" noProof="0" dirty="0">
                  <a:ln>
                    <a:noFill/>
                  </a:ln>
                  <a:solidFill>
                    <a:schemeClr val="bg1"/>
                  </a:solidFill>
                  <a:effectLst/>
                  <a:uLnTx/>
                  <a:uFillTx/>
                  <a:latin typeface="+mj-ea"/>
                  <a:ea typeface="+mj-ea"/>
                  <a:cs typeface="+mn-cs"/>
                </a:endParaRPr>
              </a:p>
            </p:txBody>
          </p:sp>
          <p:sp>
            <p:nvSpPr>
              <p:cNvPr id="37" name="矩形: 圆角 36"/>
              <p:cNvSpPr/>
              <p:nvPr/>
            </p:nvSpPr>
            <p:spPr>
              <a:xfrm>
                <a:off x="7249182" y="4374978"/>
                <a:ext cx="1680630" cy="654647"/>
              </a:xfrm>
              <a:prstGeom prst="roundRect">
                <a:avLst>
                  <a:gd name="adj" fmla="val 8000"/>
                </a:avLst>
              </a:prstGeom>
              <a:solidFill>
                <a:srgbClr val="E74F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chemeClr val="bg1"/>
                    </a:solidFill>
                    <a:effectLst/>
                    <a:uLnTx/>
                    <a:uFillTx/>
                    <a:latin typeface="+mj-ea"/>
                    <a:ea typeface="+mj-ea"/>
                    <a:cs typeface="+mn-cs"/>
                  </a:rPr>
                  <a:t>阿霉素</a:t>
                </a:r>
                <a:r>
                  <a:rPr lang="en-US" altLang="zh-CN" sz="1100" kern="0" dirty="0">
                    <a:solidFill>
                      <a:schemeClr val="bg1"/>
                    </a:solidFill>
                    <a:latin typeface="+mj-ea"/>
                    <a:ea typeface="+mj-ea"/>
                  </a:rPr>
                  <a:t>/</a:t>
                </a:r>
                <a:r>
                  <a:rPr kumimoji="0" lang="zh-CN" altLang="en-US" sz="1100" b="0" i="0" u="none" strike="noStrike" kern="0" cap="none" spc="0" normalizeH="0" baseline="0" noProof="0" dirty="0">
                    <a:ln>
                      <a:noFill/>
                    </a:ln>
                    <a:solidFill>
                      <a:schemeClr val="bg1"/>
                    </a:solidFill>
                    <a:effectLst/>
                    <a:uLnTx/>
                    <a:uFillTx/>
                    <a:latin typeface="+mj-ea"/>
                    <a:ea typeface="+mj-ea"/>
                    <a:cs typeface="+mn-cs"/>
                  </a:rPr>
                  <a:t>表柔比星</a:t>
                </a:r>
                <a:endParaRPr kumimoji="0" lang="en-US" altLang="zh-CN" sz="1100" b="0" i="0" u="none" strike="noStrike" kern="0" cap="none" spc="0" normalizeH="0" baseline="0" noProof="0" dirty="0">
                  <a:ln>
                    <a:noFill/>
                  </a:ln>
                  <a:solidFill>
                    <a:schemeClr val="bg1"/>
                  </a:solidFill>
                  <a:effectLst/>
                  <a:uLnTx/>
                  <a:uFillTx/>
                  <a:latin typeface="+mj-ea"/>
                  <a:ea typeface="+mj-ea"/>
                  <a:cs typeface="+mn-cs"/>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bg1"/>
                    </a:solidFill>
                    <a:effectLst/>
                    <a:uLnTx/>
                    <a:uFillTx/>
                    <a:latin typeface="+mj-ea"/>
                    <a:ea typeface="+mj-ea"/>
                    <a:cs typeface="+mn-cs"/>
                  </a:rPr>
                  <a:t>+</a:t>
                </a:r>
                <a:r>
                  <a:rPr kumimoji="0" lang="zh-CN" altLang="en-US" sz="1100" b="0" i="0" u="none" strike="noStrike" kern="0" cap="none" spc="0" normalizeH="0" baseline="0" noProof="0" dirty="0">
                    <a:ln>
                      <a:noFill/>
                    </a:ln>
                    <a:solidFill>
                      <a:schemeClr val="bg1"/>
                    </a:solidFill>
                    <a:effectLst/>
                    <a:uLnTx/>
                    <a:uFillTx/>
                    <a:latin typeface="+mj-ea"/>
                    <a:ea typeface="+mj-ea"/>
                    <a:cs typeface="+mn-cs"/>
                  </a:rPr>
                  <a:t>环磷酰胺</a:t>
                </a:r>
                <a:endParaRPr kumimoji="0" lang="en-US" altLang="zh-CN" sz="1100" b="0" i="0" u="none" strike="noStrike" kern="0" cap="none" spc="0" normalizeH="0" baseline="0" noProof="0" dirty="0">
                  <a:ln>
                    <a:noFill/>
                  </a:ln>
                  <a:solidFill>
                    <a:schemeClr val="bg1"/>
                  </a:solidFill>
                  <a:effectLst/>
                  <a:uLnTx/>
                  <a:uFillTx/>
                  <a:latin typeface="+mj-ea"/>
                  <a:ea typeface="+mj-ea"/>
                  <a:cs typeface="+mn-cs"/>
                </a:endParaRPr>
              </a:p>
            </p:txBody>
          </p:sp>
          <p:sp>
            <p:nvSpPr>
              <p:cNvPr id="38" name="矩形: 圆角 37"/>
              <p:cNvSpPr/>
              <p:nvPr/>
            </p:nvSpPr>
            <p:spPr>
              <a:xfrm>
                <a:off x="5502984" y="5076939"/>
                <a:ext cx="3426827" cy="654647"/>
              </a:xfrm>
              <a:prstGeom prst="roundRect">
                <a:avLst>
                  <a:gd name="adj" fmla="val 8000"/>
                </a:avLst>
              </a:prstGeom>
              <a:solidFill>
                <a:srgbClr val="E552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chemeClr val="bg1"/>
                    </a:solidFill>
                    <a:effectLst/>
                    <a:uLnTx/>
                    <a:uFillTx/>
                    <a:latin typeface="+mj-ea"/>
                    <a:ea typeface="+mj-ea"/>
                    <a:cs typeface="+mn-cs"/>
                  </a:rPr>
                  <a:t>安慰剂</a:t>
                </a:r>
                <a:endParaRPr kumimoji="0" lang="en-US" altLang="zh-CN" sz="1100" b="0" i="0" u="none" strike="noStrike" kern="0" cap="none" spc="0" normalizeH="0" baseline="0" noProof="0" dirty="0">
                  <a:ln>
                    <a:noFill/>
                  </a:ln>
                  <a:solidFill>
                    <a:schemeClr val="bg1"/>
                  </a:solidFill>
                  <a:effectLst/>
                  <a:uLnTx/>
                  <a:uFillTx/>
                  <a:latin typeface="+mj-ea"/>
                  <a:ea typeface="+mj-ea"/>
                  <a:cs typeface="+mn-cs"/>
                </a:endParaRPr>
              </a:p>
            </p:txBody>
          </p:sp>
        </p:grpSp>
        <p:sp>
          <p:nvSpPr>
            <p:cNvPr id="21" name="矩形: 圆角 20"/>
            <p:cNvSpPr/>
            <p:nvPr/>
          </p:nvSpPr>
          <p:spPr>
            <a:xfrm>
              <a:off x="7861300" y="3341163"/>
              <a:ext cx="678503" cy="2918885"/>
            </a:xfrm>
            <a:prstGeom prst="roundRect">
              <a:avLst>
                <a:gd name="adj" fmla="val 8000"/>
              </a:avLst>
            </a:prstGeom>
            <a:solidFill>
              <a:srgbClr val="E7E6E6">
                <a:lumMod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black"/>
                  </a:solidFill>
                  <a:effectLst/>
                  <a:uLnTx/>
                  <a:uFillTx/>
                  <a:latin typeface="+mj-ea"/>
                  <a:ea typeface="+mj-ea"/>
                  <a:cs typeface="+mn-cs"/>
                </a:rPr>
                <a:t>手术</a:t>
              </a:r>
              <a:endParaRPr kumimoji="0" lang="en-US" altLang="zh-CN" sz="1100" b="0" i="0" u="none" strike="noStrike" kern="0" cap="none" spc="0" normalizeH="0" baseline="0" noProof="0" dirty="0">
                <a:ln>
                  <a:noFill/>
                </a:ln>
                <a:solidFill>
                  <a:prstClr val="black"/>
                </a:solidFill>
                <a:effectLst/>
                <a:uLnTx/>
                <a:uFillTx/>
                <a:latin typeface="+mj-ea"/>
                <a:ea typeface="+mj-ea"/>
                <a:cs typeface="+mn-cs"/>
              </a:endParaRPr>
            </a:p>
          </p:txBody>
        </p:sp>
        <p:sp>
          <p:nvSpPr>
            <p:cNvPr id="27" name="文本框 26"/>
            <p:cNvSpPr txBox="1"/>
            <p:nvPr/>
          </p:nvSpPr>
          <p:spPr>
            <a:xfrm>
              <a:off x="4616370" y="2750062"/>
              <a:ext cx="1655623" cy="464560"/>
            </a:xfrm>
            <a:prstGeom prst="rect">
              <a:avLst/>
            </a:prstGeom>
            <a:noFill/>
          </p:spPr>
          <p:txBody>
            <a:bodyPr wrap="square">
              <a:spAutoFit/>
            </a:bodyPr>
            <a:lstStyle/>
            <a:p>
              <a:pPr marL="0" marR="0" lvl="0" indent="0" algn="ctr" defTabSz="469900" eaLnBrk="1" fontAlgn="auto" latinLnBrk="0" hangingPunct="1">
                <a:lnSpc>
                  <a:spcPct val="120000"/>
                </a:lnSpc>
                <a:spcBef>
                  <a:spcPts val="0"/>
                </a:spcBef>
                <a:spcAft>
                  <a:spcPts val="0"/>
                </a:spcAft>
                <a:buClrTx/>
                <a:buSzTx/>
                <a:buFontTx/>
                <a:buNone/>
                <a:defRPr/>
              </a:pPr>
              <a:r>
                <a:rPr kumimoji="0" lang="zh-CN" altLang="en-US"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新辅助治疗</a:t>
              </a:r>
              <a:r>
                <a:rPr kumimoji="0" lang="en-US" altLang="zh-CN"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1</a:t>
              </a:r>
              <a:endParaRPr kumimoji="0" lang="en-US" altLang="zh-CN"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endParaRPr>
            </a:p>
            <a:p>
              <a:pPr marL="0" marR="0" lvl="0" indent="0" algn="ctr" defTabSz="469900" eaLnBrk="1" fontAlgn="auto" latinLnBrk="0" hangingPunct="1">
                <a:lnSpc>
                  <a:spcPct val="120000"/>
                </a:lnSpc>
                <a:spcBef>
                  <a:spcPts val="0"/>
                </a:spcBef>
                <a:spcAft>
                  <a:spcPts val="0"/>
                </a:spcAft>
                <a:buClrTx/>
                <a:buSzTx/>
                <a:buFontTx/>
                <a:buNone/>
                <a:defRPr/>
              </a:pPr>
              <a:r>
                <a:rPr kumimoji="0" lang="zh-CN" altLang="en-US"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（第</a:t>
              </a:r>
              <a:r>
                <a:rPr kumimoji="0" lang="en-US" altLang="zh-CN"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1-4</a:t>
              </a:r>
              <a:r>
                <a:rPr kumimoji="0" lang="zh-CN" altLang="en-US"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循环：</a:t>
              </a:r>
              <a:r>
                <a:rPr kumimoji="0" lang="en-US" altLang="zh-CN"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12</a:t>
              </a:r>
              <a:r>
                <a:rPr kumimoji="0" lang="zh-CN" altLang="en-US"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周）</a:t>
              </a:r>
              <a:endParaRPr kumimoji="0" lang="en-US" altLang="zh-CN"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endParaRPr>
            </a:p>
          </p:txBody>
        </p:sp>
        <p:sp>
          <p:nvSpPr>
            <p:cNvPr id="28" name="文本框 27"/>
            <p:cNvSpPr txBox="1"/>
            <p:nvPr/>
          </p:nvSpPr>
          <p:spPr>
            <a:xfrm>
              <a:off x="6166186" y="2745069"/>
              <a:ext cx="1655623" cy="464560"/>
            </a:xfrm>
            <a:prstGeom prst="rect">
              <a:avLst/>
            </a:prstGeom>
            <a:noFill/>
          </p:spPr>
          <p:txBody>
            <a:bodyPr wrap="square">
              <a:spAutoFit/>
            </a:bodyPr>
            <a:lstStyle/>
            <a:p>
              <a:pPr marL="0" marR="0" lvl="0" indent="0" algn="ctr" defTabSz="469900" eaLnBrk="1" fontAlgn="auto" latinLnBrk="0" hangingPunct="1">
                <a:lnSpc>
                  <a:spcPct val="120000"/>
                </a:lnSpc>
                <a:spcBef>
                  <a:spcPts val="0"/>
                </a:spcBef>
                <a:spcAft>
                  <a:spcPts val="0"/>
                </a:spcAft>
                <a:buClrTx/>
                <a:buSzTx/>
                <a:buFontTx/>
                <a:buNone/>
                <a:defRPr/>
              </a:pPr>
              <a:r>
                <a:rPr kumimoji="0" lang="zh-CN" altLang="en-US"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新辅助治疗</a:t>
              </a:r>
              <a:r>
                <a:rPr kumimoji="0" lang="en-US" altLang="zh-CN"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2</a:t>
              </a:r>
              <a:endParaRPr kumimoji="0" lang="en-US" altLang="zh-CN"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endParaRPr>
            </a:p>
            <a:p>
              <a:pPr marL="0" marR="0" lvl="0" indent="0" algn="ctr" defTabSz="469900" eaLnBrk="1" fontAlgn="auto" latinLnBrk="0" hangingPunct="1">
                <a:lnSpc>
                  <a:spcPct val="120000"/>
                </a:lnSpc>
                <a:spcBef>
                  <a:spcPts val="0"/>
                </a:spcBef>
                <a:spcAft>
                  <a:spcPts val="0"/>
                </a:spcAft>
                <a:buClrTx/>
                <a:buSzTx/>
                <a:buFontTx/>
                <a:buNone/>
                <a:defRPr/>
              </a:pPr>
              <a:r>
                <a:rPr kumimoji="0" lang="zh-CN" altLang="en-US"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（第</a:t>
              </a:r>
              <a:r>
                <a:rPr kumimoji="0" lang="en-US" altLang="zh-CN"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5-8</a:t>
              </a:r>
              <a:r>
                <a:rPr kumimoji="0" lang="zh-CN" altLang="en-US"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循环：</a:t>
              </a:r>
              <a:r>
                <a:rPr kumimoji="0" lang="en-US" altLang="zh-CN"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12</a:t>
              </a:r>
              <a:r>
                <a:rPr kumimoji="0" lang="zh-CN" altLang="en-US"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周）</a:t>
              </a:r>
              <a:endParaRPr kumimoji="0" lang="en-US" altLang="zh-CN"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endParaRPr>
            </a:p>
          </p:txBody>
        </p:sp>
        <p:sp>
          <p:nvSpPr>
            <p:cNvPr id="22" name="矩形: 圆角 21"/>
            <p:cNvSpPr/>
            <p:nvPr/>
          </p:nvSpPr>
          <p:spPr>
            <a:xfrm>
              <a:off x="8635702" y="3620921"/>
              <a:ext cx="1934711" cy="559514"/>
            </a:xfrm>
            <a:prstGeom prst="roundRect">
              <a:avLst>
                <a:gd name="adj" fmla="val 8000"/>
              </a:avLst>
            </a:prstGeom>
            <a:solidFill>
              <a:srgbClr val="BD015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chemeClr val="bg1"/>
                  </a:solidFill>
                  <a:effectLst/>
                  <a:uLnTx/>
                  <a:uFillTx/>
                  <a:latin typeface="+mj-ea"/>
                  <a:ea typeface="+mj-ea"/>
                  <a:cs typeface="+mn-cs"/>
                </a:rPr>
                <a:t>帕博利珠单抗 </a:t>
              </a:r>
              <a:r>
                <a:rPr kumimoji="0" lang="en-US" altLang="zh-CN" sz="1100" b="0" i="0" u="none" strike="noStrike" kern="0" cap="none" spc="0" normalizeH="0" baseline="0" noProof="0" dirty="0">
                  <a:ln>
                    <a:noFill/>
                  </a:ln>
                  <a:solidFill>
                    <a:schemeClr val="bg1"/>
                  </a:solidFill>
                  <a:effectLst/>
                  <a:uLnTx/>
                  <a:uFillTx/>
                  <a:latin typeface="+mj-ea"/>
                  <a:ea typeface="+mj-ea"/>
                  <a:cs typeface="+mn-cs"/>
                </a:rPr>
                <a:t>200 mg Q3W</a:t>
              </a:r>
              <a:endParaRPr kumimoji="0" lang="en-US" altLang="zh-CN" sz="1100" b="0" i="0" u="none" strike="noStrike" kern="0" cap="none" spc="0" normalizeH="0" baseline="0" noProof="0" dirty="0">
                <a:ln>
                  <a:noFill/>
                </a:ln>
                <a:solidFill>
                  <a:schemeClr val="bg1"/>
                </a:solidFill>
                <a:effectLst/>
                <a:uLnTx/>
                <a:uFillTx/>
                <a:latin typeface="+mj-ea"/>
                <a:ea typeface="+mj-ea"/>
                <a:cs typeface="+mn-cs"/>
              </a:endParaRPr>
            </a:p>
          </p:txBody>
        </p:sp>
        <p:sp>
          <p:nvSpPr>
            <p:cNvPr id="23" name="矩形: 圆角 22"/>
            <p:cNvSpPr/>
            <p:nvPr/>
          </p:nvSpPr>
          <p:spPr>
            <a:xfrm>
              <a:off x="8635702" y="5363484"/>
              <a:ext cx="1934711" cy="559514"/>
            </a:xfrm>
            <a:prstGeom prst="roundRect">
              <a:avLst>
                <a:gd name="adj" fmla="val 8000"/>
              </a:avLst>
            </a:prstGeom>
            <a:solidFill>
              <a:srgbClr val="E552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chemeClr val="bg1"/>
                  </a:solidFill>
                  <a:effectLst/>
                  <a:uLnTx/>
                  <a:uFillTx/>
                  <a:latin typeface="+mj-ea"/>
                  <a:ea typeface="+mj-ea"/>
                  <a:cs typeface="+mn-cs"/>
                </a:rPr>
                <a:t>安慰剂</a:t>
              </a:r>
              <a:endParaRPr kumimoji="0" lang="en-US" altLang="zh-CN" sz="1100" b="0" i="0" u="none" strike="noStrike" kern="0" cap="none" spc="0" normalizeH="0" baseline="0" noProof="0" dirty="0">
                <a:ln>
                  <a:noFill/>
                </a:ln>
                <a:solidFill>
                  <a:schemeClr val="bg1"/>
                </a:solidFill>
                <a:effectLst/>
                <a:uLnTx/>
                <a:uFillTx/>
                <a:latin typeface="+mj-ea"/>
                <a:ea typeface="+mj-ea"/>
                <a:cs typeface="+mn-cs"/>
              </a:endParaRPr>
            </a:p>
          </p:txBody>
        </p:sp>
        <p:sp>
          <p:nvSpPr>
            <p:cNvPr id="29" name="文本框 28"/>
            <p:cNvSpPr txBox="1"/>
            <p:nvPr/>
          </p:nvSpPr>
          <p:spPr>
            <a:xfrm>
              <a:off x="8775246" y="2745069"/>
              <a:ext cx="1655623" cy="464560"/>
            </a:xfrm>
            <a:prstGeom prst="rect">
              <a:avLst/>
            </a:prstGeom>
            <a:noFill/>
          </p:spPr>
          <p:txBody>
            <a:bodyPr wrap="square">
              <a:spAutoFit/>
            </a:bodyPr>
            <a:lstStyle/>
            <a:p>
              <a:pPr marL="0" marR="0" lvl="0" indent="0" algn="ctr" defTabSz="469900" eaLnBrk="1" fontAlgn="auto" latinLnBrk="0" hangingPunct="1">
                <a:lnSpc>
                  <a:spcPct val="120000"/>
                </a:lnSpc>
                <a:spcBef>
                  <a:spcPts val="0"/>
                </a:spcBef>
                <a:spcAft>
                  <a:spcPts val="0"/>
                </a:spcAft>
                <a:buClrTx/>
                <a:buSzTx/>
                <a:buFontTx/>
                <a:buNone/>
                <a:defRPr/>
              </a:pPr>
              <a:r>
                <a:rPr kumimoji="0" lang="zh-CN" altLang="en-US"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辅助治疗</a:t>
              </a:r>
              <a:endParaRPr kumimoji="0" lang="en-US" altLang="zh-CN"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endParaRPr>
            </a:p>
            <a:p>
              <a:pPr marL="0" marR="0" lvl="0" indent="0" algn="ctr" defTabSz="469900" eaLnBrk="1" fontAlgn="auto" latinLnBrk="0" hangingPunct="1">
                <a:lnSpc>
                  <a:spcPct val="120000"/>
                </a:lnSpc>
                <a:spcBef>
                  <a:spcPts val="0"/>
                </a:spcBef>
                <a:spcAft>
                  <a:spcPts val="0"/>
                </a:spcAft>
                <a:buClrTx/>
                <a:buSzTx/>
                <a:buFontTx/>
                <a:buNone/>
                <a:defRPr/>
              </a:pPr>
              <a:r>
                <a:rPr kumimoji="0" lang="zh-CN" altLang="en-US"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（第</a:t>
              </a:r>
              <a:r>
                <a:rPr kumimoji="0" lang="en-US" altLang="zh-CN"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1-9</a:t>
              </a:r>
              <a:r>
                <a:rPr kumimoji="0" lang="zh-CN" altLang="en-US"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循环：</a:t>
              </a:r>
              <a:r>
                <a:rPr kumimoji="0" lang="en-US" altLang="zh-CN"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27</a:t>
              </a:r>
              <a:r>
                <a:rPr kumimoji="0" lang="zh-CN" altLang="en-US"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rPr>
                <a:t>周）</a:t>
              </a:r>
              <a:endParaRPr kumimoji="0" lang="en-US" altLang="zh-CN" sz="1050" b="0"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endParaRPr>
            </a:p>
          </p:txBody>
        </p:sp>
        <p:grpSp>
          <p:nvGrpSpPr>
            <p:cNvPr id="65" name="组合 64"/>
            <p:cNvGrpSpPr/>
            <p:nvPr/>
          </p:nvGrpSpPr>
          <p:grpSpPr>
            <a:xfrm>
              <a:off x="4698749" y="2426195"/>
              <a:ext cx="3829615" cy="295145"/>
              <a:chOff x="4698749" y="2336716"/>
              <a:chExt cx="3829615" cy="295145"/>
            </a:xfrm>
          </p:grpSpPr>
          <p:cxnSp>
            <p:nvCxnSpPr>
              <p:cNvPr id="62" name="直接箭头连接符 61"/>
              <p:cNvCxnSpPr/>
              <p:nvPr/>
            </p:nvCxnSpPr>
            <p:spPr>
              <a:xfrm>
                <a:off x="4698749" y="2491607"/>
                <a:ext cx="3829615" cy="0"/>
              </a:xfrm>
              <a:prstGeom prst="straightConnector1">
                <a:avLst/>
              </a:prstGeom>
              <a:ln w="19050">
                <a:solidFill>
                  <a:schemeClr val="tx1">
                    <a:lumMod val="75000"/>
                    <a:lumOff val="2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5948001" y="2336716"/>
                <a:ext cx="1330859" cy="295145"/>
              </a:xfrm>
              <a:prstGeom prst="rect">
                <a:avLst/>
              </a:prstGeom>
              <a:solidFill>
                <a:schemeClr val="bg1"/>
              </a:solidFill>
            </p:spPr>
            <p:txBody>
              <a:bodyPr wrap="square">
                <a:spAutoFit/>
              </a:bodyPr>
              <a:lstStyle/>
              <a:p>
                <a:pPr marL="0" marR="0" lvl="0" indent="0" algn="ctr" defTabSz="469900" eaLnBrk="1" fontAlgn="auto" latinLnBrk="0" hangingPunct="1">
                  <a:lnSpc>
                    <a:spcPct val="120000"/>
                  </a:lnSpc>
                  <a:spcBef>
                    <a:spcPts val="0"/>
                  </a:spcBef>
                  <a:spcAft>
                    <a:spcPts val="0"/>
                  </a:spcAft>
                  <a:buClrTx/>
                  <a:buSzTx/>
                  <a:buFontTx/>
                  <a:buNone/>
                  <a:defRPr/>
                </a:pPr>
                <a:r>
                  <a:rPr kumimoji="0" lang="zh-CN" altLang="en-US" sz="1200" b="1" i="0" u="none" strike="noStrike" kern="0" cap="none" spc="0" normalizeH="0" baseline="0" noProof="0">
                    <a:ln>
                      <a:noFill/>
                    </a:ln>
                    <a:solidFill>
                      <a:prstClr val="black"/>
                    </a:solidFill>
                    <a:effectLst/>
                    <a:uLnTx/>
                    <a:uFillTx/>
                    <a:latin typeface="+mj-ea"/>
                    <a:ea typeface="+mj-ea"/>
                    <a:cs typeface="Times New Roman" panose="02020503050405090304" pitchFamily="18" charset="0"/>
                    <a:sym typeface="+mn-lt"/>
                  </a:rPr>
                  <a:t>新辅助治疗阶段</a:t>
                </a:r>
                <a:endParaRPr kumimoji="0" lang="en-US" altLang="zh-CN" sz="1200" b="1" i="0" u="none" strike="noStrike" kern="0" cap="none" spc="0" normalizeH="0" baseline="0" noProof="0" dirty="0">
                  <a:ln>
                    <a:noFill/>
                  </a:ln>
                  <a:solidFill>
                    <a:prstClr val="black"/>
                  </a:solidFill>
                  <a:effectLst/>
                  <a:uLnTx/>
                  <a:uFillTx/>
                  <a:latin typeface="+mj-ea"/>
                  <a:ea typeface="+mj-ea"/>
                  <a:cs typeface="Times New Roman" panose="02020503050405090304" pitchFamily="18" charset="0"/>
                  <a:sym typeface="+mn-lt"/>
                </a:endParaRPr>
              </a:p>
            </p:txBody>
          </p:sp>
        </p:grpSp>
        <p:grpSp>
          <p:nvGrpSpPr>
            <p:cNvPr id="70" name="组合 69"/>
            <p:cNvGrpSpPr/>
            <p:nvPr/>
          </p:nvGrpSpPr>
          <p:grpSpPr>
            <a:xfrm>
              <a:off x="8572135" y="2426195"/>
              <a:ext cx="1998278" cy="295145"/>
              <a:chOff x="8572135" y="2426195"/>
              <a:chExt cx="1998278" cy="295145"/>
            </a:xfrm>
          </p:grpSpPr>
          <p:cxnSp>
            <p:nvCxnSpPr>
              <p:cNvPr id="67" name="直接箭头连接符 66"/>
              <p:cNvCxnSpPr/>
              <p:nvPr/>
            </p:nvCxnSpPr>
            <p:spPr>
              <a:xfrm>
                <a:off x="8572135" y="2581086"/>
                <a:ext cx="1998278" cy="0"/>
              </a:xfrm>
              <a:prstGeom prst="straightConnector1">
                <a:avLst/>
              </a:prstGeom>
              <a:ln w="19050">
                <a:solidFill>
                  <a:schemeClr val="tx1">
                    <a:lumMod val="75000"/>
                    <a:lumOff val="2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68" name="文本框 67"/>
              <p:cNvSpPr txBox="1"/>
              <p:nvPr/>
            </p:nvSpPr>
            <p:spPr>
              <a:xfrm>
                <a:off x="9003576" y="2426195"/>
                <a:ext cx="1135396" cy="295145"/>
              </a:xfrm>
              <a:prstGeom prst="rect">
                <a:avLst/>
              </a:prstGeom>
              <a:solidFill>
                <a:schemeClr val="bg1"/>
              </a:solidFill>
            </p:spPr>
            <p:txBody>
              <a:bodyPr wrap="square">
                <a:spAutoFit/>
              </a:bodyPr>
              <a:lstStyle/>
              <a:p>
                <a:pPr algn="ctr" defTabSz="469900">
                  <a:lnSpc>
                    <a:spcPct val="120000"/>
                  </a:lnSpc>
                  <a:defRPr/>
                </a:pPr>
                <a:r>
                  <a:rPr lang="zh-CN" altLang="en-US" sz="1200" b="1" kern="0">
                    <a:solidFill>
                      <a:prstClr val="black"/>
                    </a:solidFill>
                    <a:latin typeface="+mj-ea"/>
                    <a:ea typeface="+mj-ea"/>
                    <a:cs typeface="Times New Roman" panose="02020503050405090304" pitchFamily="18" charset="0"/>
                    <a:sym typeface="+mn-lt"/>
                  </a:rPr>
                  <a:t>辅助治疗阶段</a:t>
                </a:r>
                <a:endParaRPr lang="en-US" altLang="zh-CN" sz="1200" b="1" kern="0" dirty="0">
                  <a:solidFill>
                    <a:prstClr val="black"/>
                  </a:solidFill>
                  <a:latin typeface="+mj-ea"/>
                  <a:ea typeface="+mj-ea"/>
                  <a:cs typeface="Times New Roman" panose="02020503050405090304" pitchFamily="18" charset="0"/>
                  <a:sym typeface="+mn-lt"/>
                </a:endParaRPr>
              </a:p>
            </p:txBody>
          </p:sp>
        </p:grpSp>
      </p:grpSp>
      <p:grpSp>
        <p:nvGrpSpPr>
          <p:cNvPr id="72" name="组合 71"/>
          <p:cNvGrpSpPr/>
          <p:nvPr/>
        </p:nvGrpSpPr>
        <p:grpSpPr>
          <a:xfrm>
            <a:off x="4330889" y="3832237"/>
            <a:ext cx="974447" cy="1763627"/>
            <a:chOff x="2522285" y="3143250"/>
            <a:chExt cx="1579418" cy="2076450"/>
          </a:xfrm>
        </p:grpSpPr>
        <p:sp>
          <p:nvSpPr>
            <p:cNvPr id="73" name="矩形 47"/>
            <p:cNvSpPr/>
            <p:nvPr/>
          </p:nvSpPr>
          <p:spPr>
            <a:xfrm>
              <a:off x="3790950" y="3143250"/>
              <a:ext cx="310753" cy="2076450"/>
            </a:xfrm>
            <a:custGeom>
              <a:avLst/>
              <a:gdLst>
                <a:gd name="connsiteX0" fmla="*/ 0 w 891517"/>
                <a:gd name="connsiteY0" fmla="*/ 0 h 2388329"/>
                <a:gd name="connsiteX1" fmla="*/ 891517 w 891517"/>
                <a:gd name="connsiteY1" fmla="*/ 0 h 2388329"/>
                <a:gd name="connsiteX2" fmla="*/ 891517 w 891517"/>
                <a:gd name="connsiteY2" fmla="*/ 2388329 h 2388329"/>
                <a:gd name="connsiteX3" fmla="*/ 0 w 891517"/>
                <a:gd name="connsiteY3" fmla="*/ 2388329 h 2388329"/>
                <a:gd name="connsiteX4" fmla="*/ 0 w 891517"/>
                <a:gd name="connsiteY4" fmla="*/ 0 h 2388329"/>
                <a:gd name="connsiteX0-1" fmla="*/ 891517 w 982957"/>
                <a:gd name="connsiteY0-2" fmla="*/ 2388329 h 2479769"/>
                <a:gd name="connsiteX1-3" fmla="*/ 0 w 982957"/>
                <a:gd name="connsiteY1-4" fmla="*/ 2388329 h 2479769"/>
                <a:gd name="connsiteX2-5" fmla="*/ 0 w 982957"/>
                <a:gd name="connsiteY2-6" fmla="*/ 0 h 2479769"/>
                <a:gd name="connsiteX3-7" fmla="*/ 891517 w 982957"/>
                <a:gd name="connsiteY3-8" fmla="*/ 0 h 2479769"/>
                <a:gd name="connsiteX4-9" fmla="*/ 982957 w 982957"/>
                <a:gd name="connsiteY4-10" fmla="*/ 2479769 h 2479769"/>
                <a:gd name="connsiteX0-11" fmla="*/ 891517 w 891517"/>
                <a:gd name="connsiteY0-12" fmla="*/ 2388329 h 2388329"/>
                <a:gd name="connsiteX1-13" fmla="*/ 0 w 891517"/>
                <a:gd name="connsiteY1-14" fmla="*/ 2388329 h 2388329"/>
                <a:gd name="connsiteX2-15" fmla="*/ 0 w 891517"/>
                <a:gd name="connsiteY2-16" fmla="*/ 0 h 2388329"/>
                <a:gd name="connsiteX3-17" fmla="*/ 891517 w 891517"/>
                <a:gd name="connsiteY3-18" fmla="*/ 0 h 2388329"/>
              </a:gdLst>
              <a:ahLst/>
              <a:cxnLst>
                <a:cxn ang="0">
                  <a:pos x="connsiteX0-1" y="connsiteY0-2"/>
                </a:cxn>
                <a:cxn ang="0">
                  <a:pos x="connsiteX1-3" y="connsiteY1-4"/>
                </a:cxn>
                <a:cxn ang="0">
                  <a:pos x="connsiteX2-5" y="connsiteY2-6"/>
                </a:cxn>
                <a:cxn ang="0">
                  <a:pos x="connsiteX3-7" y="connsiteY3-8"/>
                </a:cxn>
              </a:cxnLst>
              <a:rect l="l" t="t" r="r" b="b"/>
              <a:pathLst>
                <a:path w="891517" h="2388329">
                  <a:moveTo>
                    <a:pt x="891517" y="2388329"/>
                  </a:moveTo>
                  <a:lnTo>
                    <a:pt x="0" y="2388329"/>
                  </a:lnTo>
                  <a:lnTo>
                    <a:pt x="0" y="0"/>
                  </a:lnTo>
                  <a:lnTo>
                    <a:pt x="891517" y="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4" name="直接连接符 73"/>
            <p:cNvCxnSpPr/>
            <p:nvPr/>
          </p:nvCxnSpPr>
          <p:spPr>
            <a:xfrm>
              <a:off x="2522288" y="3651172"/>
              <a:ext cx="1268662" cy="0"/>
            </a:xfrm>
            <a:prstGeom prst="lin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gr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9351182" y="6476491"/>
            <a:ext cx="743823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 </a:t>
            </a:r>
            <a:r>
              <a:rPr kumimoji="0" lang="en-US" altLang="zh-CN" sz="800" b="0" i="0" u="none" strike="noStrike" kern="120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Engl</a:t>
            </a:r>
            <a:r>
              <a:rPr kumimoji="0" lang="en-US" altLang="zh-CN" sz="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J Med. 2020 Feb 27;382(9):810-821.</a:t>
            </a:r>
            <a:endParaRPr kumimoji="0" lang="zh-CN" altLang="en-US" sz="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0" name="文本框 49"/>
          <p:cNvSpPr txBox="1"/>
          <p:nvPr/>
        </p:nvSpPr>
        <p:spPr>
          <a:xfrm>
            <a:off x="434974" y="327967"/>
            <a:ext cx="11439526" cy="4924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600" b="1" i="0" u="none" strike="noStrike" kern="100" cap="none" spc="0" normalizeH="0" baseline="0" noProof="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Times New Roman" panose="02020503050405090304" pitchFamily="18" charset="0"/>
              </a:rPr>
              <a:t>KEYNOTE-522</a:t>
            </a:r>
            <a:r>
              <a:rPr kumimoji="0" lang="zh-CN" altLang="en-US" sz="2600" b="1" i="0" u="none" strike="noStrike" kern="100" cap="none" spc="0" normalizeH="0" baseline="0" noProof="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Times New Roman" panose="02020503050405090304" pitchFamily="18" charset="0"/>
              </a:rPr>
              <a:t>：帕博利珠单抗联合化疗将</a:t>
            </a:r>
            <a:r>
              <a:rPr kumimoji="0" lang="en-US" altLang="zh-CN" sz="2600" b="1" i="0" u="none" strike="noStrike" kern="100" cap="none" spc="0" normalizeH="0" baseline="0" noProof="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Times New Roman" panose="02020503050405090304" pitchFamily="18" charset="0"/>
              </a:rPr>
              <a:t>pCR</a:t>
            </a:r>
            <a:r>
              <a:rPr kumimoji="0" lang="zh-CN" altLang="en-US" sz="2600" b="1" i="0" u="none" strike="noStrike" kern="100" cap="none" spc="0" normalizeH="0" baseline="0" noProof="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Times New Roman" panose="02020503050405090304" pitchFamily="18" charset="0"/>
              </a:rPr>
              <a:t>提高了</a:t>
            </a:r>
            <a:r>
              <a:rPr kumimoji="0" lang="en-US" altLang="zh-CN" sz="2600" b="1" i="0" u="none" strike="noStrike" kern="100" cap="none" spc="0" normalizeH="0" baseline="0" noProof="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Times New Roman" panose="02020503050405090304" pitchFamily="18" charset="0"/>
              </a:rPr>
              <a:t>13.6%</a:t>
            </a:r>
            <a:endParaRPr kumimoji="0" lang="en-US" altLang="zh-CN" sz="2600" b="1" i="0" u="none" strike="noStrike" kern="10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Times New Roman" panose="02020503050405090304" pitchFamily="18" charset="0"/>
            </a:endParaRPr>
          </a:p>
        </p:txBody>
      </p:sp>
      <p:graphicFrame>
        <p:nvGraphicFramePr>
          <p:cNvPr id="3" name="表格 4"/>
          <p:cNvGraphicFramePr>
            <a:graphicFrameLocks noGrp="1"/>
          </p:cNvGraphicFramePr>
          <p:nvPr/>
        </p:nvGraphicFramePr>
        <p:xfrm>
          <a:off x="515938" y="1015999"/>
          <a:ext cx="11160123" cy="5082196"/>
        </p:xfrm>
        <a:graphic>
          <a:graphicData uri="http://schemas.openxmlformats.org/drawingml/2006/table">
            <a:tbl>
              <a:tblPr firstRow="1" bandRow="1">
                <a:effectLst>
                  <a:outerShdw blurRad="63500" algn="ctr" rotWithShape="0">
                    <a:prstClr val="black">
                      <a:alpha val="40000"/>
                    </a:prstClr>
                  </a:outerShdw>
                </a:effectLst>
                <a:tableStyleId>{5C22544A-7EE6-4342-B048-85BDC9FD1C3A}</a:tableStyleId>
              </a:tblPr>
              <a:tblGrid>
                <a:gridCol w="3196615"/>
                <a:gridCol w="1996126"/>
                <a:gridCol w="1758693"/>
                <a:gridCol w="3052821"/>
                <a:gridCol w="1155868"/>
              </a:tblGrid>
              <a:tr h="373346">
                <a:tc gridSpan="5">
                  <a:txBody>
                    <a:bodyPr/>
                    <a:lstStyle/>
                    <a:p>
                      <a:r>
                        <a:rPr lang="en-US" altLang="zh-CN" sz="1200" b="1" dirty="0">
                          <a:solidFill>
                            <a:srgbClr val="FFFF00"/>
                          </a:solidFill>
                          <a:latin typeface="+mn-ea"/>
                          <a:ea typeface="+mn-ea"/>
                        </a:rPr>
                        <a:t>Table 2</a:t>
                      </a:r>
                      <a:r>
                        <a:rPr lang="en-US" altLang="zh-CN" sz="1200" b="1" dirty="0">
                          <a:solidFill>
                            <a:schemeClr val="bg1"/>
                          </a:solidFill>
                          <a:latin typeface="+mn-ea"/>
                          <a:ea typeface="+mn-ea"/>
                        </a:rPr>
                        <a:t>.Pathological Complete Response, According to Pathological Stage.*</a:t>
                      </a:r>
                      <a:endParaRPr lang="zh-CN" altLang="en-US" sz="1200" b="1" dirty="0">
                        <a:solidFill>
                          <a:schemeClr val="bg1"/>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c hMerge="1">
                  <a:tcPr/>
                </a:tc>
                <a:tc hMerge="1">
                  <a:tcPr>
                    <a:lnL w="19050" cap="flat" cmpd="sng" algn="ctr">
                      <a:solidFill>
                        <a:schemeClr val="tx1"/>
                      </a:solidFill>
                      <a:prstDash val="solid"/>
                      <a:round/>
                      <a:headEnd type="none" w="med" len="med"/>
                      <a:tailEnd type="none" w="med" len="med"/>
                    </a:lnL>
                  </a:tcPr>
                </a:tc>
                <a:tc hMerge="1">
                  <a:tcPr/>
                </a:tc>
                <a:tc hMerge="1">
                  <a:tcPr anchor="ctr"/>
                </a:tc>
              </a:tr>
              <a:tr h="904058">
                <a:tc>
                  <a:txBody>
                    <a:bodyPr/>
                    <a:lstStyle/>
                    <a:p>
                      <a:r>
                        <a:rPr lang="en-US" altLang="zh-CN" sz="1200" b="1" dirty="0">
                          <a:solidFill>
                            <a:schemeClr val="tx1">
                              <a:lumMod val="85000"/>
                              <a:lumOff val="15000"/>
                            </a:schemeClr>
                          </a:solidFill>
                          <a:latin typeface="+mn-ea"/>
                          <a:ea typeface="+mn-ea"/>
                        </a:rPr>
                        <a:t>Variable</a:t>
                      </a:r>
                      <a:endParaRPr lang="zh-CN" altLang="en-US" sz="1200" b="1"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200" b="1" dirty="0">
                          <a:solidFill>
                            <a:schemeClr val="tx1">
                              <a:lumMod val="85000"/>
                              <a:lumOff val="15000"/>
                            </a:schemeClr>
                          </a:solidFill>
                          <a:latin typeface="+mn-ea"/>
                          <a:ea typeface="+mn-ea"/>
                        </a:rPr>
                        <a:t>Pembrolizumab-Chemotherapy</a:t>
                      </a:r>
                      <a:endParaRPr lang="en-US" altLang="zh-CN" sz="1200" b="1" dirty="0">
                        <a:solidFill>
                          <a:schemeClr val="tx1">
                            <a:lumMod val="85000"/>
                            <a:lumOff val="15000"/>
                          </a:schemeClr>
                        </a:solidFill>
                        <a:latin typeface="+mn-ea"/>
                        <a:ea typeface="+mn-ea"/>
                      </a:endParaRPr>
                    </a:p>
                    <a:p>
                      <a:pPr algn="ctr"/>
                      <a:r>
                        <a:rPr lang="en-US" altLang="zh-CN" sz="1200" b="1" dirty="0">
                          <a:solidFill>
                            <a:schemeClr val="tx1">
                              <a:lumMod val="85000"/>
                              <a:lumOff val="15000"/>
                            </a:schemeClr>
                          </a:solidFill>
                          <a:latin typeface="+mn-ea"/>
                          <a:ea typeface="+mn-ea"/>
                        </a:rPr>
                        <a:t>(N=401)</a:t>
                      </a:r>
                      <a:endParaRPr lang="zh-CN" altLang="en-US" sz="1200" b="1"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200" b="1" dirty="0">
                          <a:solidFill>
                            <a:schemeClr val="tx1">
                              <a:lumMod val="85000"/>
                              <a:lumOff val="15000"/>
                            </a:schemeClr>
                          </a:solidFill>
                          <a:latin typeface="+mn-ea"/>
                          <a:ea typeface="+mn-ea"/>
                        </a:rPr>
                        <a:t>Placebo-Chemotherapy</a:t>
                      </a:r>
                      <a:endParaRPr lang="en-US" altLang="zh-CN" sz="1200" b="1" dirty="0">
                        <a:solidFill>
                          <a:schemeClr val="tx1">
                            <a:lumMod val="85000"/>
                            <a:lumOff val="15000"/>
                          </a:schemeClr>
                        </a:solidFill>
                        <a:latin typeface="+mn-ea"/>
                        <a:ea typeface="+mn-ea"/>
                      </a:endParaRPr>
                    </a:p>
                    <a:p>
                      <a:pPr algn="ctr"/>
                      <a:r>
                        <a:rPr lang="en-US" altLang="zh-CN" sz="1200" b="1" dirty="0">
                          <a:solidFill>
                            <a:schemeClr val="tx1">
                              <a:lumMod val="85000"/>
                              <a:lumOff val="15000"/>
                            </a:schemeClr>
                          </a:solidFill>
                          <a:latin typeface="+mn-ea"/>
                          <a:ea typeface="+mn-ea"/>
                        </a:rPr>
                        <a:t>(N=201)</a:t>
                      </a:r>
                      <a:endParaRPr lang="zh-CN" altLang="en-US" sz="1200" b="1"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200" b="1" dirty="0" err="1">
                          <a:solidFill>
                            <a:schemeClr val="tx1">
                              <a:lumMod val="85000"/>
                              <a:lumOff val="15000"/>
                            </a:schemeClr>
                          </a:solidFill>
                          <a:latin typeface="+mn-ea"/>
                          <a:ea typeface="+mn-ea"/>
                        </a:rPr>
                        <a:t>EstimatedTreatment</a:t>
                      </a:r>
                      <a:r>
                        <a:rPr lang="en-US" altLang="zh-CN" sz="1200" b="1" dirty="0">
                          <a:solidFill>
                            <a:schemeClr val="tx1">
                              <a:lumMod val="85000"/>
                              <a:lumOff val="15000"/>
                            </a:schemeClr>
                          </a:solidFill>
                          <a:latin typeface="+mn-ea"/>
                          <a:ea typeface="+mn-ea"/>
                        </a:rPr>
                        <a:t> </a:t>
                      </a:r>
                      <a:endParaRPr lang="en-US" altLang="zh-CN" sz="1200" b="1" dirty="0">
                        <a:solidFill>
                          <a:schemeClr val="tx1">
                            <a:lumMod val="85000"/>
                            <a:lumOff val="15000"/>
                          </a:schemeClr>
                        </a:solidFill>
                        <a:latin typeface="+mn-ea"/>
                        <a:ea typeface="+mn-ea"/>
                      </a:endParaRPr>
                    </a:p>
                    <a:p>
                      <a:pPr algn="ctr"/>
                      <a:r>
                        <a:rPr lang="en-US" altLang="zh-CN" sz="1200" b="1">
                          <a:solidFill>
                            <a:schemeClr val="tx1">
                              <a:lumMod val="85000"/>
                              <a:lumOff val="15000"/>
                            </a:schemeClr>
                          </a:solidFill>
                          <a:latin typeface="+mn-ea"/>
                          <a:ea typeface="+mn-ea"/>
                        </a:rPr>
                        <a:t>Difference</a:t>
                      </a:r>
                      <a:endParaRPr lang="en-US" altLang="zh-CN" sz="1200" b="1" dirty="0">
                        <a:solidFill>
                          <a:schemeClr val="tx1">
                            <a:lumMod val="85000"/>
                            <a:lumOff val="15000"/>
                          </a:schemeClr>
                        </a:solidFill>
                        <a:latin typeface="+mn-ea"/>
                        <a:ea typeface="+mn-ea"/>
                      </a:endParaRPr>
                    </a:p>
                    <a:p>
                      <a:pPr algn="ctr"/>
                      <a:endParaRPr lang="en-US" altLang="zh-CN" sz="1200" b="1" dirty="0">
                        <a:solidFill>
                          <a:schemeClr val="tx1">
                            <a:lumMod val="85000"/>
                            <a:lumOff val="15000"/>
                          </a:schemeClr>
                        </a:solidFill>
                        <a:latin typeface="+mn-ea"/>
                        <a:ea typeface="+mn-ea"/>
                      </a:endParaRPr>
                    </a:p>
                    <a:p>
                      <a:pPr algn="ctr"/>
                      <a:r>
                        <a:rPr lang="en-US" altLang="zh-CN" sz="1000" b="0" i="1" dirty="0">
                          <a:solidFill>
                            <a:schemeClr val="tx1">
                              <a:lumMod val="85000"/>
                              <a:lumOff val="15000"/>
                            </a:schemeClr>
                          </a:solidFill>
                          <a:latin typeface="+mn-ea"/>
                          <a:ea typeface="+mn-ea"/>
                        </a:rPr>
                        <a:t>percentage points (95% CI)</a:t>
                      </a:r>
                      <a:endParaRPr lang="zh-CN" altLang="en-US" sz="1000" b="0" i="1"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200" b="1" dirty="0">
                          <a:solidFill>
                            <a:schemeClr val="tx1">
                              <a:lumMod val="85000"/>
                              <a:lumOff val="15000"/>
                            </a:schemeClr>
                          </a:solidFill>
                          <a:latin typeface="+mn-ea"/>
                          <a:ea typeface="+mn-ea"/>
                        </a:rPr>
                        <a:t>p Value</a:t>
                      </a:r>
                      <a:endParaRPr lang="zh-CN" altLang="en-US" sz="1200" b="1"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373346">
                <a:tc gridSpan="5">
                  <a:txBody>
                    <a:bodyPr/>
                    <a:lstStyle/>
                    <a:p>
                      <a:pPr algn="l"/>
                      <a:r>
                        <a:rPr lang="en-US" altLang="zh-CN" sz="1200" dirty="0">
                          <a:solidFill>
                            <a:schemeClr val="tx1">
                              <a:lumMod val="85000"/>
                              <a:lumOff val="15000"/>
                            </a:schemeClr>
                          </a:solidFill>
                          <a:latin typeface="+mn-ea"/>
                          <a:ea typeface="+mn-ea"/>
                        </a:rPr>
                        <a:t>Pathological </a:t>
                      </a:r>
                      <a:r>
                        <a:rPr lang="en-US" altLang="zh-CN" sz="1200">
                          <a:solidFill>
                            <a:schemeClr val="tx1">
                              <a:lumMod val="85000"/>
                              <a:lumOff val="15000"/>
                            </a:schemeClr>
                          </a:solidFill>
                          <a:latin typeface="+mn-ea"/>
                          <a:ea typeface="+mn-ea"/>
                        </a:rPr>
                        <a:t>stage ypT0/Tis ypN0</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DF5F9"/>
                    </a:solidFill>
                  </a:tcPr>
                </a:tc>
                <a:tc hMerge="1">
                  <a:tcPr/>
                </a:tc>
                <a:tc hMerge="1">
                  <a:tcPr>
                    <a:lnL w="19050" cap="flat" cmpd="sng" algn="ctr">
                      <a:solidFill>
                        <a:schemeClr val="tx1"/>
                      </a:solidFill>
                      <a:prstDash val="solid"/>
                      <a:round/>
                      <a:headEnd type="none" w="med" len="med"/>
                      <a:tailEnd type="none" w="med" len="med"/>
                    </a:lnL>
                    <a:lnT w="12700" cmpd="sng">
                      <a:noFill/>
                    </a:lnT>
                  </a:tcPr>
                </a:tc>
                <a:tc hMerge="1">
                  <a:tcPr/>
                </a:tc>
                <a:tc hMerge="1">
                  <a:tcPr/>
                </a:tc>
              </a:tr>
              <a:tr h="373346">
                <a:tc>
                  <a:txBody>
                    <a:bodyPr/>
                    <a:lstStyle/>
                    <a:p>
                      <a:pPr algn="l"/>
                      <a:r>
                        <a:rPr lang="en-US" altLang="zh-CN" sz="1200">
                          <a:solidFill>
                            <a:schemeClr val="tx1">
                              <a:lumMod val="85000"/>
                              <a:lumOff val="15000"/>
                            </a:schemeClr>
                          </a:solidFill>
                          <a:latin typeface="+mn-ea"/>
                          <a:ea typeface="+mn-ea"/>
                        </a:rPr>
                        <a:t>           </a:t>
                      </a:r>
                      <a:r>
                        <a:rPr lang="en-US" altLang="zh-CN" sz="1200" dirty="0" err="1">
                          <a:solidFill>
                            <a:schemeClr val="tx1">
                              <a:lumMod val="85000"/>
                              <a:lumOff val="15000"/>
                            </a:schemeClr>
                          </a:solidFill>
                          <a:latin typeface="+mn-ea"/>
                          <a:ea typeface="+mn-ea"/>
                        </a:rPr>
                        <a:t>No.of</a:t>
                      </a:r>
                      <a:r>
                        <a:rPr lang="en-US" altLang="zh-CN" sz="1200" dirty="0">
                          <a:solidFill>
                            <a:schemeClr val="tx1">
                              <a:lumMod val="85000"/>
                              <a:lumOff val="15000"/>
                            </a:schemeClr>
                          </a:solidFill>
                          <a:latin typeface="+mn-ea"/>
                          <a:ea typeface="+mn-ea"/>
                        </a:rPr>
                        <a:t> patients</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DF5F9"/>
                    </a:solidFill>
                  </a:tcPr>
                </a:tc>
                <a:tc>
                  <a:txBody>
                    <a:bodyPr/>
                    <a:lstStyle/>
                    <a:p>
                      <a:pPr algn="ctr"/>
                      <a:r>
                        <a:rPr lang="en-US" altLang="zh-CN" sz="1200" dirty="0">
                          <a:solidFill>
                            <a:schemeClr val="tx1">
                              <a:lumMod val="85000"/>
                              <a:lumOff val="15000"/>
                            </a:schemeClr>
                          </a:solidFill>
                          <a:latin typeface="+mn-ea"/>
                          <a:ea typeface="+mn-ea"/>
                        </a:rPr>
                        <a:t>260</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DF5F9"/>
                    </a:solidFill>
                  </a:tcPr>
                </a:tc>
                <a:tc>
                  <a:txBody>
                    <a:bodyPr/>
                    <a:lstStyle/>
                    <a:p>
                      <a:pPr algn="ctr"/>
                      <a:r>
                        <a:rPr lang="en-US" altLang="zh-CN" sz="1200" dirty="0">
                          <a:solidFill>
                            <a:schemeClr val="tx1">
                              <a:lumMod val="85000"/>
                              <a:lumOff val="15000"/>
                            </a:schemeClr>
                          </a:solidFill>
                          <a:latin typeface="+mn-ea"/>
                          <a:ea typeface="+mn-ea"/>
                        </a:rPr>
                        <a:t>103</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DF5F9"/>
                    </a:solidFill>
                  </a:tcPr>
                </a:tc>
                <a:tc>
                  <a:txBody>
                    <a:bodyPr/>
                    <a:lstStyle/>
                    <a:p>
                      <a:pPr algn="ct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DF5F9"/>
                    </a:solidFill>
                  </a:tcPr>
                </a:tc>
                <a:tc>
                  <a:txBody>
                    <a:bodyPr/>
                    <a:lstStyle/>
                    <a:p>
                      <a:pPr algn="ct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DF5F9"/>
                    </a:solidFill>
                  </a:tcPr>
                </a:tc>
              </a:tr>
              <a:tr h="521572">
                <a:tc>
                  <a:txBody>
                    <a:bodyPr/>
                    <a:lstStyle/>
                    <a:p>
                      <a:pPr algn="ctr"/>
                      <a:r>
                        <a:rPr lang="en-US" altLang="zh-CN" sz="1200" dirty="0">
                          <a:solidFill>
                            <a:schemeClr val="tx1">
                              <a:lumMod val="85000"/>
                              <a:lumOff val="15000"/>
                            </a:schemeClr>
                          </a:solidFill>
                          <a:latin typeface="+mn-ea"/>
                          <a:ea typeface="+mn-ea"/>
                        </a:rPr>
                        <a:t>Percentage of patients with</a:t>
                      </a:r>
                      <a:endParaRPr lang="en-US" altLang="zh-CN" sz="1200" dirty="0">
                        <a:solidFill>
                          <a:schemeClr val="tx1">
                            <a:lumMod val="85000"/>
                            <a:lumOff val="15000"/>
                          </a:schemeClr>
                        </a:solidFill>
                        <a:latin typeface="+mn-ea"/>
                        <a:ea typeface="+mn-ea"/>
                      </a:endParaRPr>
                    </a:p>
                    <a:p>
                      <a:pPr algn="ctr"/>
                      <a:r>
                        <a:rPr lang="en-US" altLang="zh-CN" sz="1200" dirty="0">
                          <a:solidFill>
                            <a:schemeClr val="tx1">
                              <a:lumMod val="85000"/>
                              <a:lumOff val="15000"/>
                            </a:schemeClr>
                          </a:solidFill>
                          <a:latin typeface="+mn-ea"/>
                          <a:ea typeface="+mn-ea"/>
                        </a:rPr>
                        <a:t>response (95%CI)</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DF5F9"/>
                    </a:solidFill>
                  </a:tcPr>
                </a:tc>
                <a:tc>
                  <a:txBody>
                    <a:bodyPr/>
                    <a:lstStyle/>
                    <a:p>
                      <a:pPr algn="ctr"/>
                      <a:r>
                        <a:rPr lang="en-US" altLang="zh-CN" sz="1200" dirty="0">
                          <a:solidFill>
                            <a:schemeClr val="tx1">
                              <a:lumMod val="85000"/>
                              <a:lumOff val="15000"/>
                            </a:schemeClr>
                          </a:solidFill>
                          <a:latin typeface="+mn-ea"/>
                          <a:ea typeface="+mn-ea"/>
                        </a:rPr>
                        <a:t>64.8 (59.9-69.5)</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DF5F9"/>
                    </a:solidFill>
                  </a:tcPr>
                </a:tc>
                <a:tc>
                  <a:txBody>
                    <a:bodyPr/>
                    <a:lstStyle/>
                    <a:p>
                      <a:pPr algn="ctr"/>
                      <a:r>
                        <a:rPr lang="en-US" altLang="zh-CN" sz="1200" dirty="0">
                          <a:solidFill>
                            <a:schemeClr val="tx1">
                              <a:lumMod val="85000"/>
                              <a:lumOff val="15000"/>
                            </a:schemeClr>
                          </a:solidFill>
                          <a:latin typeface="+mn-ea"/>
                          <a:ea typeface="+mn-ea"/>
                        </a:rPr>
                        <a:t>51.2 (44.1-58.3)</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DF5F9"/>
                    </a:solidFill>
                  </a:tcPr>
                </a:tc>
                <a:tc>
                  <a:txBody>
                    <a:bodyPr/>
                    <a:lstStyle/>
                    <a:p>
                      <a:pPr algn="ctr"/>
                      <a:r>
                        <a:rPr lang="en-US" altLang="zh-CN" sz="1200" dirty="0">
                          <a:solidFill>
                            <a:schemeClr val="tx1">
                              <a:lumMod val="85000"/>
                              <a:lumOff val="15000"/>
                            </a:schemeClr>
                          </a:solidFill>
                          <a:latin typeface="+mn-ea"/>
                          <a:ea typeface="+mn-ea"/>
                        </a:rPr>
                        <a:t>13.6 (5.4-21.8)</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DF5F9"/>
                    </a:solidFill>
                  </a:tcPr>
                </a:tc>
                <a:tc>
                  <a:txBody>
                    <a:bodyPr/>
                    <a:lstStyle/>
                    <a:p>
                      <a:pPr algn="ctr"/>
                      <a:r>
                        <a:rPr lang="en-US" altLang="zh-CN" sz="1200" dirty="0">
                          <a:solidFill>
                            <a:schemeClr val="tx1">
                              <a:lumMod val="85000"/>
                              <a:lumOff val="15000"/>
                            </a:schemeClr>
                          </a:solidFill>
                          <a:latin typeface="+mn-ea"/>
                          <a:ea typeface="+mn-ea"/>
                        </a:rPr>
                        <a:t>P&lt;0.001</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DF5F9"/>
                    </a:solidFill>
                  </a:tcPr>
                </a:tc>
              </a:tr>
              <a:tr h="373346">
                <a:tc gridSpan="5">
                  <a:txBody>
                    <a:bodyPr/>
                    <a:lstStyle/>
                    <a:p>
                      <a:pPr algn="l"/>
                      <a:r>
                        <a:rPr lang="en-US" altLang="zh-CN" sz="1200" dirty="0">
                          <a:solidFill>
                            <a:schemeClr val="tx1">
                              <a:lumMod val="85000"/>
                              <a:lumOff val="15000"/>
                            </a:schemeClr>
                          </a:solidFill>
                          <a:latin typeface="+mn-ea"/>
                          <a:ea typeface="+mn-ea"/>
                        </a:rPr>
                        <a:t>Pathological stage </a:t>
                      </a:r>
                      <a:r>
                        <a:rPr lang="en-US" altLang="zh-CN" sz="1200">
                          <a:solidFill>
                            <a:schemeClr val="tx1">
                              <a:lumMod val="85000"/>
                              <a:lumOff val="15000"/>
                            </a:schemeClr>
                          </a:solidFill>
                          <a:latin typeface="+mn-ea"/>
                          <a:ea typeface="+mn-ea"/>
                        </a:rPr>
                        <a:t>ypT0 ypN0</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hMerge="1">
                  <a:tcPr/>
                </a:tc>
                <a:tc hMerge="1">
                  <a:tcPr>
                    <a:lnL w="19050" cap="flat" cmpd="sng" algn="ctr">
                      <a:solidFill>
                        <a:schemeClr val="tx1"/>
                      </a:solidFill>
                      <a:prstDash val="solid"/>
                      <a:round/>
                      <a:headEnd type="none" w="med" len="med"/>
                      <a:tailEnd type="none" w="med" len="med"/>
                    </a:lnL>
                    <a:lnT w="12700" cmpd="sng">
                      <a:noFill/>
                    </a:lnT>
                  </a:tcPr>
                </a:tc>
                <a:tc hMerge="1">
                  <a:tcPr/>
                </a:tc>
                <a:tc hMerge="1">
                  <a:tcPr/>
                </a:tc>
              </a:tr>
              <a:tr h="373346">
                <a:tc>
                  <a:txBody>
                    <a:bodyPr/>
                    <a:lstStyle/>
                    <a:p>
                      <a:pPr algn="l"/>
                      <a:r>
                        <a:rPr lang="en-US" altLang="zh-CN" sz="1200">
                          <a:solidFill>
                            <a:schemeClr val="tx1">
                              <a:lumMod val="85000"/>
                              <a:lumOff val="15000"/>
                            </a:schemeClr>
                          </a:solidFill>
                          <a:latin typeface="+mn-ea"/>
                          <a:ea typeface="+mn-ea"/>
                        </a:rPr>
                        <a:t>           </a:t>
                      </a:r>
                      <a:r>
                        <a:rPr lang="en-US" altLang="zh-CN" sz="1200" dirty="0" err="1">
                          <a:solidFill>
                            <a:schemeClr val="tx1">
                              <a:lumMod val="85000"/>
                              <a:lumOff val="15000"/>
                            </a:schemeClr>
                          </a:solidFill>
                          <a:latin typeface="+mn-ea"/>
                          <a:ea typeface="+mn-ea"/>
                        </a:rPr>
                        <a:t>No.of</a:t>
                      </a:r>
                      <a:r>
                        <a:rPr lang="en-US" altLang="zh-CN" sz="1200" dirty="0">
                          <a:solidFill>
                            <a:schemeClr val="tx1">
                              <a:lumMod val="85000"/>
                              <a:lumOff val="15000"/>
                            </a:schemeClr>
                          </a:solidFill>
                          <a:latin typeface="+mn-ea"/>
                          <a:ea typeface="+mn-ea"/>
                        </a:rPr>
                        <a:t> patients</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200">
                          <a:solidFill>
                            <a:schemeClr val="tx1">
                              <a:lumMod val="85000"/>
                              <a:lumOff val="15000"/>
                            </a:schemeClr>
                          </a:solidFill>
                          <a:latin typeface="+mn-ea"/>
                          <a:ea typeface="+mn-ea"/>
                        </a:rPr>
                        <a:t>240</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200" dirty="0">
                          <a:solidFill>
                            <a:schemeClr val="tx1">
                              <a:lumMod val="85000"/>
                              <a:lumOff val="15000"/>
                            </a:schemeClr>
                          </a:solidFill>
                          <a:latin typeface="+mn-ea"/>
                          <a:ea typeface="+mn-ea"/>
                        </a:rPr>
                        <a:t>91</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521572">
                <a:tc>
                  <a:txBody>
                    <a:bodyPr/>
                    <a:lstStyle/>
                    <a:p>
                      <a:pPr algn="ctr"/>
                      <a:r>
                        <a:rPr lang="en-US" altLang="zh-CN" sz="1200" dirty="0">
                          <a:solidFill>
                            <a:schemeClr val="tx1">
                              <a:lumMod val="85000"/>
                              <a:lumOff val="15000"/>
                            </a:schemeClr>
                          </a:solidFill>
                          <a:latin typeface="+mn-ea"/>
                          <a:ea typeface="+mn-ea"/>
                        </a:rPr>
                        <a:t>Percentage of patients with </a:t>
                      </a:r>
                      <a:endParaRPr lang="en-US" altLang="zh-CN" sz="1200" dirty="0">
                        <a:solidFill>
                          <a:schemeClr val="tx1">
                            <a:lumMod val="85000"/>
                            <a:lumOff val="15000"/>
                          </a:schemeClr>
                        </a:solidFill>
                        <a:latin typeface="+mn-ea"/>
                        <a:ea typeface="+mn-ea"/>
                      </a:endParaRPr>
                    </a:p>
                    <a:p>
                      <a:pPr algn="ctr"/>
                      <a:r>
                        <a:rPr lang="en-US" altLang="zh-CN" sz="1200" dirty="0">
                          <a:solidFill>
                            <a:schemeClr val="tx1">
                              <a:lumMod val="85000"/>
                              <a:lumOff val="15000"/>
                            </a:schemeClr>
                          </a:solidFill>
                          <a:latin typeface="+mn-ea"/>
                          <a:ea typeface="+mn-ea"/>
                        </a:rPr>
                        <a:t>response (95% CI)</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200">
                          <a:solidFill>
                            <a:schemeClr val="tx1">
                              <a:lumMod val="85000"/>
                              <a:lumOff val="15000"/>
                            </a:schemeClr>
                          </a:solidFill>
                          <a:latin typeface="+mn-ea"/>
                          <a:ea typeface="+mn-ea"/>
                        </a:rPr>
                        <a:t>59.9 (54.9-64.7)</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200" dirty="0">
                          <a:solidFill>
                            <a:schemeClr val="tx1">
                              <a:lumMod val="85000"/>
                              <a:lumOff val="15000"/>
                            </a:schemeClr>
                          </a:solidFill>
                          <a:latin typeface="+mn-ea"/>
                          <a:ea typeface="+mn-ea"/>
                        </a:rPr>
                        <a:t>45.3 (38.3-52.4)</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200" dirty="0">
                          <a:solidFill>
                            <a:schemeClr val="tx1">
                              <a:lumMod val="85000"/>
                              <a:lumOff val="15000"/>
                            </a:schemeClr>
                          </a:solidFill>
                          <a:latin typeface="+mn-ea"/>
                          <a:ea typeface="+mn-ea"/>
                        </a:rPr>
                        <a:t>14.5 (6.2-22.7)</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373346">
                <a:tc>
                  <a:txBody>
                    <a:bodyPr/>
                    <a:lstStyle/>
                    <a:p>
                      <a:r>
                        <a:rPr lang="en-US" altLang="zh-CN" sz="1200" dirty="0">
                          <a:solidFill>
                            <a:schemeClr val="tx1">
                              <a:lumMod val="85000"/>
                              <a:lumOff val="15000"/>
                            </a:schemeClr>
                          </a:solidFill>
                          <a:latin typeface="+mn-ea"/>
                          <a:ea typeface="+mn-ea"/>
                        </a:rPr>
                        <a:t>Pathological </a:t>
                      </a:r>
                      <a:r>
                        <a:rPr lang="en-US" altLang="zh-CN" sz="1200">
                          <a:solidFill>
                            <a:schemeClr val="tx1">
                              <a:lumMod val="85000"/>
                              <a:lumOff val="15000"/>
                            </a:schemeClr>
                          </a:solidFill>
                          <a:latin typeface="+mn-ea"/>
                          <a:ea typeface="+mn-ea"/>
                        </a:rPr>
                        <a:t>stage ypT0/</a:t>
                      </a:r>
                      <a:r>
                        <a:rPr lang="en-US" altLang="zh-CN" sz="1200" dirty="0">
                          <a:solidFill>
                            <a:schemeClr val="tx1">
                              <a:lumMod val="85000"/>
                              <a:lumOff val="15000"/>
                            </a:schemeClr>
                          </a:solidFill>
                          <a:latin typeface="+mn-ea"/>
                          <a:ea typeface="+mn-ea"/>
                        </a:rPr>
                        <a:t>Tis</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373346">
                <a:tc>
                  <a:txBody>
                    <a:bodyPr/>
                    <a:lstStyle/>
                    <a:p>
                      <a:pPr algn="l"/>
                      <a:r>
                        <a:rPr lang="en-US" altLang="zh-CN" sz="1200">
                          <a:solidFill>
                            <a:schemeClr val="tx1">
                              <a:lumMod val="85000"/>
                              <a:lumOff val="15000"/>
                            </a:schemeClr>
                          </a:solidFill>
                          <a:latin typeface="+mn-ea"/>
                          <a:ea typeface="+mn-ea"/>
                        </a:rPr>
                        <a:t>           </a:t>
                      </a:r>
                      <a:r>
                        <a:rPr lang="en-US" altLang="zh-CN" sz="1200" dirty="0" err="1">
                          <a:solidFill>
                            <a:schemeClr val="tx1">
                              <a:lumMod val="85000"/>
                              <a:lumOff val="15000"/>
                            </a:schemeClr>
                          </a:solidFill>
                          <a:latin typeface="+mn-ea"/>
                          <a:ea typeface="+mn-ea"/>
                        </a:rPr>
                        <a:t>No.of</a:t>
                      </a:r>
                      <a:r>
                        <a:rPr lang="en-US" altLang="zh-CN" sz="1200" dirty="0">
                          <a:solidFill>
                            <a:schemeClr val="tx1">
                              <a:lumMod val="85000"/>
                              <a:lumOff val="15000"/>
                            </a:schemeClr>
                          </a:solidFill>
                          <a:latin typeface="+mn-ea"/>
                          <a:ea typeface="+mn-ea"/>
                        </a:rPr>
                        <a:t> patients</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200">
                          <a:solidFill>
                            <a:schemeClr val="tx1">
                              <a:lumMod val="85000"/>
                              <a:lumOff val="15000"/>
                            </a:schemeClr>
                          </a:solidFill>
                          <a:latin typeface="+mn-ea"/>
                          <a:ea typeface="+mn-ea"/>
                        </a:rPr>
                        <a:t>275</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200" dirty="0">
                          <a:solidFill>
                            <a:schemeClr val="tx1">
                              <a:lumMod val="85000"/>
                              <a:lumOff val="15000"/>
                            </a:schemeClr>
                          </a:solidFill>
                          <a:latin typeface="+mn-ea"/>
                          <a:ea typeface="+mn-ea"/>
                        </a:rPr>
                        <a:t>108</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52157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schemeClr val="tx1">
                              <a:lumMod val="85000"/>
                              <a:lumOff val="15000"/>
                            </a:schemeClr>
                          </a:solidFill>
                          <a:latin typeface="+mn-ea"/>
                          <a:ea typeface="+mn-ea"/>
                        </a:rPr>
                        <a:t>Percentage of patients with</a:t>
                      </a:r>
                      <a:endParaRPr lang="en-US" altLang="zh-CN" sz="1200" dirty="0">
                        <a:solidFill>
                          <a:schemeClr val="tx1">
                            <a:lumMod val="85000"/>
                            <a:lumOff val="15000"/>
                          </a:schemeClr>
                        </a:solidFill>
                        <a:latin typeface="+mn-ea"/>
                        <a:ea typeface="+mn-ea"/>
                      </a:endParaRPr>
                    </a:p>
                    <a:p>
                      <a:pPr algn="ctr"/>
                      <a:r>
                        <a:rPr lang="en-US" altLang="zh-CN" sz="1200" dirty="0">
                          <a:solidFill>
                            <a:schemeClr val="tx1">
                              <a:lumMod val="85000"/>
                              <a:lumOff val="15000"/>
                            </a:schemeClr>
                          </a:solidFill>
                          <a:latin typeface="+mn-ea"/>
                          <a:ea typeface="+mn-ea"/>
                        </a:rPr>
                        <a:t> response (95% CI)</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pPr algn="ctr"/>
                      <a:r>
                        <a:rPr lang="en-US" altLang="zh-CN" sz="1200" dirty="0">
                          <a:solidFill>
                            <a:schemeClr val="tx1">
                              <a:lumMod val="85000"/>
                              <a:lumOff val="15000"/>
                            </a:schemeClr>
                          </a:solidFill>
                          <a:latin typeface="+mn-ea"/>
                          <a:ea typeface="+mn-ea"/>
                        </a:rPr>
                        <a:t>68.6 (63.8-73.1)</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pPr algn="ctr"/>
                      <a:r>
                        <a:rPr lang="en-US" altLang="zh-CN" sz="1200" dirty="0">
                          <a:solidFill>
                            <a:schemeClr val="tx1">
                              <a:lumMod val="85000"/>
                              <a:lumOff val="15000"/>
                            </a:schemeClr>
                          </a:solidFill>
                          <a:latin typeface="+mn-ea"/>
                          <a:ea typeface="+mn-ea"/>
                        </a:rPr>
                        <a:t>53.7 (46.6-60.8)</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pPr algn="ctr"/>
                      <a:r>
                        <a:rPr lang="en-US" altLang="zh-CN" sz="1200" dirty="0">
                          <a:solidFill>
                            <a:schemeClr val="tx1">
                              <a:lumMod val="85000"/>
                              <a:lumOff val="15000"/>
                            </a:schemeClr>
                          </a:solidFill>
                          <a:latin typeface="+mn-ea"/>
                          <a:ea typeface="+mn-ea"/>
                        </a:rPr>
                        <a:t>14.8 (6.8-23.0)</a:t>
                      </a: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pPr algn="ctr"/>
                      <a:endParaRPr lang="zh-CN" altLang="en-US" sz="1200" dirty="0">
                        <a:solidFill>
                          <a:schemeClr val="tx1">
                            <a:lumMod val="85000"/>
                            <a:lumOff val="15000"/>
                          </a:schemeClr>
                        </a:solidFill>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r>
            </a:tbl>
          </a:graphicData>
        </a:graphic>
      </p:graphicFrame>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9360867" y="6478158"/>
            <a:ext cx="7438232"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N </a:t>
            </a:r>
            <a:r>
              <a:rPr lang="en-US" altLang="zh-CN" sz="800" dirty="0" err="1">
                <a:latin typeface="微软雅黑" panose="020B0503020204020204" pitchFamily="34" charset="-122"/>
                <a:ea typeface="微软雅黑" panose="020B0503020204020204" pitchFamily="34" charset="-122"/>
              </a:rPr>
              <a:t>Engl</a:t>
            </a:r>
            <a:r>
              <a:rPr lang="en-US" altLang="zh-CN" sz="800" dirty="0">
                <a:latin typeface="微软雅黑" panose="020B0503020204020204" pitchFamily="34" charset="-122"/>
                <a:ea typeface="微软雅黑" panose="020B0503020204020204" pitchFamily="34" charset="-122"/>
              </a:rPr>
              <a:t> J Med. 2020 Feb 27;382(9):810-821.</a:t>
            </a:r>
            <a:endParaRPr lang="en-US" altLang="zh-CN" sz="800" dirty="0">
              <a:latin typeface="微软雅黑" panose="020B0503020204020204" pitchFamily="34" charset="-122"/>
              <a:ea typeface="微软雅黑" panose="020B0503020204020204" pitchFamily="34" charset="-122"/>
            </a:endParaRPr>
          </a:p>
        </p:txBody>
      </p:sp>
      <p:sp>
        <p:nvSpPr>
          <p:cNvPr id="50" name="文本框 49"/>
          <p:cNvSpPr txBox="1"/>
          <p:nvPr/>
        </p:nvSpPr>
        <p:spPr>
          <a:xfrm>
            <a:off x="434974" y="327967"/>
            <a:ext cx="11439526" cy="475615"/>
          </a:xfrm>
          <a:prstGeom prst="rect">
            <a:avLst/>
          </a:prstGeom>
          <a:noFill/>
        </p:spPr>
        <p:txBody>
          <a:bodyPr wrap="square">
            <a:spAutoFit/>
          </a:bodyPr>
          <a:lstStyle/>
          <a:p>
            <a:r>
              <a:rPr lang="en-US" altLang="zh-CN" sz="25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KEYNOTE-522</a:t>
            </a:r>
            <a:r>
              <a:rPr lang="zh-CN" altLang="en-US" sz="25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：帕博利珠单抗联合化疗将事件或死亡风险降低</a:t>
            </a:r>
            <a:r>
              <a:rPr lang="en-US" altLang="zh-CN" sz="25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37%</a:t>
            </a:r>
            <a:endParaRPr lang="en-US" altLang="zh-CN" sz="25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17" name="组合 16"/>
          <p:cNvGrpSpPr/>
          <p:nvPr/>
        </p:nvGrpSpPr>
        <p:grpSpPr>
          <a:xfrm>
            <a:off x="515937" y="1126246"/>
            <a:ext cx="11160125" cy="4605508"/>
            <a:chOff x="515938" y="1270000"/>
            <a:chExt cx="11160125" cy="4605508"/>
          </a:xfrm>
        </p:grpSpPr>
        <p:sp>
          <p:nvSpPr>
            <p:cNvPr id="9" name="矩形: 圆角 8"/>
            <p:cNvSpPr/>
            <p:nvPr/>
          </p:nvSpPr>
          <p:spPr>
            <a:xfrm>
              <a:off x="515938" y="1270000"/>
              <a:ext cx="11160125" cy="4605508"/>
            </a:xfrm>
            <a:prstGeom prst="roundRect">
              <a:avLst>
                <a:gd name="adj" fmla="val 1790"/>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079799" y="1363699"/>
              <a:ext cx="10149876" cy="4232043"/>
              <a:chOff x="1705574" y="1363699"/>
              <a:chExt cx="10149876" cy="4232043"/>
            </a:xfrm>
          </p:grpSpPr>
          <p:pic>
            <p:nvPicPr>
              <p:cNvPr id="7" name="图片 6"/>
              <p:cNvPicPr>
                <a:picLocks noChangeAspect="1"/>
              </p:cNvPicPr>
              <p:nvPr/>
            </p:nvPicPr>
            <p:blipFill rotWithShape="1">
              <a:blip r:embed="rId2">
                <a:clrChange>
                  <a:clrFrom>
                    <a:srgbClr val="FFFFFF"/>
                  </a:clrFrom>
                  <a:clrTo>
                    <a:srgbClr val="FFFFFF">
                      <a:alpha val="0"/>
                    </a:srgbClr>
                  </a:clrTo>
                </a:clrChange>
              </a:blip>
              <a:srcRect l="20072" t="4255" r="945" b="19850"/>
              <a:stretch>
                <a:fillRect/>
              </a:stretch>
            </p:blipFill>
            <p:spPr>
              <a:xfrm>
                <a:off x="3115274" y="1363699"/>
                <a:ext cx="8740176" cy="3521002"/>
              </a:xfrm>
              <a:prstGeom prst="rect">
                <a:avLst/>
              </a:prstGeom>
            </p:spPr>
          </p:pic>
          <p:sp>
            <p:nvSpPr>
              <p:cNvPr id="2" name="文本框 1"/>
              <p:cNvSpPr txBox="1"/>
              <p:nvPr/>
            </p:nvSpPr>
            <p:spPr>
              <a:xfrm>
                <a:off x="2947902" y="4884701"/>
                <a:ext cx="848309" cy="246221"/>
              </a:xfrm>
              <a:prstGeom prst="rect">
                <a:avLst/>
              </a:prstGeom>
              <a:noFill/>
            </p:spPr>
            <p:txBody>
              <a:bodyPr wrap="none" rtlCol="0">
                <a:spAutoFit/>
              </a:bodyPr>
              <a:lstStyle/>
              <a:p>
                <a:pPr algn="r"/>
                <a:r>
                  <a:rPr lang="en-US" altLang="zh-CN" sz="1000" b="1">
                    <a:latin typeface="微软雅黑" panose="020B0503020204020204" pitchFamily="34" charset="-122"/>
                    <a:ea typeface="微软雅黑" panose="020B0503020204020204" pitchFamily="34" charset="-122"/>
                  </a:rPr>
                  <a:t>No.at Risk</a:t>
                </a:r>
                <a:endParaRPr lang="zh-CN" altLang="en-US" sz="1000" b="1">
                  <a:latin typeface="微软雅黑" panose="020B0503020204020204" pitchFamily="34" charset="-122"/>
                  <a:ea typeface="微软雅黑" panose="020B0503020204020204" pitchFamily="34" charset="-122"/>
                </a:endParaRPr>
              </a:p>
            </p:txBody>
          </p:sp>
          <p:sp>
            <p:nvSpPr>
              <p:cNvPr id="12" name="文本框 11"/>
              <p:cNvSpPr txBox="1"/>
              <p:nvPr/>
            </p:nvSpPr>
            <p:spPr>
              <a:xfrm>
                <a:off x="1705574" y="5128541"/>
                <a:ext cx="2090637" cy="246221"/>
              </a:xfrm>
              <a:prstGeom prst="rect">
                <a:avLst/>
              </a:prstGeom>
              <a:noFill/>
            </p:spPr>
            <p:txBody>
              <a:bodyPr wrap="none" rtlCol="0">
                <a:spAutoFit/>
              </a:bodyPr>
              <a:lstStyle/>
              <a:p>
                <a:pPr algn="r"/>
                <a:r>
                  <a:rPr lang="en-US" altLang="zh-CN" sz="1000">
                    <a:latin typeface="微软雅黑" panose="020B0503020204020204" pitchFamily="34" charset="-122"/>
                    <a:ea typeface="微软雅黑" panose="020B0503020204020204" pitchFamily="34" charset="-122"/>
                  </a:rPr>
                  <a:t>Pembrolizumab-chemotherapy</a:t>
                </a:r>
                <a:endParaRPr lang="zh-CN" altLang="en-US" sz="1000">
                  <a:latin typeface="微软雅黑" panose="020B0503020204020204" pitchFamily="34" charset="-122"/>
                  <a:ea typeface="微软雅黑" panose="020B0503020204020204" pitchFamily="34" charset="-122"/>
                </a:endParaRPr>
              </a:p>
            </p:txBody>
          </p:sp>
          <p:sp>
            <p:nvSpPr>
              <p:cNvPr id="14" name="文本框 13"/>
              <p:cNvSpPr txBox="1"/>
              <p:nvPr/>
            </p:nvSpPr>
            <p:spPr>
              <a:xfrm>
                <a:off x="2188077" y="5349521"/>
                <a:ext cx="1608134" cy="246221"/>
              </a:xfrm>
              <a:prstGeom prst="rect">
                <a:avLst/>
              </a:prstGeom>
              <a:noFill/>
            </p:spPr>
            <p:txBody>
              <a:bodyPr wrap="none" rtlCol="0">
                <a:spAutoFit/>
              </a:bodyPr>
              <a:lstStyle/>
              <a:p>
                <a:pPr algn="r"/>
                <a:r>
                  <a:rPr lang="en-US" altLang="zh-CN" sz="1000">
                    <a:latin typeface="微软雅黑" panose="020B0503020204020204" pitchFamily="34" charset="-122"/>
                    <a:ea typeface="微软雅黑" panose="020B0503020204020204" pitchFamily="34" charset="-122"/>
                  </a:rPr>
                  <a:t>Placebo-chemotherapy</a:t>
                </a:r>
                <a:endParaRPr lang="zh-CN" altLang="en-US" sz="1000">
                  <a:latin typeface="微软雅黑" panose="020B0503020204020204" pitchFamily="34" charset="-122"/>
                  <a:ea typeface="微软雅黑" panose="020B0503020204020204" pitchFamily="34" charset="-122"/>
                </a:endParaRPr>
              </a:p>
            </p:txBody>
          </p:sp>
          <p:grpSp>
            <p:nvGrpSpPr>
              <p:cNvPr id="4" name="组合 3"/>
              <p:cNvGrpSpPr/>
              <p:nvPr/>
            </p:nvGrpSpPr>
            <p:grpSpPr>
              <a:xfrm>
                <a:off x="3881800" y="5128541"/>
                <a:ext cx="410690" cy="467201"/>
                <a:chOff x="4633604" y="5128541"/>
                <a:chExt cx="410690" cy="467201"/>
              </a:xfrm>
            </p:grpSpPr>
            <p:sp>
              <p:nvSpPr>
                <p:cNvPr id="15" name="文本框 14"/>
                <p:cNvSpPr txBox="1"/>
                <p:nvPr/>
              </p:nvSpPr>
              <p:spPr>
                <a:xfrm>
                  <a:off x="4633604" y="512854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784</a:t>
                  </a:r>
                  <a:endParaRPr lang="zh-CN" altLang="en-US" sz="1000">
                    <a:latin typeface="微软雅黑" panose="020B0503020204020204" pitchFamily="34" charset="-122"/>
                    <a:ea typeface="微软雅黑" panose="020B0503020204020204" pitchFamily="34" charset="-122"/>
                  </a:endParaRPr>
                </a:p>
              </p:txBody>
            </p:sp>
            <p:sp>
              <p:nvSpPr>
                <p:cNvPr id="16" name="文本框 15"/>
                <p:cNvSpPr txBox="1"/>
                <p:nvPr/>
              </p:nvSpPr>
              <p:spPr>
                <a:xfrm>
                  <a:off x="4633604" y="534952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390</a:t>
                  </a:r>
                  <a:endParaRPr lang="zh-CN" altLang="en-US" sz="1000">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449695" y="5128541"/>
                <a:ext cx="410691" cy="467201"/>
                <a:chOff x="4633604" y="5128541"/>
                <a:chExt cx="410691" cy="467201"/>
              </a:xfrm>
            </p:grpSpPr>
            <p:sp>
              <p:nvSpPr>
                <p:cNvPr id="19" name="文本框 18"/>
                <p:cNvSpPr txBox="1"/>
                <p:nvPr/>
              </p:nvSpPr>
              <p:spPr>
                <a:xfrm>
                  <a:off x="4633604" y="512854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780</a:t>
                  </a:r>
                  <a:endParaRPr lang="zh-CN" altLang="en-US" sz="1000">
                    <a:latin typeface="微软雅黑" panose="020B0503020204020204" pitchFamily="34" charset="-122"/>
                    <a:ea typeface="微软雅黑" panose="020B0503020204020204" pitchFamily="34" charset="-122"/>
                  </a:endParaRPr>
                </a:p>
              </p:txBody>
            </p:sp>
            <p:sp>
              <p:nvSpPr>
                <p:cNvPr id="20" name="文本框 19"/>
                <p:cNvSpPr txBox="1"/>
                <p:nvPr/>
              </p:nvSpPr>
              <p:spPr>
                <a:xfrm>
                  <a:off x="4633605" y="534952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386</a:t>
                  </a:r>
                  <a:endParaRPr lang="zh-CN" altLang="en-US" sz="1000">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4992844" y="5128541"/>
                <a:ext cx="410691" cy="467201"/>
                <a:chOff x="4633605" y="5128541"/>
                <a:chExt cx="410691" cy="467201"/>
              </a:xfrm>
            </p:grpSpPr>
            <p:sp>
              <p:nvSpPr>
                <p:cNvPr id="22" name="文本框 21"/>
                <p:cNvSpPr txBox="1"/>
                <p:nvPr/>
              </p:nvSpPr>
              <p:spPr>
                <a:xfrm>
                  <a:off x="4633605" y="512854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765</a:t>
                  </a:r>
                  <a:endParaRPr lang="zh-CN" altLang="en-US" sz="1000">
                    <a:latin typeface="微软雅黑" panose="020B0503020204020204" pitchFamily="34" charset="-122"/>
                    <a:ea typeface="微软雅黑" panose="020B0503020204020204" pitchFamily="34" charset="-122"/>
                  </a:endParaRPr>
                </a:p>
              </p:txBody>
            </p:sp>
            <p:sp>
              <p:nvSpPr>
                <p:cNvPr id="23" name="文本框 22"/>
                <p:cNvSpPr txBox="1"/>
                <p:nvPr/>
              </p:nvSpPr>
              <p:spPr>
                <a:xfrm>
                  <a:off x="4633606" y="534952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380</a:t>
                  </a:r>
                  <a:endParaRPr lang="zh-CN" altLang="en-US" sz="1000">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5552283" y="5128541"/>
                <a:ext cx="410691" cy="467201"/>
                <a:chOff x="4633606" y="5128541"/>
                <a:chExt cx="410691" cy="467201"/>
              </a:xfrm>
            </p:grpSpPr>
            <p:sp>
              <p:nvSpPr>
                <p:cNvPr id="25" name="文本框 24"/>
                <p:cNvSpPr txBox="1"/>
                <p:nvPr/>
              </p:nvSpPr>
              <p:spPr>
                <a:xfrm>
                  <a:off x="4633606" y="512854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666</a:t>
                  </a:r>
                  <a:endParaRPr lang="zh-CN" altLang="en-US" sz="1000">
                    <a:latin typeface="微软雅黑" panose="020B0503020204020204" pitchFamily="34" charset="-122"/>
                    <a:ea typeface="微软雅黑" panose="020B0503020204020204" pitchFamily="34" charset="-122"/>
                  </a:endParaRPr>
                </a:p>
              </p:txBody>
            </p:sp>
            <p:sp>
              <p:nvSpPr>
                <p:cNvPr id="26" name="文本框 25"/>
                <p:cNvSpPr txBox="1"/>
                <p:nvPr/>
              </p:nvSpPr>
              <p:spPr>
                <a:xfrm>
                  <a:off x="4633607" y="534952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337</a:t>
                  </a:r>
                  <a:endParaRPr lang="zh-CN" altLang="en-US" sz="100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6121776" y="5128541"/>
                <a:ext cx="410691" cy="467201"/>
                <a:chOff x="4633607" y="5128541"/>
                <a:chExt cx="410691" cy="467201"/>
              </a:xfrm>
            </p:grpSpPr>
            <p:sp>
              <p:nvSpPr>
                <p:cNvPr id="28" name="文本框 27"/>
                <p:cNvSpPr txBox="1"/>
                <p:nvPr/>
              </p:nvSpPr>
              <p:spPr>
                <a:xfrm>
                  <a:off x="4633607" y="512854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519</a:t>
                  </a:r>
                  <a:endParaRPr lang="zh-CN" altLang="en-US" sz="1000">
                    <a:latin typeface="微软雅黑" panose="020B0503020204020204" pitchFamily="34" charset="-122"/>
                    <a:ea typeface="微软雅黑" panose="020B0503020204020204" pitchFamily="34" charset="-122"/>
                  </a:endParaRPr>
                </a:p>
              </p:txBody>
            </p:sp>
            <p:sp>
              <p:nvSpPr>
                <p:cNvPr id="29" name="文本框 28"/>
                <p:cNvSpPr txBox="1"/>
                <p:nvPr/>
              </p:nvSpPr>
              <p:spPr>
                <a:xfrm>
                  <a:off x="4633608" y="534952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264</a:t>
                  </a:r>
                  <a:endParaRPr lang="zh-CN" altLang="en-US" sz="1000">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6660999" y="5128541"/>
                <a:ext cx="410691" cy="467201"/>
                <a:chOff x="4633608" y="5128541"/>
                <a:chExt cx="410691" cy="467201"/>
              </a:xfrm>
            </p:grpSpPr>
            <p:sp>
              <p:nvSpPr>
                <p:cNvPr id="31" name="文本框 30"/>
                <p:cNvSpPr txBox="1"/>
                <p:nvPr/>
              </p:nvSpPr>
              <p:spPr>
                <a:xfrm>
                  <a:off x="4633608" y="512854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376</a:t>
                  </a:r>
                  <a:endParaRPr lang="zh-CN" altLang="en-US" sz="1000">
                    <a:latin typeface="微软雅黑" panose="020B0503020204020204" pitchFamily="34" charset="-122"/>
                    <a:ea typeface="微软雅黑" panose="020B0503020204020204" pitchFamily="34" charset="-122"/>
                  </a:endParaRPr>
                </a:p>
              </p:txBody>
            </p:sp>
            <p:sp>
              <p:nvSpPr>
                <p:cNvPr id="32" name="文本框 31"/>
                <p:cNvSpPr txBox="1"/>
                <p:nvPr/>
              </p:nvSpPr>
              <p:spPr>
                <a:xfrm>
                  <a:off x="4633609" y="534952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186</a:t>
                  </a:r>
                  <a:endParaRPr lang="zh-CN" altLang="en-US" sz="1000">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7229128" y="5128541"/>
                <a:ext cx="410691" cy="467201"/>
                <a:chOff x="4633609" y="5128541"/>
                <a:chExt cx="410691" cy="467201"/>
              </a:xfrm>
            </p:grpSpPr>
            <p:sp>
              <p:nvSpPr>
                <p:cNvPr id="34" name="文本框 33"/>
                <p:cNvSpPr txBox="1"/>
                <p:nvPr/>
              </p:nvSpPr>
              <p:spPr>
                <a:xfrm>
                  <a:off x="4633609" y="512854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242</a:t>
                  </a:r>
                  <a:endParaRPr lang="zh-CN" altLang="en-US" sz="1000">
                    <a:latin typeface="微软雅黑" panose="020B0503020204020204" pitchFamily="34" charset="-122"/>
                    <a:ea typeface="微软雅黑" panose="020B0503020204020204" pitchFamily="34" charset="-122"/>
                  </a:endParaRPr>
                </a:p>
              </p:txBody>
            </p:sp>
            <p:sp>
              <p:nvSpPr>
                <p:cNvPr id="35" name="文本框 34"/>
                <p:cNvSpPr txBox="1"/>
                <p:nvPr/>
              </p:nvSpPr>
              <p:spPr>
                <a:xfrm>
                  <a:off x="4633610" y="534952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116</a:t>
                  </a:r>
                  <a:endParaRPr lang="zh-CN" altLang="en-US" sz="1000">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7807491" y="5128541"/>
                <a:ext cx="335350" cy="467201"/>
                <a:chOff x="4671280" y="5128541"/>
                <a:chExt cx="335350" cy="467201"/>
              </a:xfrm>
            </p:grpSpPr>
            <p:sp>
              <p:nvSpPr>
                <p:cNvPr id="37" name="文本框 36"/>
                <p:cNvSpPr txBox="1"/>
                <p:nvPr/>
              </p:nvSpPr>
              <p:spPr>
                <a:xfrm>
                  <a:off x="4671280" y="5128541"/>
                  <a:ext cx="335349"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73</a:t>
                  </a:r>
                  <a:endParaRPr lang="zh-CN" altLang="en-US" sz="1000">
                    <a:latin typeface="微软雅黑" panose="020B0503020204020204" pitchFamily="34" charset="-122"/>
                    <a:ea typeface="微软雅黑" panose="020B0503020204020204" pitchFamily="34" charset="-122"/>
                  </a:endParaRPr>
                </a:p>
              </p:txBody>
            </p:sp>
            <p:sp>
              <p:nvSpPr>
                <p:cNvPr id="38" name="文本框 37"/>
                <p:cNvSpPr txBox="1"/>
                <p:nvPr/>
              </p:nvSpPr>
              <p:spPr>
                <a:xfrm>
                  <a:off x="4671281" y="5349521"/>
                  <a:ext cx="335349"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35</a:t>
                  </a:r>
                  <a:endParaRPr lang="zh-CN" altLang="en-US" sz="1000">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8419338" y="5128541"/>
                <a:ext cx="260009" cy="467201"/>
                <a:chOff x="4708950" y="5128541"/>
                <a:chExt cx="260009" cy="467201"/>
              </a:xfrm>
            </p:grpSpPr>
            <p:sp>
              <p:nvSpPr>
                <p:cNvPr id="40" name="文本框 39"/>
                <p:cNvSpPr txBox="1"/>
                <p:nvPr/>
              </p:nvSpPr>
              <p:spPr>
                <a:xfrm>
                  <a:off x="4708950" y="5128541"/>
                  <a:ext cx="260008"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2</a:t>
                  </a:r>
                  <a:endParaRPr lang="zh-CN" altLang="en-US" sz="1000">
                    <a:latin typeface="微软雅黑" panose="020B0503020204020204" pitchFamily="34" charset="-122"/>
                    <a:ea typeface="微软雅黑" panose="020B0503020204020204" pitchFamily="34" charset="-122"/>
                  </a:endParaRPr>
                </a:p>
              </p:txBody>
            </p:sp>
            <p:sp>
              <p:nvSpPr>
                <p:cNvPr id="41" name="文本框 40"/>
                <p:cNvSpPr txBox="1"/>
                <p:nvPr/>
              </p:nvSpPr>
              <p:spPr>
                <a:xfrm>
                  <a:off x="4708951" y="5349521"/>
                  <a:ext cx="260008"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1</a:t>
                  </a:r>
                  <a:endParaRPr lang="zh-CN" altLang="en-US" sz="1000">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8984089" y="5128541"/>
                <a:ext cx="260009" cy="467201"/>
                <a:chOff x="4708950" y="5128541"/>
                <a:chExt cx="260009" cy="467201"/>
              </a:xfrm>
            </p:grpSpPr>
            <p:sp>
              <p:nvSpPr>
                <p:cNvPr id="43" name="文本框 42"/>
                <p:cNvSpPr txBox="1"/>
                <p:nvPr/>
              </p:nvSpPr>
              <p:spPr>
                <a:xfrm>
                  <a:off x="4708950" y="5128541"/>
                  <a:ext cx="260008"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0</a:t>
                  </a:r>
                  <a:endParaRPr lang="zh-CN" altLang="en-US" sz="1000">
                    <a:latin typeface="微软雅黑" panose="020B0503020204020204" pitchFamily="34" charset="-122"/>
                    <a:ea typeface="微软雅黑" panose="020B0503020204020204" pitchFamily="34" charset="-122"/>
                  </a:endParaRPr>
                </a:p>
              </p:txBody>
            </p:sp>
            <p:sp>
              <p:nvSpPr>
                <p:cNvPr id="44" name="文本框 43"/>
                <p:cNvSpPr txBox="1"/>
                <p:nvPr/>
              </p:nvSpPr>
              <p:spPr>
                <a:xfrm>
                  <a:off x="4708951" y="5349521"/>
                  <a:ext cx="260008"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0</a:t>
                  </a:r>
                  <a:endParaRPr lang="zh-CN" altLang="en-US" sz="1000">
                    <a:latin typeface="微软雅黑" panose="020B0503020204020204" pitchFamily="34" charset="-122"/>
                    <a:ea typeface="微软雅黑" panose="020B0503020204020204" pitchFamily="34" charset="-122"/>
                  </a:endParaRPr>
                </a:p>
              </p:txBody>
            </p:sp>
          </p:grpSp>
        </p:grpSp>
      </p:gr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9370740" y="6476491"/>
            <a:ext cx="7438232"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Lancet. 2020 Oct 10;396(10257):1090-1100.</a:t>
            </a:r>
            <a:endParaRPr lang="zh-CN" altLang="en-US" sz="800" dirty="0">
              <a:latin typeface="微软雅黑" panose="020B0503020204020204" pitchFamily="34" charset="-122"/>
              <a:ea typeface="微软雅黑" panose="020B0503020204020204" pitchFamily="34" charset="-122"/>
            </a:endParaRPr>
          </a:p>
        </p:txBody>
      </p:sp>
      <p:sp>
        <p:nvSpPr>
          <p:cNvPr id="50" name="文本框 49"/>
          <p:cNvSpPr txBox="1"/>
          <p:nvPr/>
        </p:nvSpPr>
        <p:spPr>
          <a:xfrm>
            <a:off x="434974" y="327967"/>
            <a:ext cx="11439526" cy="492443"/>
          </a:xfrm>
          <a:prstGeom prst="rect">
            <a:avLst/>
          </a:prstGeom>
          <a:noFill/>
        </p:spPr>
        <p:txBody>
          <a:bodyPr wrap="square">
            <a:spAutoFit/>
          </a:bodyPr>
          <a:lstStyle/>
          <a:p>
            <a:r>
              <a:rPr lang="en-US" altLang="zh-CN"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IMpassion031</a:t>
            </a:r>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研究设计</a:t>
            </a:r>
            <a:endPar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46" name="组合 45"/>
          <p:cNvGrpSpPr/>
          <p:nvPr/>
        </p:nvGrpSpPr>
        <p:grpSpPr>
          <a:xfrm>
            <a:off x="515938" y="1016000"/>
            <a:ext cx="11160125" cy="821853"/>
            <a:chOff x="515938" y="1016000"/>
            <a:chExt cx="11160125" cy="821853"/>
          </a:xfrm>
        </p:grpSpPr>
        <p:sp>
          <p:nvSpPr>
            <p:cNvPr id="47" name="矩形 46"/>
            <p:cNvSpPr/>
            <p:nvPr/>
          </p:nvSpPr>
          <p:spPr>
            <a:xfrm>
              <a:off x="515938" y="1016000"/>
              <a:ext cx="11160125" cy="821853"/>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546101" y="1098022"/>
              <a:ext cx="11099800" cy="657809"/>
            </a:xfrm>
            <a:prstGeom prst="rect">
              <a:avLst/>
            </a:prstGeom>
            <a:noFill/>
          </p:spPr>
          <p:txBody>
            <a:bodyPr wrap="square">
              <a:spAutoFit/>
            </a:bodyPr>
            <a:lstStyle/>
            <a:p>
              <a:pPr marL="179705" indent="-179705" algn="just">
                <a:lnSpc>
                  <a:spcPct val="120000"/>
                </a:lnSpc>
                <a:buFont typeface="Arial" panose="020B0604020202090204" pitchFamily="34" charset="0"/>
                <a:buChar char="•"/>
                <a:defRPr/>
              </a:pP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IMpassion031</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研究是一项多中心，随机，双盲的</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III</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期临床研究，旨在评估阿替利珠单抗联合化疗在早期</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TNBC</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新辅助治疗中的疗效和安全性。</a:t>
              </a:r>
              <a:endPar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00" name="组合 99"/>
          <p:cNvGrpSpPr/>
          <p:nvPr/>
        </p:nvGrpSpPr>
        <p:grpSpPr>
          <a:xfrm>
            <a:off x="550319" y="4864709"/>
            <a:ext cx="2586308" cy="814813"/>
            <a:chOff x="673102" y="2758645"/>
            <a:chExt cx="2586308" cy="814813"/>
          </a:xfrm>
        </p:grpSpPr>
        <p:sp>
          <p:nvSpPr>
            <p:cNvPr id="101" name="矩形: 圆角 100"/>
            <p:cNvSpPr/>
            <p:nvPr/>
          </p:nvSpPr>
          <p:spPr>
            <a:xfrm>
              <a:off x="673102" y="2758645"/>
              <a:ext cx="2586308" cy="814813"/>
            </a:xfrm>
            <a:prstGeom prst="roundRect">
              <a:avLst>
                <a:gd name="adj" fmla="val 6202"/>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文本框 101"/>
            <p:cNvSpPr txBox="1"/>
            <p:nvPr/>
          </p:nvSpPr>
          <p:spPr>
            <a:xfrm>
              <a:off x="739970" y="2786896"/>
              <a:ext cx="1689100" cy="328936"/>
            </a:xfrm>
            <a:prstGeom prst="rect">
              <a:avLst/>
            </a:prstGeom>
            <a:noFill/>
          </p:spPr>
          <p:txBody>
            <a:bodyPr wrap="square">
              <a:spAutoFit/>
            </a:bodyPr>
            <a:lstStyle/>
            <a:p>
              <a:pPr algn="just" defTabSz="469900">
                <a:lnSpc>
                  <a:spcPct val="120000"/>
                </a:lnSpc>
                <a:defRPr/>
              </a:pPr>
              <a:r>
                <a:rPr lang="zh-CN" altLang="en-US" sz="1400" b="1">
                  <a:solidFill>
                    <a:schemeClr val="tx1">
                      <a:lumMod val="75000"/>
                      <a:lumOff val="25000"/>
                    </a:schemeClr>
                  </a:solidFill>
                  <a:latin typeface="微软雅黑" panose="020B0503020204020204" pitchFamily="34" charset="-122"/>
                  <a:ea typeface="微软雅黑" panose="020B0503020204020204" pitchFamily="34" charset="-122"/>
                  <a:sym typeface="+mn-lt"/>
                </a:rPr>
                <a:t>分层因素</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03" name="文本框 102"/>
            <p:cNvSpPr txBox="1"/>
            <p:nvPr/>
          </p:nvSpPr>
          <p:spPr>
            <a:xfrm>
              <a:off x="739970" y="3064277"/>
              <a:ext cx="1836302" cy="463460"/>
            </a:xfrm>
            <a:prstGeom prst="rect">
              <a:avLst/>
            </a:prstGeom>
            <a:noFill/>
          </p:spPr>
          <p:txBody>
            <a:bodyPr wrap="square">
              <a:spAutoFit/>
            </a:bodyPr>
            <a:lstStyle/>
            <a:p>
              <a:pPr marL="215900" marR="0" lvl="0" indent="-215900" defTabSz="469900" fontAlgn="auto">
                <a:lnSpc>
                  <a:spcPct val="120000"/>
                </a:lnSpc>
                <a:spcBef>
                  <a:spcPts val="0"/>
                </a:spcBef>
                <a:spcAft>
                  <a:spcPts val="0"/>
                </a:spcAft>
                <a:buClrTx/>
                <a:buSzTx/>
                <a:buFont typeface="Wingdings" panose="05000000000000000000" pitchFamily="2" charset="2"/>
                <a:buChar char="Ø"/>
                <a:defRPr/>
              </a:pP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II</a:t>
              </a: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期 </a:t>
              </a: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vs III</a:t>
              </a: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期</a:t>
              </a:r>
              <a:endPar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15900" marR="0" lvl="0" indent="-215900" defTabSz="469900" fontAlgn="auto">
                <a:lnSpc>
                  <a:spcPct val="120000"/>
                </a:lnSpc>
                <a:spcBef>
                  <a:spcPts val="0"/>
                </a:spcBef>
                <a:spcAft>
                  <a:spcPts val="0"/>
                </a:spcAft>
                <a:buClrTx/>
                <a:buSzTx/>
                <a:buFont typeface="Wingdings" panose="05000000000000000000" pitchFamily="2" charset="2"/>
                <a:buChar char="Ø"/>
                <a:defRPr/>
              </a:pP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PD-L1 IC</a:t>
              </a: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a:t>
              </a: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1% vs IC</a:t>
              </a:r>
              <a:endParaRPr lang="zh-CN" altLang="en-US" sz="105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grpSp>
        <p:nvGrpSpPr>
          <p:cNvPr id="156" name="组合 155"/>
          <p:cNvGrpSpPr/>
          <p:nvPr/>
        </p:nvGrpSpPr>
        <p:grpSpPr>
          <a:xfrm>
            <a:off x="4391343" y="5895983"/>
            <a:ext cx="866775" cy="276999"/>
            <a:chOff x="4391343" y="5988058"/>
            <a:chExt cx="866775" cy="276999"/>
          </a:xfrm>
        </p:grpSpPr>
        <p:sp>
          <p:nvSpPr>
            <p:cNvPr id="155" name="矩形: 圆角 154"/>
            <p:cNvSpPr/>
            <p:nvPr/>
          </p:nvSpPr>
          <p:spPr>
            <a:xfrm>
              <a:off x="4391343" y="6007496"/>
              <a:ext cx="866775" cy="238125"/>
            </a:xfrm>
            <a:prstGeom prst="roundRect">
              <a:avLst>
                <a:gd name="adj" fmla="val 50000"/>
              </a:avLst>
            </a:prstGeom>
            <a:pattFill prst="ltUpDiag">
              <a:fgClr>
                <a:srgbClr val="FAE6F0"/>
              </a:fgClr>
              <a:bgClr>
                <a:schemeClr val="bg1"/>
              </a:bgClr>
            </a:pattFill>
            <a:ln>
              <a:noFill/>
            </a:ln>
            <a:effectLst>
              <a:outerShdw blurRad="63500" sx="102000" sy="102000" algn="ctr" rotWithShape="0">
                <a:srgbClr val="BD0158">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4465183" y="5988058"/>
              <a:ext cx="719095" cy="276999"/>
            </a:xfrm>
            <a:prstGeom prst="rect">
              <a:avLst/>
            </a:prstGeom>
            <a:noFill/>
          </p:spPr>
          <p:txBody>
            <a:bodyPr wrap="square" rtlCol="0">
              <a:spAutoFit/>
            </a:bodyPr>
            <a:lstStyle/>
            <a:p>
              <a:pPr marL="0" marR="0" lvl="0" indent="0" algn="ctr" defTabSz="4699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rPr>
                <a:t>12</a:t>
              </a:r>
              <a:r>
                <a:rPr kumimoji="0" lang="zh-CN" altLang="en-US" sz="12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rPr>
                <a:t>周</a:t>
              </a:r>
              <a:endParaRPr kumimoji="0" lang="zh-CN" altLang="en-US" sz="12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endParaRPr>
            </a:p>
          </p:txBody>
        </p:sp>
      </p:grpSp>
      <p:sp>
        <p:nvSpPr>
          <p:cNvPr id="73" name="文本框 72"/>
          <p:cNvSpPr txBox="1"/>
          <p:nvPr/>
        </p:nvSpPr>
        <p:spPr>
          <a:xfrm>
            <a:off x="7640022" y="2056968"/>
            <a:ext cx="3835204" cy="461665"/>
          </a:xfrm>
          <a:prstGeom prst="rect">
            <a:avLst/>
          </a:prstGeom>
          <a:noFill/>
        </p:spPr>
        <p:txBody>
          <a:bodyPr wrap="square" rtlCol="0">
            <a:spAutoFit/>
          </a:bodyPr>
          <a:lstStyle/>
          <a:p>
            <a:pPr marL="0" marR="0" lvl="0" indent="0" algn="just" defTabSz="4699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pCR</a:t>
            </a: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(ypT0/is ypN0)</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：乳房和腋窝淋巴结中，任何被切除的标本中都没有残留的侵袭性肿瘤细胞</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95" name="组合 94"/>
          <p:cNvGrpSpPr/>
          <p:nvPr/>
        </p:nvGrpSpPr>
        <p:grpSpPr>
          <a:xfrm>
            <a:off x="544551" y="2906075"/>
            <a:ext cx="2592076" cy="1884999"/>
            <a:chOff x="673102" y="3009566"/>
            <a:chExt cx="2592076" cy="1884999"/>
          </a:xfrm>
        </p:grpSpPr>
        <p:sp>
          <p:nvSpPr>
            <p:cNvPr id="96" name="矩形: 圆角 95"/>
            <p:cNvSpPr/>
            <p:nvPr/>
          </p:nvSpPr>
          <p:spPr>
            <a:xfrm>
              <a:off x="673102" y="3009566"/>
              <a:ext cx="2592076" cy="1884999"/>
            </a:xfrm>
            <a:prstGeom prst="roundRect">
              <a:avLst>
                <a:gd name="adj" fmla="val 3334"/>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96"/>
            <p:cNvSpPr txBox="1"/>
            <p:nvPr/>
          </p:nvSpPr>
          <p:spPr>
            <a:xfrm>
              <a:off x="1125925" y="3076639"/>
              <a:ext cx="1689100" cy="396583"/>
            </a:xfrm>
            <a:prstGeom prst="rect">
              <a:avLst/>
            </a:prstGeom>
            <a:noFill/>
          </p:spPr>
          <p:txBody>
            <a:bodyPr wrap="square">
              <a:spAutoFit/>
            </a:bodyPr>
            <a:lstStyle/>
            <a:p>
              <a:pPr algn="ctr" defTabSz="469900">
                <a:lnSpc>
                  <a:spcPct val="120000"/>
                </a:lnSpc>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mn-lt"/>
                </a:rPr>
                <a:t>主要入排标准</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cxnSp>
          <p:nvCxnSpPr>
            <p:cNvPr id="98" name="直接连接符 97"/>
            <p:cNvCxnSpPr/>
            <p:nvPr/>
          </p:nvCxnSpPr>
          <p:spPr>
            <a:xfrm>
              <a:off x="806451" y="3546857"/>
              <a:ext cx="2332000"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sp>
          <p:nvSpPr>
            <p:cNvPr id="99" name="文本框 98"/>
            <p:cNvSpPr txBox="1"/>
            <p:nvPr/>
          </p:nvSpPr>
          <p:spPr>
            <a:xfrm>
              <a:off x="739970" y="3598670"/>
              <a:ext cx="2398481" cy="1275670"/>
            </a:xfrm>
            <a:prstGeom prst="rect">
              <a:avLst/>
            </a:prstGeom>
            <a:noFill/>
          </p:spPr>
          <p:txBody>
            <a:bodyPr wrap="square">
              <a:spAutoFit/>
            </a:bodyPr>
            <a:lstStyle/>
            <a:p>
              <a:pPr marL="215900" indent="-215900" defTabSz="469900">
                <a:lnSpc>
                  <a:spcPct val="150000"/>
                </a:lnSpc>
                <a:buFont typeface="Wingdings" panose="05000000000000000000" pitchFamily="2" charset="2"/>
                <a:buChar char="Ø"/>
                <a:defRPr/>
              </a:pP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TNBC,</a:t>
              </a: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原发肿瘤＞</a:t>
              </a: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2cm</a:t>
              </a:r>
              <a:endPar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15900" indent="-215900" defTabSz="469900">
                <a:lnSpc>
                  <a:spcPct val="150000"/>
                </a:lnSpc>
                <a:buFont typeface="Wingdings" panose="05000000000000000000" pitchFamily="2" charset="2"/>
                <a:buChar char="Ø"/>
                <a:defRPr/>
              </a:pP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cT2 - cT4,cN0-cN3,cM0</a:t>
              </a: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期</a:t>
              </a:r>
              <a:endPar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15900" indent="-215900" defTabSz="469900">
                <a:lnSpc>
                  <a:spcPct val="150000"/>
                </a:lnSpc>
                <a:buFont typeface="Wingdings" panose="05000000000000000000" pitchFamily="2" charset="2"/>
                <a:buChar char="Ø"/>
                <a:defRPr/>
              </a:pP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PD-L1</a:t>
              </a: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表达已知（</a:t>
              </a: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IHC</a:t>
              </a: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a:t>
              </a:r>
              <a:endPar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15900" indent="-215900" defTabSz="469900">
                <a:lnSpc>
                  <a:spcPct val="150000"/>
                </a:lnSpc>
                <a:buFont typeface="Wingdings" panose="05000000000000000000" pitchFamily="2" charset="2"/>
                <a:buChar char="Ø"/>
                <a:defRPr/>
              </a:pP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先前未经受过乳腺癌治疗或干预</a:t>
              </a:r>
              <a:endPar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15900" indent="-215900" defTabSz="469900">
                <a:lnSpc>
                  <a:spcPct val="150000"/>
                </a:lnSpc>
                <a:buFont typeface="Wingdings" panose="05000000000000000000" pitchFamily="2" charset="2"/>
                <a:buChar char="Ø"/>
                <a:defRPr/>
              </a:pP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ECOG PS:0-1</a:t>
              </a:r>
              <a:endParaRPr lang="zh-CN" altLang="en-US" sz="105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p:txBody>
        </p:sp>
      </p:grpSp>
      <p:grpSp>
        <p:nvGrpSpPr>
          <p:cNvPr id="136" name="组合 135"/>
          <p:cNvGrpSpPr/>
          <p:nvPr/>
        </p:nvGrpSpPr>
        <p:grpSpPr>
          <a:xfrm>
            <a:off x="4062888" y="2105025"/>
            <a:ext cx="5078574" cy="3687522"/>
            <a:chOff x="4062888" y="2197100"/>
            <a:chExt cx="5078574" cy="3687522"/>
          </a:xfrm>
        </p:grpSpPr>
        <p:grpSp>
          <p:nvGrpSpPr>
            <p:cNvPr id="135" name="组合 134"/>
            <p:cNvGrpSpPr/>
            <p:nvPr/>
          </p:nvGrpSpPr>
          <p:grpSpPr>
            <a:xfrm>
              <a:off x="4062888" y="2197100"/>
              <a:ext cx="1504311" cy="3687522"/>
              <a:chOff x="4062888" y="2197100"/>
              <a:chExt cx="1504311" cy="3687522"/>
            </a:xfrm>
          </p:grpSpPr>
          <p:grpSp>
            <p:nvGrpSpPr>
              <p:cNvPr id="109" name="组合 108"/>
              <p:cNvGrpSpPr/>
              <p:nvPr/>
            </p:nvGrpSpPr>
            <p:grpSpPr>
              <a:xfrm>
                <a:off x="4062888" y="2197100"/>
                <a:ext cx="1504311" cy="1681940"/>
                <a:chOff x="4062888" y="2197100"/>
                <a:chExt cx="1504311" cy="1681940"/>
              </a:xfrm>
            </p:grpSpPr>
            <p:sp>
              <p:nvSpPr>
                <p:cNvPr id="105" name="矩形: 圆角 104"/>
                <p:cNvSpPr/>
                <p:nvPr/>
              </p:nvSpPr>
              <p:spPr>
                <a:xfrm>
                  <a:off x="4065758" y="2197100"/>
                  <a:ext cx="1501441" cy="1681940"/>
                </a:xfrm>
                <a:prstGeom prst="roundRect">
                  <a:avLst>
                    <a:gd name="adj" fmla="val 2925"/>
                  </a:avLst>
                </a:prstGeom>
                <a:solidFill>
                  <a:srgbClr val="E74F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1100" b="0" i="0" u="none" strike="noStrike" kern="0" cap="none" spc="0" normalizeH="0" baseline="0" noProof="0" dirty="0">
                    <a:ln>
                      <a:noFill/>
                    </a:ln>
                    <a:solidFill>
                      <a:schemeClr val="bg1"/>
                    </a:solidFill>
                    <a:effectLst/>
                    <a:uLnTx/>
                    <a:uFillTx/>
                    <a:latin typeface="+mj-ea"/>
                    <a:ea typeface="+mj-ea"/>
                    <a:cs typeface="+mn-cs"/>
                  </a:endParaRPr>
                </a:p>
              </p:txBody>
            </p:sp>
            <p:sp>
              <p:nvSpPr>
                <p:cNvPr id="107" name="文本框 106"/>
                <p:cNvSpPr txBox="1"/>
                <p:nvPr/>
              </p:nvSpPr>
              <p:spPr>
                <a:xfrm>
                  <a:off x="4062888" y="2431664"/>
                  <a:ext cx="1492092" cy="1181542"/>
                </a:xfrm>
                <a:prstGeom prst="rect">
                  <a:avLst/>
                </a:prstGeom>
                <a:noFill/>
              </p:spPr>
              <p:txBody>
                <a:bodyPr wrap="square">
                  <a:spAutoFit/>
                </a:bodyPr>
                <a:lstStyle/>
                <a:p>
                  <a:pPr marL="0" marR="0" lvl="0" indent="0" algn="ctr" defTabSz="469900" rtl="0" eaLnBrk="1" fontAlgn="auto" latinLnBrk="0" hangingPunct="1">
                    <a:lnSpc>
                      <a:spcPct val="12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阿替利珠单抗</a:t>
                  </a:r>
                  <a:r>
                    <a:rPr kumimoji="0" lang="en-US" altLang="zh-CN" sz="1200" b="1" i="0" u="none" strike="noStrike" kern="1200" cap="none" spc="0" normalizeH="0" baseline="0" noProof="0">
                      <a:ln>
                        <a:noFill/>
                      </a:ln>
                      <a:solidFill>
                        <a:schemeClr val="bg1"/>
                      </a:solidFill>
                      <a:effectLst>
                        <a:outerShdw blurRad="38100" dist="38100" dir="2700000" algn="tl">
                          <a:srgbClr val="BD0158"/>
                        </a:outerShdw>
                      </a:effectLst>
                      <a:uLnTx/>
                      <a:uFillTx/>
                      <a:latin typeface="微软雅黑" panose="020B0503020204020204" pitchFamily="34" charset="-122"/>
                      <a:ea typeface="微软雅黑" panose="020B0503020204020204" pitchFamily="34" charset="-122"/>
                      <a:cs typeface="+mn-ea"/>
                      <a:sym typeface="+mn-lt"/>
                    </a:rPr>
                    <a:t>840mg</a:t>
                  </a:r>
                  <a:r>
                    <a:rPr kumimoji="0" lang="en-US" altLang="zh-CN" sz="1200" b="0"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 </a:t>
                  </a:r>
                  <a:r>
                    <a:rPr kumimoji="0" lang="en-US" altLang="zh-CN" sz="12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IV q2w</a:t>
                  </a:r>
                  <a:endParaRPr kumimoji="0" lang="en-US" altLang="zh-CN" sz="12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469900" rtl="0" eaLnBrk="1" fontAlgn="auto" latinLnBrk="0" hangingPunct="1">
                    <a:lnSpc>
                      <a:spcPct val="120000"/>
                    </a:lnSpc>
                    <a:spcBef>
                      <a:spcPts val="0"/>
                    </a:spcBef>
                    <a:spcAft>
                      <a:spcPts val="0"/>
                    </a:spcAft>
                    <a:buClrTx/>
                    <a:buSzTx/>
                    <a:buFontTx/>
                    <a:buNone/>
                    <a:defRPr/>
                  </a:pPr>
                  <a:r>
                    <a:rPr kumimoji="0" lang="en-US" altLang="zh-CN" sz="12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a:t>
                  </a:r>
                  <a:endParaRPr kumimoji="0" lang="en-US" altLang="zh-CN" sz="12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469900" rtl="0" eaLnBrk="1" fontAlgn="auto" latinLnBrk="0" hangingPunct="1">
                    <a:lnSpc>
                      <a:spcPct val="12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白蛋白紫杉醇</a:t>
                  </a:r>
                  <a:r>
                    <a:rPr kumimoji="0" lang="en-US" altLang="zh-CN" sz="12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125mg/m2 IV qw;</a:t>
                  </a:r>
                  <a:endParaRPr kumimoji="0" lang="en-US"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110" name="组合 109"/>
              <p:cNvGrpSpPr/>
              <p:nvPr/>
            </p:nvGrpSpPr>
            <p:grpSpPr>
              <a:xfrm>
                <a:off x="4062888" y="4202682"/>
                <a:ext cx="1504311" cy="1681940"/>
                <a:chOff x="4062888" y="2197100"/>
                <a:chExt cx="1504311" cy="1681940"/>
              </a:xfrm>
            </p:grpSpPr>
            <p:sp>
              <p:nvSpPr>
                <p:cNvPr id="111" name="矩形: 圆角 110"/>
                <p:cNvSpPr/>
                <p:nvPr/>
              </p:nvSpPr>
              <p:spPr>
                <a:xfrm>
                  <a:off x="4065758" y="2197100"/>
                  <a:ext cx="1501441" cy="1681940"/>
                </a:xfrm>
                <a:prstGeom prst="roundRect">
                  <a:avLst>
                    <a:gd name="adj" fmla="val 2925"/>
                  </a:avLst>
                </a:prstGeom>
                <a:solidFill>
                  <a:srgbClr val="E74F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1100" b="0" i="0" u="none" strike="noStrike" kern="0" cap="none" spc="0" normalizeH="0" baseline="0" noProof="0" dirty="0">
                    <a:ln>
                      <a:noFill/>
                    </a:ln>
                    <a:solidFill>
                      <a:schemeClr val="bg1"/>
                    </a:solidFill>
                    <a:effectLst/>
                    <a:uLnTx/>
                    <a:uFillTx/>
                    <a:latin typeface="+mj-ea"/>
                    <a:ea typeface="+mj-ea"/>
                    <a:cs typeface="+mn-cs"/>
                  </a:endParaRPr>
                </a:p>
              </p:txBody>
            </p:sp>
            <p:sp>
              <p:nvSpPr>
                <p:cNvPr id="112" name="文本框 111"/>
                <p:cNvSpPr txBox="1"/>
                <p:nvPr/>
              </p:nvSpPr>
              <p:spPr>
                <a:xfrm>
                  <a:off x="4062888" y="2558099"/>
                  <a:ext cx="1492092" cy="959943"/>
                </a:xfrm>
                <a:prstGeom prst="rect">
                  <a:avLst/>
                </a:prstGeom>
                <a:noFill/>
              </p:spPr>
              <p:txBody>
                <a:bodyPr wrap="square">
                  <a:spAutoFit/>
                </a:bodyPr>
                <a:lstStyle/>
                <a:p>
                  <a:pPr algn="ctr" defTabSz="469900">
                    <a:lnSpc>
                      <a:spcPct val="120000"/>
                    </a:lnSpc>
                    <a:defRPr/>
                  </a:pPr>
                  <a:r>
                    <a:rPr lang="zh-CN" altLang="en-US" sz="1200">
                      <a:solidFill>
                        <a:schemeClr val="bg1"/>
                      </a:solidFill>
                      <a:latin typeface="微软雅黑" panose="020B0503020204020204" pitchFamily="34" charset="-122"/>
                      <a:ea typeface="微软雅黑" panose="020B0503020204020204" pitchFamily="34" charset="-122"/>
                      <a:cs typeface="+mn-ea"/>
                      <a:sym typeface="+mn-lt"/>
                    </a:rPr>
                    <a:t>安慰剂</a:t>
                  </a:r>
                  <a:endParaRPr lang="en-US" altLang="zh-CN" sz="1200">
                    <a:solidFill>
                      <a:schemeClr val="bg1"/>
                    </a:solidFill>
                    <a:latin typeface="微软雅黑" panose="020B0503020204020204" pitchFamily="34" charset="-122"/>
                    <a:ea typeface="微软雅黑" panose="020B0503020204020204" pitchFamily="34" charset="-122"/>
                    <a:cs typeface="+mn-ea"/>
                    <a:sym typeface="+mn-lt"/>
                  </a:endParaRPr>
                </a:p>
                <a:p>
                  <a:pPr algn="ctr" defTabSz="469900">
                    <a:lnSpc>
                      <a:spcPct val="120000"/>
                    </a:lnSpc>
                    <a:defRPr/>
                  </a:pPr>
                  <a:r>
                    <a:rPr lang="en-US" altLang="zh-CN" sz="1200">
                      <a:solidFill>
                        <a:schemeClr val="bg1"/>
                      </a:solidFill>
                      <a:latin typeface="微软雅黑" panose="020B0503020204020204" pitchFamily="34" charset="-122"/>
                      <a:ea typeface="微软雅黑" panose="020B0503020204020204" pitchFamily="34" charset="-122"/>
                      <a:cs typeface="+mn-ea"/>
                      <a:sym typeface="+mn-lt"/>
                    </a:rPr>
                    <a:t>+</a:t>
                  </a:r>
                  <a:endParaRPr lang="en-US" altLang="zh-CN" sz="1200">
                    <a:solidFill>
                      <a:schemeClr val="bg1"/>
                    </a:solidFill>
                    <a:latin typeface="微软雅黑" panose="020B0503020204020204" pitchFamily="34" charset="-122"/>
                    <a:ea typeface="微软雅黑" panose="020B0503020204020204" pitchFamily="34" charset="-122"/>
                    <a:cs typeface="+mn-ea"/>
                    <a:sym typeface="+mn-lt"/>
                  </a:endParaRPr>
                </a:p>
                <a:p>
                  <a:pPr algn="ctr" defTabSz="469900">
                    <a:lnSpc>
                      <a:spcPct val="120000"/>
                    </a:lnSpc>
                    <a:defRPr/>
                  </a:pPr>
                  <a:r>
                    <a:rPr lang="zh-CN" altLang="en-US" sz="1200">
                      <a:solidFill>
                        <a:schemeClr val="bg1"/>
                      </a:solidFill>
                      <a:latin typeface="微软雅黑" panose="020B0503020204020204" pitchFamily="34" charset="-122"/>
                      <a:ea typeface="微软雅黑" panose="020B0503020204020204" pitchFamily="34" charset="-122"/>
                      <a:cs typeface="+mn-ea"/>
                      <a:sym typeface="+mn-lt"/>
                    </a:rPr>
                    <a:t>白蛋白紫杉醇</a:t>
                  </a:r>
                  <a:endParaRPr lang="en-US" altLang="zh-CN" sz="1200">
                    <a:solidFill>
                      <a:schemeClr val="bg1"/>
                    </a:solidFill>
                    <a:latin typeface="微软雅黑" panose="020B0503020204020204" pitchFamily="34" charset="-122"/>
                    <a:ea typeface="微软雅黑" panose="020B0503020204020204" pitchFamily="34" charset="-122"/>
                    <a:cs typeface="+mn-ea"/>
                    <a:sym typeface="+mn-lt"/>
                  </a:endParaRPr>
                </a:p>
                <a:p>
                  <a:pPr algn="ctr" defTabSz="469900">
                    <a:lnSpc>
                      <a:spcPct val="120000"/>
                    </a:lnSpc>
                    <a:defRPr/>
                  </a:pPr>
                  <a:r>
                    <a:rPr lang="en-US" altLang="zh-CN" sz="1200">
                      <a:solidFill>
                        <a:schemeClr val="bg1"/>
                      </a:solidFill>
                      <a:latin typeface="微软雅黑" panose="020B0503020204020204" pitchFamily="34" charset="-122"/>
                      <a:ea typeface="微软雅黑" panose="020B0503020204020204" pitchFamily="34" charset="-122"/>
                      <a:cs typeface="+mn-ea"/>
                      <a:sym typeface="+mn-lt"/>
                    </a:rPr>
                    <a:t>125</a:t>
                  </a:r>
                  <a:r>
                    <a:rPr lang="zh-CN" altLang="en-US" sz="1200">
                      <a:solidFill>
                        <a:schemeClr val="bg1"/>
                      </a:solidFill>
                      <a:latin typeface="微软雅黑" panose="020B0503020204020204" pitchFamily="34" charset="-122"/>
                      <a:ea typeface="微软雅黑" panose="020B0503020204020204" pitchFamily="34" charset="-122"/>
                      <a:cs typeface="+mn-ea"/>
                      <a:sym typeface="+mn-lt"/>
                    </a:rPr>
                    <a:t> </a:t>
                  </a:r>
                  <a:r>
                    <a:rPr lang="en-US" altLang="zh-CN" sz="1200">
                      <a:solidFill>
                        <a:schemeClr val="bg1"/>
                      </a:solidFill>
                      <a:latin typeface="微软雅黑" panose="020B0503020204020204" pitchFamily="34" charset="-122"/>
                      <a:ea typeface="微软雅黑" panose="020B0503020204020204" pitchFamily="34" charset="-122"/>
                      <a:cs typeface="+mn-ea"/>
                      <a:sym typeface="+mn-lt"/>
                    </a:rPr>
                    <a:t>mg/m2 IV qw </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134" name="组合 133"/>
            <p:cNvGrpSpPr/>
            <p:nvPr/>
          </p:nvGrpSpPr>
          <p:grpSpPr>
            <a:xfrm>
              <a:off x="5638722" y="2197100"/>
              <a:ext cx="1504311" cy="3687522"/>
              <a:chOff x="5644734" y="2197100"/>
              <a:chExt cx="1504311" cy="3687522"/>
            </a:xfrm>
          </p:grpSpPr>
          <p:grpSp>
            <p:nvGrpSpPr>
              <p:cNvPr id="113" name="组合 112"/>
              <p:cNvGrpSpPr/>
              <p:nvPr/>
            </p:nvGrpSpPr>
            <p:grpSpPr>
              <a:xfrm>
                <a:off x="5644734" y="2197100"/>
                <a:ext cx="1504311" cy="1681940"/>
                <a:chOff x="4062888" y="2197100"/>
                <a:chExt cx="1504311" cy="1681940"/>
              </a:xfrm>
            </p:grpSpPr>
            <p:sp>
              <p:nvSpPr>
                <p:cNvPr id="114" name="矩形: 圆角 113"/>
                <p:cNvSpPr/>
                <p:nvPr/>
              </p:nvSpPr>
              <p:spPr>
                <a:xfrm>
                  <a:off x="4065758" y="2197100"/>
                  <a:ext cx="1501441" cy="1681940"/>
                </a:xfrm>
                <a:prstGeom prst="roundRect">
                  <a:avLst>
                    <a:gd name="adj" fmla="val 2925"/>
                  </a:avLst>
                </a:prstGeom>
                <a:solidFill>
                  <a:srgbClr val="E74F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1100" b="0" i="0" u="none" strike="noStrike" kern="0" cap="none" spc="0" normalizeH="0" baseline="0" noProof="0" dirty="0">
                    <a:ln>
                      <a:noFill/>
                    </a:ln>
                    <a:solidFill>
                      <a:schemeClr val="bg1"/>
                    </a:solidFill>
                    <a:effectLst/>
                    <a:uLnTx/>
                    <a:uFillTx/>
                    <a:latin typeface="+mj-ea"/>
                    <a:ea typeface="+mj-ea"/>
                    <a:cs typeface="+mn-cs"/>
                  </a:endParaRPr>
                </a:p>
              </p:txBody>
            </p:sp>
            <p:sp>
              <p:nvSpPr>
                <p:cNvPr id="115" name="文本框 114"/>
                <p:cNvSpPr txBox="1"/>
                <p:nvPr/>
              </p:nvSpPr>
              <p:spPr>
                <a:xfrm>
                  <a:off x="4062888" y="2226907"/>
                  <a:ext cx="1492092" cy="1624740"/>
                </a:xfrm>
                <a:prstGeom prst="rect">
                  <a:avLst/>
                </a:prstGeom>
                <a:noFill/>
              </p:spPr>
              <p:txBody>
                <a:bodyPr wrap="square">
                  <a:spAutoFit/>
                </a:bodyPr>
                <a:lstStyle/>
                <a:p>
                  <a:pPr algn="ctr" defTabSz="469900">
                    <a:lnSpc>
                      <a:spcPct val="120000"/>
                    </a:lnSpc>
                    <a:defRPr/>
                  </a:pPr>
                  <a:r>
                    <a:rPr lang="zh-CN" altLang="en-US" sz="1200">
                      <a:solidFill>
                        <a:schemeClr val="bg1"/>
                      </a:solidFill>
                      <a:latin typeface="微软雅黑" panose="020B0503020204020204" pitchFamily="34" charset="-122"/>
                      <a:ea typeface="微软雅黑" panose="020B0503020204020204" pitchFamily="34" charset="-122"/>
                      <a:cs typeface="+mn-ea"/>
                      <a:sym typeface="+mn-lt"/>
                    </a:rPr>
                    <a:t>阿替利珠单抗</a:t>
                  </a:r>
                  <a:r>
                    <a:rPr lang="en-US" altLang="zh-CN" sz="1200" b="1">
                      <a:solidFill>
                        <a:schemeClr val="bg1"/>
                      </a:solidFill>
                      <a:effectLst>
                        <a:outerShdw blurRad="38100" dist="38100" dir="2700000" algn="tl">
                          <a:srgbClr val="BD0158"/>
                        </a:outerShdw>
                      </a:effectLst>
                      <a:latin typeface="微软雅黑" panose="020B0503020204020204" pitchFamily="34" charset="-122"/>
                      <a:ea typeface="微软雅黑" panose="020B0503020204020204" pitchFamily="34" charset="-122"/>
                      <a:cs typeface="+mn-ea"/>
                      <a:sym typeface="+mn-lt"/>
                    </a:rPr>
                    <a:t>840mg</a:t>
                  </a:r>
                  <a:r>
                    <a:rPr lang="en-US" altLang="zh-CN" sz="1200">
                      <a:solidFill>
                        <a:schemeClr val="bg1"/>
                      </a:solidFill>
                      <a:latin typeface="微软雅黑" panose="020B0503020204020204" pitchFamily="34" charset="-122"/>
                      <a:ea typeface="微软雅黑" panose="020B0503020204020204" pitchFamily="34" charset="-122"/>
                      <a:cs typeface="+mn-ea"/>
                      <a:sym typeface="+mn-lt"/>
                    </a:rPr>
                    <a:t> IV q2w</a:t>
                  </a:r>
                  <a:endParaRPr lang="en-US" altLang="zh-CN" sz="1200">
                    <a:solidFill>
                      <a:schemeClr val="bg1"/>
                    </a:solidFill>
                    <a:latin typeface="微软雅黑" panose="020B0503020204020204" pitchFamily="34" charset="-122"/>
                    <a:ea typeface="微软雅黑" panose="020B0503020204020204" pitchFamily="34" charset="-122"/>
                    <a:cs typeface="+mn-ea"/>
                    <a:sym typeface="+mn-lt"/>
                  </a:endParaRPr>
                </a:p>
                <a:p>
                  <a:pPr algn="ctr" defTabSz="469900">
                    <a:lnSpc>
                      <a:spcPct val="120000"/>
                    </a:lnSpc>
                    <a:defRPr/>
                  </a:pPr>
                  <a:r>
                    <a:rPr lang="en-US" altLang="zh-CN" sz="1200">
                      <a:solidFill>
                        <a:schemeClr val="bg1"/>
                      </a:solidFill>
                      <a:latin typeface="微软雅黑" panose="020B0503020204020204" pitchFamily="34" charset="-122"/>
                      <a:ea typeface="微软雅黑" panose="020B0503020204020204" pitchFamily="34" charset="-122"/>
                      <a:cs typeface="+mn-ea"/>
                      <a:sym typeface="+mn-lt"/>
                    </a:rPr>
                    <a:t>+</a:t>
                  </a:r>
                  <a:endParaRPr lang="en-US" altLang="zh-CN" sz="1200">
                    <a:solidFill>
                      <a:schemeClr val="bg1"/>
                    </a:solidFill>
                    <a:latin typeface="微软雅黑" panose="020B0503020204020204" pitchFamily="34" charset="-122"/>
                    <a:ea typeface="微软雅黑" panose="020B0503020204020204" pitchFamily="34" charset="-122"/>
                    <a:cs typeface="+mn-ea"/>
                    <a:sym typeface="+mn-lt"/>
                  </a:endParaRPr>
                </a:p>
                <a:p>
                  <a:pPr algn="ctr" defTabSz="469900">
                    <a:lnSpc>
                      <a:spcPct val="120000"/>
                    </a:lnSpc>
                    <a:defRPr/>
                  </a:pPr>
                  <a:r>
                    <a:rPr lang="zh-CN" altLang="en-US" sz="1200">
                      <a:solidFill>
                        <a:schemeClr val="bg1"/>
                      </a:solidFill>
                      <a:latin typeface="微软雅黑" panose="020B0503020204020204" pitchFamily="34" charset="-122"/>
                      <a:ea typeface="微软雅黑" panose="020B0503020204020204" pitchFamily="34" charset="-122"/>
                      <a:cs typeface="+mn-ea"/>
                      <a:sym typeface="+mn-lt"/>
                    </a:rPr>
                    <a:t>阿霉素</a:t>
                  </a:r>
                  <a:r>
                    <a:rPr lang="en-US" altLang="zh-CN" sz="1200">
                      <a:solidFill>
                        <a:schemeClr val="bg1"/>
                      </a:solidFill>
                      <a:latin typeface="微软雅黑" panose="020B0503020204020204" pitchFamily="34" charset="-122"/>
                      <a:ea typeface="微软雅黑" panose="020B0503020204020204" pitchFamily="34" charset="-122"/>
                      <a:cs typeface="+mn-ea"/>
                      <a:sym typeface="+mn-lt"/>
                    </a:rPr>
                    <a:t>60mg/m2;</a:t>
                  </a:r>
                  <a:endParaRPr lang="en-US" altLang="zh-CN" sz="1200">
                    <a:solidFill>
                      <a:schemeClr val="bg1"/>
                    </a:solidFill>
                    <a:latin typeface="微软雅黑" panose="020B0503020204020204" pitchFamily="34" charset="-122"/>
                    <a:ea typeface="微软雅黑" panose="020B0503020204020204" pitchFamily="34" charset="-122"/>
                    <a:cs typeface="+mn-ea"/>
                    <a:sym typeface="+mn-lt"/>
                  </a:endParaRPr>
                </a:p>
                <a:p>
                  <a:pPr algn="ctr" defTabSz="469900">
                    <a:lnSpc>
                      <a:spcPct val="120000"/>
                    </a:lnSpc>
                    <a:defRPr/>
                  </a:pPr>
                  <a:r>
                    <a:rPr lang="en-US" altLang="zh-CN" sz="1200">
                      <a:solidFill>
                        <a:schemeClr val="bg1"/>
                      </a:solidFill>
                      <a:latin typeface="微软雅黑" panose="020B0503020204020204" pitchFamily="34" charset="-122"/>
                      <a:ea typeface="微软雅黑" panose="020B0503020204020204" pitchFamily="34" charset="-122"/>
                      <a:cs typeface="+mn-ea"/>
                      <a:sym typeface="+mn-lt"/>
                    </a:rPr>
                    <a:t>IV q2w</a:t>
                  </a:r>
                  <a:r>
                    <a:rPr lang="zh-CN" altLang="en-US" sz="1200">
                      <a:solidFill>
                        <a:schemeClr val="bg1"/>
                      </a:solidFill>
                      <a:latin typeface="微软雅黑" panose="020B0503020204020204" pitchFamily="34" charset="-122"/>
                      <a:ea typeface="微软雅黑" panose="020B0503020204020204" pitchFamily="34" charset="-122"/>
                      <a:cs typeface="+mn-ea"/>
                      <a:sym typeface="+mn-lt"/>
                    </a:rPr>
                    <a:t>；环磷酰胺</a:t>
                  </a:r>
                  <a:r>
                    <a:rPr lang="en-US" altLang="zh-CN" sz="1200">
                      <a:solidFill>
                        <a:schemeClr val="bg1"/>
                      </a:solidFill>
                      <a:latin typeface="微软雅黑" panose="020B0503020204020204" pitchFamily="34" charset="-122"/>
                      <a:ea typeface="微软雅黑" panose="020B0503020204020204" pitchFamily="34" charset="-122"/>
                      <a:cs typeface="+mn-ea"/>
                      <a:sym typeface="+mn-lt"/>
                    </a:rPr>
                    <a:t>600 mg/m2 IV q2w </a:t>
                  </a:r>
                  <a:endParaRPr lang="en-US" altLang="zh-CN" sz="1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116" name="组合 115"/>
              <p:cNvGrpSpPr/>
              <p:nvPr/>
            </p:nvGrpSpPr>
            <p:grpSpPr>
              <a:xfrm>
                <a:off x="5644734" y="4202682"/>
                <a:ext cx="1504311" cy="1681940"/>
                <a:chOff x="4062888" y="2197100"/>
                <a:chExt cx="1504311" cy="1681940"/>
              </a:xfrm>
            </p:grpSpPr>
            <p:sp>
              <p:nvSpPr>
                <p:cNvPr id="117" name="矩形: 圆角 116"/>
                <p:cNvSpPr/>
                <p:nvPr/>
              </p:nvSpPr>
              <p:spPr>
                <a:xfrm>
                  <a:off x="4065758" y="2197100"/>
                  <a:ext cx="1501441" cy="1681940"/>
                </a:xfrm>
                <a:prstGeom prst="roundRect">
                  <a:avLst>
                    <a:gd name="adj" fmla="val 2925"/>
                  </a:avLst>
                </a:prstGeom>
                <a:solidFill>
                  <a:srgbClr val="E74F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1100" b="0" i="0" u="none" strike="noStrike" kern="0" cap="none" spc="0" normalizeH="0" baseline="0" noProof="0" dirty="0">
                    <a:ln>
                      <a:noFill/>
                    </a:ln>
                    <a:solidFill>
                      <a:schemeClr val="bg1"/>
                    </a:solidFill>
                    <a:effectLst/>
                    <a:uLnTx/>
                    <a:uFillTx/>
                    <a:latin typeface="+mj-ea"/>
                    <a:ea typeface="+mj-ea"/>
                    <a:cs typeface="+mn-cs"/>
                  </a:endParaRPr>
                </a:p>
              </p:txBody>
            </p:sp>
            <p:sp>
              <p:nvSpPr>
                <p:cNvPr id="118" name="文本框 117"/>
                <p:cNvSpPr txBox="1"/>
                <p:nvPr/>
              </p:nvSpPr>
              <p:spPr>
                <a:xfrm>
                  <a:off x="4062888" y="2336500"/>
                  <a:ext cx="1492092" cy="1403141"/>
                </a:xfrm>
                <a:prstGeom prst="rect">
                  <a:avLst/>
                </a:prstGeom>
                <a:noFill/>
              </p:spPr>
              <p:txBody>
                <a:bodyPr wrap="square">
                  <a:spAutoFit/>
                </a:bodyPr>
                <a:lstStyle/>
                <a:p>
                  <a:pPr marR="0" lvl="0" indent="0" algn="ctr" defTabSz="469900" fontAlgn="auto">
                    <a:lnSpc>
                      <a:spcPct val="120000"/>
                    </a:lnSpc>
                    <a:spcBef>
                      <a:spcPts val="0"/>
                    </a:spcBef>
                    <a:spcAft>
                      <a:spcPts val="0"/>
                    </a:spcAft>
                    <a:buClrTx/>
                    <a:buSzTx/>
                    <a:buFontTx/>
                    <a:buNone/>
                    <a:defRPr/>
                  </a:pPr>
                  <a:r>
                    <a:rPr lang="zh-CN" altLang="en-US" sz="1200">
                      <a:solidFill>
                        <a:schemeClr val="bg1"/>
                      </a:solidFill>
                      <a:latin typeface="微软雅黑" panose="020B0503020204020204" pitchFamily="34" charset="-122"/>
                      <a:ea typeface="微软雅黑" panose="020B0503020204020204" pitchFamily="34" charset="-122"/>
                      <a:cs typeface="+mn-ea"/>
                      <a:sym typeface="+mn-lt"/>
                    </a:rPr>
                    <a:t>安慰剂</a:t>
                  </a:r>
                  <a:endParaRPr lang="en-US" altLang="zh-CN" sz="1200">
                    <a:solidFill>
                      <a:schemeClr val="bg1"/>
                    </a:solidFill>
                    <a:latin typeface="微软雅黑" panose="020B0503020204020204" pitchFamily="34" charset="-122"/>
                    <a:ea typeface="微软雅黑" panose="020B0503020204020204" pitchFamily="34" charset="-122"/>
                    <a:cs typeface="+mn-ea"/>
                    <a:sym typeface="+mn-lt"/>
                  </a:endParaRPr>
                </a:p>
                <a:p>
                  <a:pPr marR="0" lvl="0" indent="0" algn="ctr" defTabSz="469900" fontAlgn="auto">
                    <a:lnSpc>
                      <a:spcPct val="120000"/>
                    </a:lnSpc>
                    <a:spcBef>
                      <a:spcPts val="0"/>
                    </a:spcBef>
                    <a:spcAft>
                      <a:spcPts val="0"/>
                    </a:spcAft>
                    <a:buClrTx/>
                    <a:buSzTx/>
                    <a:buFontTx/>
                    <a:buNone/>
                    <a:defRPr/>
                  </a:pPr>
                  <a:r>
                    <a:rPr lang="en-US" altLang="zh-CN" sz="1200">
                      <a:solidFill>
                        <a:schemeClr val="bg1"/>
                      </a:solidFill>
                      <a:latin typeface="微软雅黑" panose="020B0503020204020204" pitchFamily="34" charset="-122"/>
                      <a:ea typeface="微软雅黑" panose="020B0503020204020204" pitchFamily="34" charset="-122"/>
                      <a:cs typeface="+mn-ea"/>
                      <a:sym typeface="+mn-lt"/>
                    </a:rPr>
                    <a:t>+</a:t>
                  </a:r>
                  <a:endParaRPr lang="en-US" altLang="zh-CN" sz="1200">
                    <a:solidFill>
                      <a:schemeClr val="bg1"/>
                    </a:solidFill>
                    <a:latin typeface="微软雅黑" panose="020B0503020204020204" pitchFamily="34" charset="-122"/>
                    <a:ea typeface="微软雅黑" panose="020B0503020204020204" pitchFamily="34" charset="-122"/>
                    <a:cs typeface="+mn-ea"/>
                    <a:sym typeface="+mn-lt"/>
                  </a:endParaRPr>
                </a:p>
                <a:p>
                  <a:pPr marR="0" lvl="0" indent="0" algn="ctr" defTabSz="469900" fontAlgn="auto">
                    <a:lnSpc>
                      <a:spcPct val="120000"/>
                    </a:lnSpc>
                    <a:spcBef>
                      <a:spcPts val="0"/>
                    </a:spcBef>
                    <a:spcAft>
                      <a:spcPts val="0"/>
                    </a:spcAft>
                    <a:buClrTx/>
                    <a:buSzTx/>
                    <a:buFontTx/>
                    <a:buNone/>
                    <a:defRPr/>
                  </a:pPr>
                  <a:r>
                    <a:rPr lang="zh-CN" altLang="en-US" sz="1200">
                      <a:solidFill>
                        <a:schemeClr val="bg1"/>
                      </a:solidFill>
                      <a:latin typeface="微软雅黑" panose="020B0503020204020204" pitchFamily="34" charset="-122"/>
                      <a:ea typeface="微软雅黑" panose="020B0503020204020204" pitchFamily="34" charset="-122"/>
                      <a:cs typeface="+mn-ea"/>
                      <a:sym typeface="+mn-lt"/>
                    </a:rPr>
                    <a:t>阿霉素</a:t>
                  </a:r>
                  <a:r>
                    <a:rPr lang="en-US" altLang="zh-CN" sz="1200">
                      <a:solidFill>
                        <a:schemeClr val="bg1"/>
                      </a:solidFill>
                      <a:latin typeface="微软雅黑" panose="020B0503020204020204" pitchFamily="34" charset="-122"/>
                      <a:ea typeface="微软雅黑" panose="020B0503020204020204" pitchFamily="34" charset="-122"/>
                      <a:cs typeface="+mn-ea"/>
                      <a:sym typeface="+mn-lt"/>
                    </a:rPr>
                    <a:t>60mg/m2;</a:t>
                  </a:r>
                  <a:endParaRPr lang="en-US" altLang="zh-CN" sz="1200">
                    <a:solidFill>
                      <a:schemeClr val="bg1"/>
                    </a:solidFill>
                    <a:latin typeface="微软雅黑" panose="020B0503020204020204" pitchFamily="34" charset="-122"/>
                    <a:ea typeface="微软雅黑" panose="020B0503020204020204" pitchFamily="34" charset="-122"/>
                    <a:cs typeface="+mn-ea"/>
                    <a:sym typeface="+mn-lt"/>
                  </a:endParaRPr>
                </a:p>
                <a:p>
                  <a:pPr marR="0" lvl="0" indent="0" algn="ctr" defTabSz="469900" fontAlgn="auto">
                    <a:lnSpc>
                      <a:spcPct val="120000"/>
                    </a:lnSpc>
                    <a:spcBef>
                      <a:spcPts val="0"/>
                    </a:spcBef>
                    <a:spcAft>
                      <a:spcPts val="0"/>
                    </a:spcAft>
                    <a:buClrTx/>
                    <a:buSzTx/>
                    <a:buFontTx/>
                    <a:buNone/>
                    <a:defRPr/>
                  </a:pPr>
                  <a:r>
                    <a:rPr lang="en-US" altLang="zh-CN" sz="1200">
                      <a:solidFill>
                        <a:schemeClr val="bg1"/>
                      </a:solidFill>
                      <a:latin typeface="微软雅黑" panose="020B0503020204020204" pitchFamily="34" charset="-122"/>
                      <a:ea typeface="微软雅黑" panose="020B0503020204020204" pitchFamily="34" charset="-122"/>
                      <a:cs typeface="+mn-ea"/>
                      <a:sym typeface="+mn-lt"/>
                    </a:rPr>
                    <a:t>IV q2w</a:t>
                  </a:r>
                  <a:r>
                    <a:rPr lang="zh-CN" altLang="en-US" sz="1200">
                      <a:solidFill>
                        <a:schemeClr val="bg1"/>
                      </a:solidFill>
                      <a:latin typeface="微软雅黑" panose="020B0503020204020204" pitchFamily="34" charset="-122"/>
                      <a:ea typeface="微软雅黑" panose="020B0503020204020204" pitchFamily="34" charset="-122"/>
                      <a:cs typeface="+mn-ea"/>
                      <a:sym typeface="+mn-lt"/>
                    </a:rPr>
                    <a:t>；环磷酰胺</a:t>
                  </a:r>
                  <a:r>
                    <a:rPr lang="en-US" altLang="zh-CN" sz="1200">
                      <a:solidFill>
                        <a:schemeClr val="bg1"/>
                      </a:solidFill>
                      <a:latin typeface="微软雅黑" panose="020B0503020204020204" pitchFamily="34" charset="-122"/>
                      <a:ea typeface="微软雅黑" panose="020B0503020204020204" pitchFamily="34" charset="-122"/>
                      <a:cs typeface="+mn-ea"/>
                      <a:sym typeface="+mn-lt"/>
                    </a:rPr>
                    <a:t>600 mg/m2 IV q2w </a:t>
                  </a:r>
                  <a:endParaRPr lang="en-US" altLang="zh-CN" sz="1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122" name="组合 121"/>
            <p:cNvGrpSpPr/>
            <p:nvPr/>
          </p:nvGrpSpPr>
          <p:grpSpPr>
            <a:xfrm>
              <a:off x="7214556" y="2197100"/>
              <a:ext cx="353943" cy="3687522"/>
              <a:chOff x="7226581" y="2197100"/>
              <a:chExt cx="353943" cy="3687522"/>
            </a:xfrm>
          </p:grpSpPr>
          <p:sp>
            <p:nvSpPr>
              <p:cNvPr id="119" name="矩形: 圆角 118"/>
              <p:cNvSpPr/>
              <p:nvPr/>
            </p:nvSpPr>
            <p:spPr>
              <a:xfrm>
                <a:off x="7272366" y="2197100"/>
                <a:ext cx="262373" cy="3687522"/>
              </a:xfrm>
              <a:prstGeom prst="roundRect">
                <a:avLst/>
              </a:prstGeom>
              <a:solidFill>
                <a:srgbClr val="F3BCD7"/>
              </a:solidFill>
              <a:ln w="12700" cap="flat" cmpd="sng" algn="ctr">
                <a:noFill/>
                <a:prstDash val="solid"/>
                <a:miter lim="800000"/>
              </a:ln>
              <a:effectLst/>
            </p:spPr>
            <p:txBody>
              <a:bodyPr rtlCol="0" anchor="ctr"/>
              <a:lstStyle/>
              <a:p>
                <a:pPr algn="ctr"/>
                <a:endParaRPr lang="zh-CN" altLang="en-US" sz="1100" kern="0">
                  <a:solidFill>
                    <a:schemeClr val="bg1"/>
                  </a:solidFill>
                  <a:latin typeface="+mj-ea"/>
                  <a:ea typeface="+mj-ea"/>
                </a:endParaRPr>
              </a:p>
            </p:txBody>
          </p:sp>
          <p:sp>
            <p:nvSpPr>
              <p:cNvPr id="121" name="文本框 120"/>
              <p:cNvSpPr txBox="1"/>
              <p:nvPr/>
            </p:nvSpPr>
            <p:spPr>
              <a:xfrm>
                <a:off x="7226581" y="3598901"/>
                <a:ext cx="353943" cy="883920"/>
              </a:xfrm>
              <a:prstGeom prst="rect">
                <a:avLst/>
              </a:prstGeom>
              <a:noFill/>
            </p:spPr>
            <p:txBody>
              <a:bodyPr vert="eaVert" wrap="square">
                <a:spAutoFit/>
              </a:bodyPr>
              <a:lstStyle/>
              <a:p>
                <a:pPr marL="0" marR="0" lvl="0" indent="0" algn="ctr" defTabSz="4699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a:ln>
                      <a:noFill/>
                    </a:ln>
                    <a:solidFill>
                      <a:srgbClr val="BD0158"/>
                    </a:solidFill>
                    <a:effectLst/>
                    <a:uLnTx/>
                    <a:uFillTx/>
                    <a:latin typeface="微软雅黑" panose="020B0503020204020204" pitchFamily="34" charset="-122"/>
                    <a:ea typeface="微软雅黑" panose="020B0503020204020204" pitchFamily="34" charset="-122"/>
                    <a:cs typeface="+mn-cs"/>
                  </a:rPr>
                  <a:t>手术</a:t>
                </a:r>
                <a:endParaRPr kumimoji="0" lang="zh-CN" altLang="en-US" sz="11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endParaRPr>
              </a:p>
            </p:txBody>
          </p:sp>
        </p:grpSp>
        <p:grpSp>
          <p:nvGrpSpPr>
            <p:cNvPr id="133" name="组合 132"/>
            <p:cNvGrpSpPr/>
            <p:nvPr/>
          </p:nvGrpSpPr>
          <p:grpSpPr>
            <a:xfrm>
              <a:off x="7640021" y="2746284"/>
              <a:ext cx="1501441" cy="2854627"/>
              <a:chOff x="7729284" y="2746284"/>
              <a:chExt cx="1501441" cy="2854627"/>
            </a:xfrm>
          </p:grpSpPr>
          <p:grpSp>
            <p:nvGrpSpPr>
              <p:cNvPr id="128" name="组合 127"/>
              <p:cNvGrpSpPr/>
              <p:nvPr/>
            </p:nvGrpSpPr>
            <p:grpSpPr>
              <a:xfrm>
                <a:off x="7729284" y="2746284"/>
                <a:ext cx="1501441" cy="1105363"/>
                <a:chOff x="7789409" y="2746284"/>
                <a:chExt cx="1501441" cy="1105363"/>
              </a:xfrm>
            </p:grpSpPr>
            <p:sp>
              <p:nvSpPr>
                <p:cNvPr id="125" name="矩形: 圆角 124"/>
                <p:cNvSpPr/>
                <p:nvPr/>
              </p:nvSpPr>
              <p:spPr>
                <a:xfrm>
                  <a:off x="7789409" y="2746284"/>
                  <a:ext cx="1501441" cy="1105363"/>
                </a:xfrm>
                <a:prstGeom prst="roundRect">
                  <a:avLst>
                    <a:gd name="adj" fmla="val 2925"/>
                  </a:avLst>
                </a:prstGeom>
                <a:solidFill>
                  <a:srgbClr val="E74F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1100" b="0" i="0" u="none" strike="noStrike" kern="0" cap="none" spc="0" normalizeH="0" baseline="0" noProof="0" dirty="0">
                    <a:ln>
                      <a:noFill/>
                    </a:ln>
                    <a:solidFill>
                      <a:schemeClr val="bg1"/>
                    </a:solidFill>
                    <a:effectLst/>
                    <a:uLnTx/>
                    <a:uFillTx/>
                    <a:latin typeface="+mj-ea"/>
                    <a:ea typeface="+mj-ea"/>
                    <a:cs typeface="+mn-cs"/>
                  </a:endParaRPr>
                </a:p>
              </p:txBody>
            </p:sp>
            <p:sp>
              <p:nvSpPr>
                <p:cNvPr id="127" name="文本框 126"/>
                <p:cNvSpPr txBox="1"/>
                <p:nvPr/>
              </p:nvSpPr>
              <p:spPr>
                <a:xfrm>
                  <a:off x="7810500" y="2929793"/>
                  <a:ext cx="1453562" cy="738344"/>
                </a:xfrm>
                <a:prstGeom prst="rect">
                  <a:avLst/>
                </a:prstGeom>
                <a:noFill/>
              </p:spPr>
              <p:txBody>
                <a:bodyPr wrap="square">
                  <a:spAutoFit/>
                </a:bodyPr>
                <a:lstStyle/>
                <a:p>
                  <a:pPr marL="0" marR="0" lvl="0" indent="0" algn="ctr" defTabSz="469900" rtl="0" eaLnBrk="1" fontAlgn="auto" latinLnBrk="0" hangingPunct="1">
                    <a:lnSpc>
                      <a:spcPct val="120000"/>
                    </a:lnSpc>
                    <a:spcBef>
                      <a:spcPts val="0"/>
                    </a:spcBef>
                    <a:spcAft>
                      <a:spcPts val="0"/>
                    </a:spcAft>
                    <a:buClrTx/>
                    <a:buSzTx/>
                    <a:buFontTx/>
                    <a:buNone/>
                    <a:defRPr/>
                  </a:pPr>
                  <a:r>
                    <a:rPr kumimoji="0" lang="zh-CN" altLang="en-US" sz="12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阿替利珠单抗</a:t>
                  </a:r>
                  <a:endParaRPr kumimoji="0" lang="en-US" altLang="zh-CN" sz="12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469900" rtl="0" eaLnBrk="1" fontAlgn="auto" latinLnBrk="0" hangingPunct="1">
                    <a:lnSpc>
                      <a:spcPct val="120000"/>
                    </a:lnSpc>
                    <a:spcBef>
                      <a:spcPts val="0"/>
                    </a:spcBef>
                    <a:spcAft>
                      <a:spcPts val="0"/>
                    </a:spcAft>
                    <a:buClrTx/>
                    <a:buSzTx/>
                    <a:buFontTx/>
                    <a:buNone/>
                    <a:defRPr/>
                  </a:pPr>
                  <a:r>
                    <a:rPr kumimoji="0" lang="en-US" altLang="zh-CN" sz="12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1200 mg IV q3w</a:t>
                  </a:r>
                  <a:endParaRPr kumimoji="0" lang="en-US" altLang="zh-CN" sz="12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469900" rtl="0" eaLnBrk="1" fontAlgn="auto" latinLnBrk="0" hangingPunct="1">
                    <a:lnSpc>
                      <a:spcPct val="120000"/>
                    </a:lnSpc>
                    <a:spcBef>
                      <a:spcPts val="0"/>
                    </a:spcBef>
                    <a:spcAft>
                      <a:spcPts val="0"/>
                    </a:spcAft>
                    <a:buClrTx/>
                    <a:buSzTx/>
                    <a:buFontTx/>
                    <a:buNone/>
                    <a:defRPr/>
                  </a:pPr>
                  <a:r>
                    <a:rPr kumimoji="0" lang="en-US" altLang="zh-CN" sz="12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x 11</a:t>
                  </a:r>
                  <a:endParaRPr kumimoji="0" lang="en-US" altLang="zh-CN" sz="1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129" name="组合 128"/>
              <p:cNvGrpSpPr/>
              <p:nvPr/>
            </p:nvGrpSpPr>
            <p:grpSpPr>
              <a:xfrm>
                <a:off x="7729284" y="4495548"/>
                <a:ext cx="1501441" cy="1105363"/>
                <a:chOff x="7789409" y="2746284"/>
                <a:chExt cx="1501441" cy="1105363"/>
              </a:xfrm>
            </p:grpSpPr>
            <p:sp>
              <p:nvSpPr>
                <p:cNvPr id="130" name="矩形: 圆角 129"/>
                <p:cNvSpPr/>
                <p:nvPr/>
              </p:nvSpPr>
              <p:spPr>
                <a:xfrm>
                  <a:off x="7789409" y="2746284"/>
                  <a:ext cx="1501441" cy="1105363"/>
                </a:xfrm>
                <a:prstGeom prst="roundRect">
                  <a:avLst>
                    <a:gd name="adj" fmla="val 2925"/>
                  </a:avLst>
                </a:prstGeom>
                <a:solidFill>
                  <a:srgbClr val="E74F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1100" b="0" i="0" u="none" strike="noStrike" kern="0" cap="none" spc="0" normalizeH="0" baseline="0" noProof="0" dirty="0">
                    <a:ln>
                      <a:noFill/>
                    </a:ln>
                    <a:solidFill>
                      <a:schemeClr val="bg1"/>
                    </a:solidFill>
                    <a:effectLst/>
                    <a:uLnTx/>
                    <a:uFillTx/>
                    <a:latin typeface="+mj-ea"/>
                    <a:ea typeface="+mj-ea"/>
                    <a:cs typeface="+mn-cs"/>
                  </a:endParaRPr>
                </a:p>
              </p:txBody>
            </p:sp>
            <p:sp>
              <p:nvSpPr>
                <p:cNvPr id="131" name="文本框 130"/>
                <p:cNvSpPr txBox="1"/>
                <p:nvPr/>
              </p:nvSpPr>
              <p:spPr>
                <a:xfrm>
                  <a:off x="7810500" y="3151393"/>
                  <a:ext cx="1453562" cy="295145"/>
                </a:xfrm>
                <a:prstGeom prst="rect">
                  <a:avLst/>
                </a:prstGeom>
                <a:noFill/>
              </p:spPr>
              <p:txBody>
                <a:bodyPr wrap="square">
                  <a:spAutoFit/>
                </a:bodyPr>
                <a:lstStyle/>
                <a:p>
                  <a:pPr algn="ctr" defTabSz="469900">
                    <a:lnSpc>
                      <a:spcPct val="120000"/>
                    </a:lnSpc>
                    <a:defRPr/>
                  </a:pPr>
                  <a:r>
                    <a:rPr lang="zh-CN" altLang="en-US" sz="12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观察</a:t>
                  </a:r>
                  <a:endParaRPr lang="en-US" altLang="zh-CN" sz="1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grpSp>
        </p:grpSp>
      </p:grpSp>
      <p:grpSp>
        <p:nvGrpSpPr>
          <p:cNvPr id="154" name="组合 153"/>
          <p:cNvGrpSpPr/>
          <p:nvPr/>
        </p:nvGrpSpPr>
        <p:grpSpPr>
          <a:xfrm>
            <a:off x="9452611" y="2654209"/>
            <a:ext cx="2061489" cy="3034198"/>
            <a:chOff x="9452611" y="2746284"/>
            <a:chExt cx="2061489" cy="3034198"/>
          </a:xfrm>
        </p:grpSpPr>
        <p:sp>
          <p:nvSpPr>
            <p:cNvPr id="137" name="矩形: 圆角 136"/>
            <p:cNvSpPr/>
            <p:nvPr/>
          </p:nvSpPr>
          <p:spPr>
            <a:xfrm>
              <a:off x="9452611" y="2746284"/>
              <a:ext cx="2061489" cy="3034198"/>
            </a:xfrm>
            <a:prstGeom prst="roundRect">
              <a:avLst>
                <a:gd name="adj" fmla="val 2925"/>
              </a:avLst>
            </a:prstGeom>
            <a:solidFill>
              <a:srgbClr val="E74F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1100" b="0" i="0" u="none" strike="noStrike" kern="0" cap="none" spc="0" normalizeH="0" baseline="0" noProof="0" dirty="0">
                <a:ln>
                  <a:noFill/>
                </a:ln>
                <a:solidFill>
                  <a:schemeClr val="bg1"/>
                </a:solidFill>
                <a:effectLst/>
                <a:uLnTx/>
                <a:uFillTx/>
                <a:latin typeface="+mj-ea"/>
                <a:ea typeface="+mj-ea"/>
                <a:cs typeface="+mn-cs"/>
              </a:endParaRPr>
            </a:p>
          </p:txBody>
        </p:sp>
        <p:grpSp>
          <p:nvGrpSpPr>
            <p:cNvPr id="153" name="组合 152"/>
            <p:cNvGrpSpPr/>
            <p:nvPr/>
          </p:nvGrpSpPr>
          <p:grpSpPr>
            <a:xfrm>
              <a:off x="9491485" y="2798579"/>
              <a:ext cx="1983740" cy="2915973"/>
              <a:chOff x="9491485" y="2541404"/>
              <a:chExt cx="1983740" cy="2915973"/>
            </a:xfrm>
          </p:grpSpPr>
          <p:grpSp>
            <p:nvGrpSpPr>
              <p:cNvPr id="145" name="组合 144"/>
              <p:cNvGrpSpPr/>
              <p:nvPr/>
            </p:nvGrpSpPr>
            <p:grpSpPr>
              <a:xfrm>
                <a:off x="9491485" y="2541404"/>
                <a:ext cx="1983740" cy="1162532"/>
                <a:chOff x="9491485" y="2226907"/>
                <a:chExt cx="1983740" cy="1162532"/>
              </a:xfrm>
            </p:grpSpPr>
            <p:grpSp>
              <p:nvGrpSpPr>
                <p:cNvPr id="142" name="组合 141"/>
                <p:cNvGrpSpPr/>
                <p:nvPr/>
              </p:nvGrpSpPr>
              <p:grpSpPr>
                <a:xfrm>
                  <a:off x="9491485" y="2226907"/>
                  <a:ext cx="1983740" cy="362673"/>
                  <a:chOff x="9491485" y="2278927"/>
                  <a:chExt cx="1983740" cy="362673"/>
                </a:xfrm>
              </p:grpSpPr>
              <p:sp>
                <p:nvSpPr>
                  <p:cNvPr id="139" name="文本框 138"/>
                  <p:cNvSpPr txBox="1"/>
                  <p:nvPr/>
                </p:nvSpPr>
                <p:spPr>
                  <a:xfrm>
                    <a:off x="9734055" y="2278927"/>
                    <a:ext cx="1498600" cy="338554"/>
                  </a:xfrm>
                  <a:prstGeom prst="rect">
                    <a:avLst/>
                  </a:prstGeom>
                  <a:noFill/>
                </p:spPr>
                <p:txBody>
                  <a:bodyPr wrap="square">
                    <a:spAutoFit/>
                  </a:bodyPr>
                  <a:lstStyle/>
                  <a:p>
                    <a:pPr marL="0" marR="0" lvl="0" indent="0" algn="ctr" defTabSz="469900" rtl="0" eaLnBrk="1" fontAlgn="auto" latinLnBrk="0" hangingPunct="1">
                      <a:spcBef>
                        <a:spcPts val="0"/>
                      </a:spcBef>
                      <a:spcAft>
                        <a:spcPts val="0"/>
                      </a:spcAft>
                      <a:buClrTx/>
                      <a:buSzTx/>
                      <a:buFontTx/>
                      <a:buNone/>
                      <a:defRPr/>
                    </a:pPr>
                    <a:r>
                      <a:rPr kumimoji="0" lang="zh-CN" altLang="en-US" sz="16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主要研究终点</a:t>
                    </a:r>
                    <a:endParaRPr kumimoji="0" lang="zh-CN" altLang="en-US" sz="1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cxnSp>
                <p:nvCxnSpPr>
                  <p:cNvPr id="141" name="直接连接符 140"/>
                  <p:cNvCxnSpPr/>
                  <p:nvPr/>
                </p:nvCxnSpPr>
                <p:spPr>
                  <a:xfrm>
                    <a:off x="9491485" y="2641600"/>
                    <a:ext cx="1983740" cy="0"/>
                  </a:xfrm>
                  <a:prstGeom prst="line">
                    <a:avLst/>
                  </a:prstGeom>
                  <a:ln>
                    <a:gradFill flip="none" rotWithShape="1">
                      <a:gsLst>
                        <a:gs pos="0">
                          <a:schemeClr val="accent1">
                            <a:lumMod val="5000"/>
                            <a:lumOff val="95000"/>
                            <a:alpha val="0"/>
                          </a:schemeClr>
                        </a:gs>
                        <a:gs pos="50000">
                          <a:schemeClr val="bg1"/>
                        </a:gs>
                        <a:gs pos="100000">
                          <a:schemeClr val="bg1">
                            <a:alpha val="0"/>
                          </a:schemeClr>
                        </a:gs>
                      </a:gsLst>
                      <a:lin ang="0" scaled="1"/>
                      <a:tileRect/>
                    </a:gradFill>
                    <a:prstDash val="dash"/>
                  </a:ln>
                </p:spPr>
                <p:style>
                  <a:lnRef idx="1">
                    <a:schemeClr val="accent1"/>
                  </a:lnRef>
                  <a:fillRef idx="0">
                    <a:schemeClr val="accent1"/>
                  </a:fillRef>
                  <a:effectRef idx="0">
                    <a:schemeClr val="accent1"/>
                  </a:effectRef>
                  <a:fontRef idx="minor">
                    <a:schemeClr val="tx1"/>
                  </a:fontRef>
                </p:style>
              </p:cxnSp>
            </p:grpSp>
            <p:sp>
              <p:nvSpPr>
                <p:cNvPr id="144" name="文本框 143"/>
                <p:cNvSpPr txBox="1"/>
                <p:nvPr/>
              </p:nvSpPr>
              <p:spPr>
                <a:xfrm>
                  <a:off x="9545748" y="2651095"/>
                  <a:ext cx="1875213" cy="738344"/>
                </a:xfrm>
                <a:prstGeom prst="rect">
                  <a:avLst/>
                </a:prstGeom>
                <a:noFill/>
              </p:spPr>
              <p:txBody>
                <a:bodyPr wrap="square">
                  <a:spAutoFit/>
                </a:bodyPr>
                <a:lstStyle/>
                <a:p>
                  <a:pPr marL="107950" marR="0" lvl="0" indent="-107950" algn="l" defTabSz="469900" rtl="0" eaLnBrk="1" fontAlgn="auto" latinLnBrk="0" hangingPunct="1">
                    <a:lnSpc>
                      <a:spcPct val="120000"/>
                    </a:lnSpc>
                    <a:spcBef>
                      <a:spcPts val="0"/>
                    </a:spcBef>
                    <a:spcAft>
                      <a:spcPts val="0"/>
                    </a:spcAft>
                    <a:buClrTx/>
                    <a:buSzTx/>
                    <a:buFont typeface="Arial" panose="020B0604020202090204" pitchFamily="34" charset="0"/>
                    <a:buChar char="•"/>
                    <a:defRPr/>
                  </a:pPr>
                  <a:r>
                    <a:rPr kumimoji="0" lang="en-US" altLang="zh-CN" sz="12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ITT </a:t>
                  </a:r>
                  <a:r>
                    <a:rPr kumimoji="0" lang="zh-CN" altLang="en-US" sz="12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人群和</a:t>
                  </a:r>
                  <a:r>
                    <a:rPr kumimoji="0" lang="en-US" altLang="zh-CN" sz="12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PD-L1(IC</a:t>
                  </a:r>
                  <a:r>
                    <a:rPr kumimoji="0" lang="zh-CN" altLang="en-US" sz="12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大于等于</a:t>
                  </a:r>
                  <a:r>
                    <a:rPr kumimoji="0" lang="en-US" altLang="zh-CN" sz="12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1%)</a:t>
                  </a:r>
                  <a:r>
                    <a:rPr kumimoji="0" lang="zh-CN" altLang="en-US" sz="12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人群的</a:t>
                  </a:r>
                  <a:r>
                    <a:rPr kumimoji="0" lang="en-US" altLang="zh-CN" sz="12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pCR(ypT0/is ypN0)</a:t>
                  </a:r>
                  <a:endParaRPr kumimoji="0" lang="en-US"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grpSp>
            <p:nvGrpSpPr>
              <p:cNvPr id="146" name="组合 145"/>
              <p:cNvGrpSpPr/>
              <p:nvPr/>
            </p:nvGrpSpPr>
            <p:grpSpPr>
              <a:xfrm>
                <a:off x="9491485" y="3851647"/>
                <a:ext cx="1983740" cy="1605730"/>
                <a:chOff x="9491485" y="2226907"/>
                <a:chExt cx="1983740" cy="1605730"/>
              </a:xfrm>
            </p:grpSpPr>
            <p:grpSp>
              <p:nvGrpSpPr>
                <p:cNvPr id="147" name="组合 146"/>
                <p:cNvGrpSpPr/>
                <p:nvPr/>
              </p:nvGrpSpPr>
              <p:grpSpPr>
                <a:xfrm>
                  <a:off x="9491485" y="2226907"/>
                  <a:ext cx="1983740" cy="362673"/>
                  <a:chOff x="9491485" y="2278927"/>
                  <a:chExt cx="1983740" cy="362673"/>
                </a:xfrm>
              </p:grpSpPr>
              <p:sp>
                <p:nvSpPr>
                  <p:cNvPr id="149" name="文本框 148"/>
                  <p:cNvSpPr txBox="1"/>
                  <p:nvPr/>
                </p:nvSpPr>
                <p:spPr>
                  <a:xfrm>
                    <a:off x="9734055" y="2278927"/>
                    <a:ext cx="1498600" cy="338554"/>
                  </a:xfrm>
                  <a:prstGeom prst="rect">
                    <a:avLst/>
                  </a:prstGeom>
                  <a:noFill/>
                </p:spPr>
                <p:txBody>
                  <a:bodyPr wrap="square">
                    <a:spAutoFit/>
                  </a:bodyPr>
                  <a:lstStyle/>
                  <a:p>
                    <a:pPr algn="ctr" defTabSz="469900">
                      <a:defRPr/>
                    </a:pPr>
                    <a:r>
                      <a:rPr lang="zh-CN" altLang="en-US" sz="1600" b="1">
                        <a:solidFill>
                          <a:schemeClr val="bg1"/>
                        </a:solidFill>
                        <a:latin typeface="微软雅黑" panose="020B0503020204020204" pitchFamily="34" charset="-122"/>
                        <a:ea typeface="微软雅黑" panose="020B0503020204020204" pitchFamily="34" charset="-122"/>
                        <a:sym typeface="+mn-lt"/>
                      </a:rPr>
                      <a:t>次要研究终点</a:t>
                    </a:r>
                    <a:endParaRPr lang="zh-CN" altLang="en-US" sz="1600" b="1" dirty="0">
                      <a:solidFill>
                        <a:schemeClr val="bg1"/>
                      </a:solidFill>
                      <a:latin typeface="微软雅黑" panose="020B0503020204020204" pitchFamily="34" charset="-122"/>
                      <a:ea typeface="微软雅黑" panose="020B0503020204020204" pitchFamily="34" charset="-122"/>
                      <a:sym typeface="+mn-lt"/>
                    </a:endParaRPr>
                  </a:p>
                </p:txBody>
              </p:sp>
              <p:cxnSp>
                <p:nvCxnSpPr>
                  <p:cNvPr id="150" name="直接连接符 149"/>
                  <p:cNvCxnSpPr/>
                  <p:nvPr/>
                </p:nvCxnSpPr>
                <p:spPr>
                  <a:xfrm>
                    <a:off x="9491485" y="2641600"/>
                    <a:ext cx="1983740" cy="0"/>
                  </a:xfrm>
                  <a:prstGeom prst="line">
                    <a:avLst/>
                  </a:prstGeom>
                  <a:ln>
                    <a:gradFill flip="none" rotWithShape="1">
                      <a:gsLst>
                        <a:gs pos="0">
                          <a:schemeClr val="accent1">
                            <a:lumMod val="5000"/>
                            <a:lumOff val="95000"/>
                            <a:alpha val="0"/>
                          </a:schemeClr>
                        </a:gs>
                        <a:gs pos="50000">
                          <a:schemeClr val="bg1"/>
                        </a:gs>
                        <a:gs pos="100000">
                          <a:schemeClr val="bg1">
                            <a:alpha val="0"/>
                          </a:schemeClr>
                        </a:gs>
                      </a:gsLst>
                      <a:lin ang="0" scaled="1"/>
                      <a:tileRect/>
                    </a:gradFill>
                    <a:prstDash val="dash"/>
                  </a:ln>
                </p:spPr>
                <p:style>
                  <a:lnRef idx="1">
                    <a:schemeClr val="accent1"/>
                  </a:lnRef>
                  <a:fillRef idx="0">
                    <a:schemeClr val="accent1"/>
                  </a:fillRef>
                  <a:effectRef idx="0">
                    <a:schemeClr val="accent1"/>
                  </a:effectRef>
                  <a:fontRef idx="minor">
                    <a:schemeClr val="tx1"/>
                  </a:fontRef>
                </p:style>
              </p:cxnSp>
            </p:grpSp>
            <p:sp>
              <p:nvSpPr>
                <p:cNvPr id="148" name="文本框 147"/>
                <p:cNvSpPr txBox="1"/>
                <p:nvPr/>
              </p:nvSpPr>
              <p:spPr>
                <a:xfrm>
                  <a:off x="9545748" y="2651095"/>
                  <a:ext cx="1875213" cy="1181542"/>
                </a:xfrm>
                <a:prstGeom prst="rect">
                  <a:avLst/>
                </a:prstGeom>
                <a:noFill/>
              </p:spPr>
              <p:txBody>
                <a:bodyPr wrap="square">
                  <a:spAutoFit/>
                </a:bodyPr>
                <a:lstStyle/>
                <a:p>
                  <a:pPr marL="107950" indent="-107950" defTabSz="469900">
                    <a:lnSpc>
                      <a:spcPct val="120000"/>
                    </a:lnSpc>
                    <a:buFont typeface="Arial" panose="020B0604020202090204" pitchFamily="34" charset="0"/>
                    <a:buChar char="•"/>
                    <a:defRPr/>
                  </a:pPr>
                  <a:r>
                    <a:rPr lang="en-US" altLang="zh-CN" sz="1200">
                      <a:solidFill>
                        <a:schemeClr val="bg1"/>
                      </a:solidFill>
                      <a:latin typeface="微软雅黑" panose="020B0503020204020204" pitchFamily="34" charset="-122"/>
                      <a:ea typeface="微软雅黑" panose="020B0503020204020204" pitchFamily="34" charset="-122"/>
                      <a:sym typeface="+mn-lt"/>
                    </a:rPr>
                    <a:t>ITT </a:t>
                  </a:r>
                  <a:r>
                    <a:rPr lang="zh-CN" altLang="en-US" sz="1200">
                      <a:solidFill>
                        <a:schemeClr val="bg1"/>
                      </a:solidFill>
                      <a:latin typeface="微软雅黑" panose="020B0503020204020204" pitchFamily="34" charset="-122"/>
                      <a:ea typeface="微软雅黑" panose="020B0503020204020204" pitchFamily="34" charset="-122"/>
                      <a:sym typeface="+mn-lt"/>
                    </a:rPr>
                    <a:t>人群和</a:t>
                  </a:r>
                  <a:r>
                    <a:rPr lang="en-US" altLang="zh-CN" sz="1200">
                      <a:solidFill>
                        <a:schemeClr val="bg1"/>
                      </a:solidFill>
                      <a:latin typeface="微软雅黑" panose="020B0503020204020204" pitchFamily="34" charset="-122"/>
                      <a:ea typeface="微软雅黑" panose="020B0503020204020204" pitchFamily="34" charset="-122"/>
                      <a:sym typeface="+mn-lt"/>
                    </a:rPr>
                    <a:t>PD-L1(IC</a:t>
                  </a:r>
                  <a:r>
                    <a:rPr lang="zh-CN" altLang="en-US" sz="1200">
                      <a:solidFill>
                        <a:schemeClr val="bg1"/>
                      </a:solidFill>
                      <a:latin typeface="微软雅黑" panose="020B0503020204020204" pitchFamily="34" charset="-122"/>
                      <a:ea typeface="微软雅黑" panose="020B0503020204020204" pitchFamily="34" charset="-122"/>
                      <a:sym typeface="+mn-lt"/>
                    </a:rPr>
                    <a:t>大于等于</a:t>
                  </a:r>
                  <a:r>
                    <a:rPr lang="en-US" altLang="zh-CN" sz="1200">
                      <a:solidFill>
                        <a:schemeClr val="bg1"/>
                      </a:solidFill>
                      <a:latin typeface="微软雅黑" panose="020B0503020204020204" pitchFamily="34" charset="-122"/>
                      <a:ea typeface="微软雅黑" panose="020B0503020204020204" pitchFamily="34" charset="-122"/>
                      <a:sym typeface="+mn-lt"/>
                    </a:rPr>
                    <a:t>1%)</a:t>
                  </a:r>
                  <a:r>
                    <a:rPr lang="zh-CN" altLang="en-US" sz="1200">
                      <a:solidFill>
                        <a:schemeClr val="bg1"/>
                      </a:solidFill>
                      <a:latin typeface="微软雅黑" panose="020B0503020204020204" pitchFamily="34" charset="-122"/>
                      <a:ea typeface="微软雅黑" panose="020B0503020204020204" pitchFamily="34" charset="-122"/>
                      <a:sym typeface="+mn-lt"/>
                    </a:rPr>
                    <a:t>人群的</a:t>
                  </a:r>
                  <a:r>
                    <a:rPr lang="en-US" altLang="zh-CN" sz="1200">
                      <a:solidFill>
                        <a:schemeClr val="bg1"/>
                      </a:solidFill>
                      <a:latin typeface="微软雅黑" panose="020B0503020204020204" pitchFamily="34" charset="-122"/>
                      <a:ea typeface="微软雅黑" panose="020B0503020204020204" pitchFamily="34" charset="-122"/>
                      <a:sym typeface="+mn-lt"/>
                    </a:rPr>
                    <a:t>EFS</a:t>
                  </a:r>
                  <a:r>
                    <a:rPr lang="zh-CN" altLang="en-US" sz="1200">
                      <a:solidFill>
                        <a:schemeClr val="bg1"/>
                      </a:solidFill>
                      <a:latin typeface="微软雅黑" panose="020B0503020204020204" pitchFamily="34" charset="-122"/>
                      <a:ea typeface="微软雅黑" panose="020B0503020204020204" pitchFamily="34" charset="-122"/>
                      <a:sym typeface="+mn-lt"/>
                    </a:rPr>
                    <a:t>、</a:t>
                  </a:r>
                  <a:r>
                    <a:rPr lang="en-US" altLang="zh-CN" sz="1200">
                      <a:solidFill>
                        <a:schemeClr val="bg1"/>
                      </a:solidFill>
                      <a:latin typeface="微软雅黑" panose="020B0503020204020204" pitchFamily="34" charset="-122"/>
                      <a:ea typeface="微软雅黑" panose="020B0503020204020204" pitchFamily="34" charset="-122"/>
                      <a:sym typeface="+mn-lt"/>
                    </a:rPr>
                    <a:t>DFS</a:t>
                  </a:r>
                  <a:r>
                    <a:rPr lang="zh-CN" altLang="en-US" sz="1200">
                      <a:solidFill>
                        <a:schemeClr val="bg1"/>
                      </a:solidFill>
                      <a:latin typeface="微软雅黑" panose="020B0503020204020204" pitchFamily="34" charset="-122"/>
                      <a:ea typeface="微软雅黑" panose="020B0503020204020204" pitchFamily="34" charset="-122"/>
                      <a:sym typeface="+mn-lt"/>
                    </a:rPr>
                    <a:t>、</a:t>
                  </a:r>
                  <a:r>
                    <a:rPr lang="en-US" altLang="zh-CN" sz="1200">
                      <a:solidFill>
                        <a:schemeClr val="bg1"/>
                      </a:solidFill>
                      <a:latin typeface="微软雅黑" panose="020B0503020204020204" pitchFamily="34" charset="-122"/>
                      <a:ea typeface="微软雅黑" panose="020B0503020204020204" pitchFamily="34" charset="-122"/>
                      <a:sym typeface="+mn-lt"/>
                    </a:rPr>
                    <a:t>OS</a:t>
                  </a:r>
                  <a:endParaRPr lang="en-US" altLang="zh-CN" sz="1200">
                    <a:solidFill>
                      <a:schemeClr val="bg1"/>
                    </a:solidFill>
                    <a:latin typeface="微软雅黑" panose="020B0503020204020204" pitchFamily="34" charset="-122"/>
                    <a:ea typeface="微软雅黑" panose="020B0503020204020204" pitchFamily="34" charset="-122"/>
                    <a:sym typeface="+mn-lt"/>
                  </a:endParaRPr>
                </a:p>
                <a:p>
                  <a:pPr marL="107950" indent="-107950" defTabSz="469900">
                    <a:lnSpc>
                      <a:spcPct val="120000"/>
                    </a:lnSpc>
                    <a:buFont typeface="Arial" panose="020B0604020202090204" pitchFamily="34" charset="0"/>
                    <a:buChar char="•"/>
                    <a:defRPr/>
                  </a:pPr>
                  <a:r>
                    <a:rPr lang="zh-CN" altLang="en-US" sz="1200">
                      <a:solidFill>
                        <a:schemeClr val="bg1"/>
                      </a:solidFill>
                      <a:latin typeface="微软雅黑" panose="020B0503020204020204" pitchFamily="34" charset="-122"/>
                      <a:ea typeface="微软雅黑" panose="020B0503020204020204" pitchFamily="34" charset="-122"/>
                      <a:sym typeface="+mn-lt"/>
                    </a:rPr>
                    <a:t>安全性</a:t>
                  </a:r>
                  <a:endParaRPr lang="en-US" altLang="zh-CN" sz="1200">
                    <a:solidFill>
                      <a:schemeClr val="bg1"/>
                    </a:solidFill>
                    <a:latin typeface="微软雅黑" panose="020B0503020204020204" pitchFamily="34" charset="-122"/>
                    <a:ea typeface="微软雅黑" panose="020B0503020204020204" pitchFamily="34" charset="-122"/>
                    <a:sym typeface="+mn-lt"/>
                  </a:endParaRPr>
                </a:p>
                <a:p>
                  <a:pPr marL="107950" indent="-107950" defTabSz="469900">
                    <a:lnSpc>
                      <a:spcPct val="120000"/>
                    </a:lnSpc>
                    <a:buFont typeface="Arial" panose="020B0604020202090204" pitchFamily="34" charset="0"/>
                    <a:buChar char="•"/>
                    <a:defRPr/>
                  </a:pPr>
                  <a:r>
                    <a:rPr lang="en-US" altLang="zh-CN" sz="1200">
                      <a:solidFill>
                        <a:schemeClr val="bg1"/>
                      </a:solidFill>
                      <a:latin typeface="微软雅黑" panose="020B0503020204020204" pitchFamily="34" charset="-122"/>
                      <a:ea typeface="微软雅黑" panose="020B0503020204020204" pitchFamily="34" charset="-122"/>
                      <a:sym typeface="+mn-lt"/>
                    </a:rPr>
                    <a:t>PROs</a:t>
                  </a:r>
                  <a:endParaRPr lang="en-US" altLang="zh-CN" sz="1200" dirty="0">
                    <a:solidFill>
                      <a:schemeClr val="bg1"/>
                    </a:solidFill>
                    <a:latin typeface="微软雅黑" panose="020B0503020204020204" pitchFamily="34" charset="-122"/>
                    <a:ea typeface="微软雅黑" panose="020B0503020204020204" pitchFamily="34" charset="-122"/>
                    <a:sym typeface="+mn-lt"/>
                  </a:endParaRPr>
                </a:p>
              </p:txBody>
            </p:sp>
          </p:grpSp>
        </p:grpSp>
      </p:grpSp>
      <p:grpSp>
        <p:nvGrpSpPr>
          <p:cNvPr id="157" name="组合 156"/>
          <p:cNvGrpSpPr/>
          <p:nvPr/>
        </p:nvGrpSpPr>
        <p:grpSpPr>
          <a:xfrm>
            <a:off x="5958924" y="5895983"/>
            <a:ext cx="866775" cy="276999"/>
            <a:chOff x="4391343" y="5988058"/>
            <a:chExt cx="866775" cy="276999"/>
          </a:xfrm>
        </p:grpSpPr>
        <p:sp>
          <p:nvSpPr>
            <p:cNvPr id="158" name="矩形: 圆角 157"/>
            <p:cNvSpPr/>
            <p:nvPr/>
          </p:nvSpPr>
          <p:spPr>
            <a:xfrm>
              <a:off x="4391343" y="6007496"/>
              <a:ext cx="866775" cy="238125"/>
            </a:xfrm>
            <a:prstGeom prst="roundRect">
              <a:avLst>
                <a:gd name="adj" fmla="val 50000"/>
              </a:avLst>
            </a:prstGeom>
            <a:pattFill prst="ltUpDiag">
              <a:fgClr>
                <a:srgbClr val="FAE6F0"/>
              </a:fgClr>
              <a:bgClr>
                <a:schemeClr val="bg1"/>
              </a:bgClr>
            </a:pattFill>
            <a:ln>
              <a:noFill/>
            </a:ln>
            <a:effectLst>
              <a:outerShdw blurRad="63500" sx="102000" sy="102000" algn="ctr" rotWithShape="0">
                <a:srgbClr val="BD0158">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文本框 158"/>
            <p:cNvSpPr txBox="1"/>
            <p:nvPr/>
          </p:nvSpPr>
          <p:spPr>
            <a:xfrm>
              <a:off x="4465183" y="5988058"/>
              <a:ext cx="719095" cy="276999"/>
            </a:xfrm>
            <a:prstGeom prst="rect">
              <a:avLst/>
            </a:prstGeom>
            <a:noFill/>
          </p:spPr>
          <p:txBody>
            <a:bodyPr wrap="square" rtlCol="0">
              <a:spAutoFit/>
            </a:bodyPr>
            <a:lstStyle/>
            <a:p>
              <a:pPr marL="0" marR="0" lvl="0" indent="0" algn="ctr" defTabSz="4699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a:ln>
                    <a:noFill/>
                  </a:ln>
                  <a:solidFill>
                    <a:srgbClr val="BD0158"/>
                  </a:solidFill>
                  <a:effectLst/>
                  <a:uLnTx/>
                  <a:uFillTx/>
                  <a:latin typeface="微软雅黑" panose="020B0503020204020204" pitchFamily="34" charset="-122"/>
                  <a:ea typeface="微软雅黑" panose="020B0503020204020204" pitchFamily="34" charset="-122"/>
                  <a:cs typeface="+mn-cs"/>
                </a:rPr>
                <a:t>8</a:t>
              </a:r>
              <a:r>
                <a:rPr kumimoji="0" lang="zh-CN" altLang="en-US" sz="1200" b="1" i="0" u="none" strike="noStrike" kern="1200" cap="none" spc="0" normalizeH="0" baseline="0" noProof="0">
                  <a:ln>
                    <a:noFill/>
                  </a:ln>
                  <a:solidFill>
                    <a:srgbClr val="BD0158"/>
                  </a:solidFill>
                  <a:effectLst/>
                  <a:uLnTx/>
                  <a:uFillTx/>
                  <a:latin typeface="微软雅黑" panose="020B0503020204020204" pitchFamily="34" charset="-122"/>
                  <a:ea typeface="微软雅黑" panose="020B0503020204020204" pitchFamily="34" charset="-122"/>
                  <a:cs typeface="+mn-cs"/>
                </a:rPr>
                <a:t>周</a:t>
              </a:r>
              <a:endParaRPr kumimoji="0" lang="zh-CN" altLang="en-US" sz="12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endParaRPr>
            </a:p>
          </p:txBody>
        </p:sp>
      </p:grpSp>
      <p:grpSp>
        <p:nvGrpSpPr>
          <p:cNvPr id="160" name="组合 159"/>
          <p:cNvGrpSpPr/>
          <p:nvPr/>
        </p:nvGrpSpPr>
        <p:grpSpPr>
          <a:xfrm>
            <a:off x="7084220" y="5895983"/>
            <a:ext cx="614614" cy="276999"/>
            <a:chOff x="4517424" y="5988058"/>
            <a:chExt cx="614614" cy="276999"/>
          </a:xfrm>
        </p:grpSpPr>
        <p:sp>
          <p:nvSpPr>
            <p:cNvPr id="161" name="矩形: 圆角 160"/>
            <p:cNvSpPr/>
            <p:nvPr/>
          </p:nvSpPr>
          <p:spPr>
            <a:xfrm>
              <a:off x="4517424" y="6007496"/>
              <a:ext cx="614614" cy="238125"/>
            </a:xfrm>
            <a:prstGeom prst="roundRect">
              <a:avLst>
                <a:gd name="adj" fmla="val 50000"/>
              </a:avLst>
            </a:prstGeom>
            <a:pattFill prst="ltUpDiag">
              <a:fgClr>
                <a:srgbClr val="FAE6F0"/>
              </a:fgClr>
              <a:bgClr>
                <a:schemeClr val="bg1"/>
              </a:bgClr>
            </a:pattFill>
            <a:ln>
              <a:noFill/>
            </a:ln>
            <a:effectLst>
              <a:outerShdw blurRad="63500" sx="102000" sy="102000" algn="ctr" rotWithShape="0">
                <a:srgbClr val="BD0158">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文本框 161"/>
            <p:cNvSpPr txBox="1"/>
            <p:nvPr/>
          </p:nvSpPr>
          <p:spPr>
            <a:xfrm>
              <a:off x="4560286" y="5988058"/>
              <a:ext cx="528890" cy="276999"/>
            </a:xfrm>
            <a:prstGeom prst="rect">
              <a:avLst/>
            </a:prstGeom>
            <a:noFill/>
          </p:spPr>
          <p:txBody>
            <a:bodyPr wrap="square" rtlCol="0">
              <a:spAutoFit/>
            </a:bodyPr>
            <a:lstStyle/>
            <a:p>
              <a:pPr algn="ctr" defTabSz="469900">
                <a:defRPr/>
              </a:pPr>
              <a:r>
                <a:rPr lang="en-US" altLang="zh-CN" sz="1200" b="1">
                  <a:solidFill>
                    <a:srgbClr val="BD0158"/>
                  </a:solidFill>
                  <a:latin typeface="微软雅黑" panose="020B0503020204020204" pitchFamily="34" charset="-122"/>
                  <a:ea typeface="微软雅黑" panose="020B0503020204020204" pitchFamily="34" charset="-122"/>
                </a:rPr>
                <a:t>pCR</a:t>
              </a:r>
              <a:endParaRPr lang="zh-CN" altLang="en-US" sz="1200" b="1" dirty="0">
                <a:solidFill>
                  <a:srgbClr val="BD0158"/>
                </a:solidFill>
                <a:latin typeface="微软雅黑" panose="020B0503020204020204" pitchFamily="34" charset="-122"/>
                <a:ea typeface="微软雅黑" panose="020B0503020204020204" pitchFamily="34" charset="-122"/>
              </a:endParaRPr>
            </a:p>
          </p:txBody>
        </p:sp>
      </p:grpSp>
      <p:grpSp>
        <p:nvGrpSpPr>
          <p:cNvPr id="163" name="组合 162"/>
          <p:cNvGrpSpPr/>
          <p:nvPr/>
        </p:nvGrpSpPr>
        <p:grpSpPr>
          <a:xfrm>
            <a:off x="7764780" y="5915421"/>
            <a:ext cx="1245870" cy="275837"/>
            <a:chOff x="4201733" y="6007496"/>
            <a:chExt cx="1245870" cy="275837"/>
          </a:xfrm>
        </p:grpSpPr>
        <p:sp>
          <p:nvSpPr>
            <p:cNvPr id="164" name="矩形: 圆角 163"/>
            <p:cNvSpPr/>
            <p:nvPr/>
          </p:nvSpPr>
          <p:spPr>
            <a:xfrm>
              <a:off x="4304603" y="6007496"/>
              <a:ext cx="1040256" cy="238125"/>
            </a:xfrm>
            <a:prstGeom prst="roundRect">
              <a:avLst>
                <a:gd name="adj" fmla="val 50000"/>
              </a:avLst>
            </a:prstGeom>
            <a:pattFill prst="ltUpDiag">
              <a:fgClr>
                <a:srgbClr val="FAE6F0"/>
              </a:fgClr>
              <a:bgClr>
                <a:schemeClr val="bg1"/>
              </a:bgClr>
            </a:pattFill>
            <a:ln>
              <a:noFill/>
            </a:ln>
            <a:effectLst>
              <a:outerShdw blurRad="63500" sx="102000" sy="102000" algn="ctr" rotWithShape="0">
                <a:srgbClr val="BD0158">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文本框 164"/>
            <p:cNvSpPr txBox="1"/>
            <p:nvPr/>
          </p:nvSpPr>
          <p:spPr>
            <a:xfrm>
              <a:off x="4201733" y="6007743"/>
              <a:ext cx="1245870" cy="275590"/>
            </a:xfrm>
            <a:prstGeom prst="rect">
              <a:avLst/>
            </a:prstGeom>
            <a:noFill/>
          </p:spPr>
          <p:txBody>
            <a:bodyPr wrap="square" rtlCol="0">
              <a:spAutoFit/>
            </a:bodyPr>
            <a:lstStyle/>
            <a:p>
              <a:pPr algn="ctr" defTabSz="469900">
                <a:defRPr/>
              </a:pPr>
              <a:r>
                <a:rPr lang="zh-CN" altLang="en-US" sz="1200" b="1">
                  <a:solidFill>
                    <a:srgbClr val="BD0158"/>
                  </a:solidFill>
                  <a:latin typeface="微软雅黑" panose="020B0503020204020204" pitchFamily="34" charset="-122"/>
                  <a:ea typeface="微软雅黑" panose="020B0503020204020204" pitchFamily="34" charset="-122"/>
                </a:rPr>
                <a:t>入组后≤</a:t>
              </a:r>
              <a:r>
                <a:rPr lang="en-US" altLang="zh-CN" sz="1200" b="1">
                  <a:solidFill>
                    <a:srgbClr val="BD0158"/>
                  </a:solidFill>
                  <a:latin typeface="微软雅黑" panose="020B0503020204020204" pitchFamily="34" charset="-122"/>
                  <a:ea typeface="微软雅黑" panose="020B0503020204020204" pitchFamily="34" charset="-122"/>
                </a:rPr>
                <a:t>1</a:t>
              </a:r>
              <a:r>
                <a:rPr lang="zh-CN" altLang="en-US" sz="1200" b="1">
                  <a:solidFill>
                    <a:srgbClr val="BD0158"/>
                  </a:solidFill>
                  <a:latin typeface="微软雅黑" panose="020B0503020204020204" pitchFamily="34" charset="-122"/>
                  <a:ea typeface="微软雅黑" panose="020B0503020204020204" pitchFamily="34" charset="-122"/>
                </a:rPr>
                <a:t>年</a:t>
              </a:r>
              <a:endParaRPr lang="zh-CN" altLang="en-US" sz="1200" b="1" dirty="0">
                <a:solidFill>
                  <a:srgbClr val="BD0158"/>
                </a:solidFill>
                <a:latin typeface="微软雅黑" panose="020B0503020204020204" pitchFamily="34" charset="-122"/>
                <a:ea typeface="微软雅黑" panose="020B0503020204020204" pitchFamily="34" charset="-122"/>
              </a:endParaRPr>
            </a:p>
          </p:txBody>
        </p:sp>
      </p:grpSp>
      <p:grpSp>
        <p:nvGrpSpPr>
          <p:cNvPr id="169" name="组合 168"/>
          <p:cNvGrpSpPr/>
          <p:nvPr/>
        </p:nvGrpSpPr>
        <p:grpSpPr>
          <a:xfrm>
            <a:off x="3148013" y="2973148"/>
            <a:ext cx="912072" cy="2017317"/>
            <a:chOff x="3148013" y="3065223"/>
            <a:chExt cx="912072" cy="2017317"/>
          </a:xfrm>
        </p:grpSpPr>
        <p:sp>
          <p:nvSpPr>
            <p:cNvPr id="104" name="矩形 47"/>
            <p:cNvSpPr/>
            <p:nvPr/>
          </p:nvSpPr>
          <p:spPr>
            <a:xfrm>
              <a:off x="3797712" y="3065223"/>
              <a:ext cx="262373" cy="2017317"/>
            </a:xfrm>
            <a:custGeom>
              <a:avLst/>
              <a:gdLst>
                <a:gd name="connsiteX0" fmla="*/ 0 w 891517"/>
                <a:gd name="connsiteY0" fmla="*/ 0 h 2388329"/>
                <a:gd name="connsiteX1" fmla="*/ 891517 w 891517"/>
                <a:gd name="connsiteY1" fmla="*/ 0 h 2388329"/>
                <a:gd name="connsiteX2" fmla="*/ 891517 w 891517"/>
                <a:gd name="connsiteY2" fmla="*/ 2388329 h 2388329"/>
                <a:gd name="connsiteX3" fmla="*/ 0 w 891517"/>
                <a:gd name="connsiteY3" fmla="*/ 2388329 h 2388329"/>
                <a:gd name="connsiteX4" fmla="*/ 0 w 891517"/>
                <a:gd name="connsiteY4" fmla="*/ 0 h 2388329"/>
                <a:gd name="connsiteX0-1" fmla="*/ 891517 w 982957"/>
                <a:gd name="connsiteY0-2" fmla="*/ 2388329 h 2479769"/>
                <a:gd name="connsiteX1-3" fmla="*/ 0 w 982957"/>
                <a:gd name="connsiteY1-4" fmla="*/ 2388329 h 2479769"/>
                <a:gd name="connsiteX2-5" fmla="*/ 0 w 982957"/>
                <a:gd name="connsiteY2-6" fmla="*/ 0 h 2479769"/>
                <a:gd name="connsiteX3-7" fmla="*/ 891517 w 982957"/>
                <a:gd name="connsiteY3-8" fmla="*/ 0 h 2479769"/>
                <a:gd name="connsiteX4-9" fmla="*/ 982957 w 982957"/>
                <a:gd name="connsiteY4-10" fmla="*/ 2479769 h 2479769"/>
                <a:gd name="connsiteX0-11" fmla="*/ 891517 w 891517"/>
                <a:gd name="connsiteY0-12" fmla="*/ 2388329 h 2388329"/>
                <a:gd name="connsiteX1-13" fmla="*/ 0 w 891517"/>
                <a:gd name="connsiteY1-14" fmla="*/ 2388329 h 2388329"/>
                <a:gd name="connsiteX2-15" fmla="*/ 0 w 891517"/>
                <a:gd name="connsiteY2-16" fmla="*/ 0 h 2388329"/>
                <a:gd name="connsiteX3-17" fmla="*/ 891517 w 891517"/>
                <a:gd name="connsiteY3-18" fmla="*/ 0 h 2388329"/>
              </a:gdLst>
              <a:ahLst/>
              <a:cxnLst>
                <a:cxn ang="0">
                  <a:pos x="connsiteX0-1" y="connsiteY0-2"/>
                </a:cxn>
                <a:cxn ang="0">
                  <a:pos x="connsiteX1-3" y="connsiteY1-4"/>
                </a:cxn>
                <a:cxn ang="0">
                  <a:pos x="connsiteX2-5" y="connsiteY2-6"/>
                </a:cxn>
                <a:cxn ang="0">
                  <a:pos x="connsiteX3-7" y="connsiteY3-8"/>
                </a:cxn>
              </a:cxnLst>
              <a:rect l="l" t="t" r="r" b="b"/>
              <a:pathLst>
                <a:path w="891517" h="2388329">
                  <a:moveTo>
                    <a:pt x="891517" y="2388329"/>
                  </a:moveTo>
                  <a:lnTo>
                    <a:pt x="0" y="2388329"/>
                  </a:lnTo>
                  <a:lnTo>
                    <a:pt x="0" y="0"/>
                  </a:lnTo>
                  <a:lnTo>
                    <a:pt x="891517" y="0"/>
                  </a:lnTo>
                </a:path>
              </a:pathLst>
            </a:custGeom>
            <a:noFill/>
            <a:ln>
              <a:solidFill>
                <a:srgbClr val="FF0000"/>
              </a:solidFill>
              <a:headEnd type="stealth"/>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7" name="直接连接符 166"/>
            <p:cNvCxnSpPr/>
            <p:nvPr/>
          </p:nvCxnSpPr>
          <p:spPr>
            <a:xfrm>
              <a:off x="3148013" y="4073881"/>
              <a:ext cx="649286" cy="0"/>
            </a:xfrm>
            <a:prstGeom prst="lin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2" name="组合 171"/>
          <p:cNvGrpSpPr/>
          <p:nvPr/>
        </p:nvGrpSpPr>
        <p:grpSpPr>
          <a:xfrm>
            <a:off x="3103753" y="3711504"/>
            <a:ext cx="715260" cy="541812"/>
            <a:chOff x="3108516" y="3803579"/>
            <a:chExt cx="715260" cy="541812"/>
          </a:xfrm>
        </p:grpSpPr>
        <p:sp>
          <p:nvSpPr>
            <p:cNvPr id="170" name="文本框 169"/>
            <p:cNvSpPr txBox="1"/>
            <p:nvPr/>
          </p:nvSpPr>
          <p:spPr>
            <a:xfrm>
              <a:off x="3108516" y="3803579"/>
              <a:ext cx="715260" cy="295145"/>
            </a:xfrm>
            <a:prstGeom prst="rect">
              <a:avLst/>
            </a:prstGeom>
            <a:noFill/>
          </p:spPr>
          <p:txBody>
            <a:bodyPr wrap="none" rtlCol="0">
              <a:spAutoFit/>
            </a:bodyPr>
            <a:lstStyle/>
            <a:p>
              <a:pPr marL="0" marR="0" lvl="0" indent="0" algn="ctr" defTabSz="469900" rtl="0" eaLnBrk="1" fontAlgn="auto" latinLnBrk="0" hangingPunct="1">
                <a:lnSpc>
                  <a:spcPct val="120000"/>
                </a:lnSpc>
                <a:spcBef>
                  <a:spcPts val="0"/>
                </a:spcBef>
                <a:spcAft>
                  <a:spcPts val="0"/>
                </a:spcAft>
                <a:buClrTx/>
                <a:buSzTx/>
                <a:buFontTx/>
                <a:buNone/>
                <a:defRPr/>
              </a:pPr>
              <a:r>
                <a:rPr kumimoji="0" lang="en-US" altLang="zh-CN" sz="1200" b="1" i="0" u="none" strike="noStrike" kern="1200" cap="none" spc="0" normalizeH="0" baseline="0" noProof="0" dirty="0">
                  <a:ln>
                    <a:noFill/>
                  </a:ln>
                  <a:solidFill>
                    <a:srgbClr val="555555"/>
                  </a:solidFill>
                  <a:effectLst/>
                  <a:uLnTx/>
                  <a:uFillTx/>
                  <a:latin typeface="微软雅黑" panose="020B0503020204020204" pitchFamily="34" charset="-122"/>
                  <a:ea typeface="微软雅黑" panose="020B0503020204020204" pitchFamily="34" charset="-122"/>
                  <a:cs typeface="Times New Roman" panose="02020503050405090304" pitchFamily="18" charset="0"/>
                  <a:sym typeface="+mn-lt"/>
                </a:rPr>
                <a:t>N=333</a:t>
              </a:r>
              <a:endParaRPr kumimoji="0" lang="zh-CN" altLang="en-US" sz="1200" b="1" i="0" u="none" strike="noStrike" kern="1200" cap="none" spc="0" normalizeH="0" baseline="0" noProof="0" dirty="0">
                <a:ln>
                  <a:noFill/>
                </a:ln>
                <a:solidFill>
                  <a:srgbClr val="555555"/>
                </a:solidFill>
                <a:effectLst/>
                <a:uLnTx/>
                <a:uFillTx/>
                <a:latin typeface="微软雅黑" panose="020B0503020204020204" pitchFamily="34" charset="-122"/>
                <a:ea typeface="微软雅黑" panose="020B0503020204020204" pitchFamily="34" charset="-122"/>
                <a:cs typeface="Times New Roman" panose="02020503050405090304" pitchFamily="18" charset="0"/>
                <a:sym typeface="+mn-lt"/>
              </a:endParaRPr>
            </a:p>
          </p:txBody>
        </p:sp>
        <p:sp>
          <p:nvSpPr>
            <p:cNvPr id="171" name="文本框 170"/>
            <p:cNvSpPr txBox="1"/>
            <p:nvPr/>
          </p:nvSpPr>
          <p:spPr>
            <a:xfrm>
              <a:off x="3132489" y="4050246"/>
              <a:ext cx="641522" cy="295145"/>
            </a:xfrm>
            <a:prstGeom prst="rect">
              <a:avLst/>
            </a:prstGeom>
            <a:noFill/>
          </p:spPr>
          <p:txBody>
            <a:bodyPr wrap="none" rtlCol="0">
              <a:spAutoFit/>
            </a:bodyPr>
            <a:lstStyle/>
            <a:p>
              <a:pPr marL="0" marR="0" lvl="0" indent="0" algn="ctr" defTabSz="469900" rtl="0" eaLnBrk="1" fontAlgn="auto" latinLnBrk="0" hangingPunct="1">
                <a:lnSpc>
                  <a:spcPct val="120000"/>
                </a:lnSpc>
                <a:spcBef>
                  <a:spcPts val="0"/>
                </a:spcBef>
                <a:spcAft>
                  <a:spcPts val="0"/>
                </a:spcAft>
                <a:buClrTx/>
                <a:buSzTx/>
                <a:buFontTx/>
                <a:buNone/>
                <a:defRPr/>
              </a:pPr>
              <a:r>
                <a:rPr kumimoji="0" lang="en-US" altLang="zh-CN" sz="1200" b="1" i="0" u="none" strike="noStrike" kern="1200" cap="none" spc="0" normalizeH="0" baseline="0" noProof="0" dirty="0">
                  <a:ln>
                    <a:noFill/>
                  </a:ln>
                  <a:solidFill>
                    <a:srgbClr val="555555"/>
                  </a:solidFill>
                  <a:effectLst/>
                  <a:uLnTx/>
                  <a:uFillTx/>
                  <a:latin typeface="微软雅黑" panose="020B0503020204020204" pitchFamily="34" charset="-122"/>
                  <a:ea typeface="微软雅黑" panose="020B0503020204020204" pitchFamily="34" charset="-122"/>
                  <a:cs typeface="Times New Roman" panose="02020503050405090304" pitchFamily="18" charset="0"/>
                  <a:sym typeface="+mn-lt"/>
                </a:rPr>
                <a:t>R=1:1</a:t>
              </a:r>
              <a:endParaRPr kumimoji="0" lang="zh-CN" altLang="en-US" sz="1200" b="1" i="0" u="none" strike="noStrike" kern="1200" cap="none" spc="0" normalizeH="0" baseline="0" noProof="0" dirty="0">
                <a:ln>
                  <a:noFill/>
                </a:ln>
                <a:solidFill>
                  <a:srgbClr val="555555"/>
                </a:solidFill>
                <a:effectLst/>
                <a:uLnTx/>
                <a:uFillTx/>
                <a:latin typeface="微软雅黑" panose="020B0503020204020204" pitchFamily="34" charset="-122"/>
                <a:ea typeface="微软雅黑" panose="020B0503020204020204" pitchFamily="34" charset="-122"/>
                <a:cs typeface="Times New Roman" panose="02020503050405090304" pitchFamily="18" charset="0"/>
                <a:sym typeface="+mn-lt"/>
              </a:endParaRPr>
            </a:p>
          </p:txBody>
        </p:sp>
      </p:grpSp>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9369513" y="6476491"/>
            <a:ext cx="7438232"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Lancet. 2020 Oct 10;396(10257):1090-1100.</a:t>
            </a:r>
            <a:endParaRPr lang="zh-CN" altLang="en-US" sz="800" dirty="0">
              <a:latin typeface="微软雅黑" panose="020B0503020204020204" pitchFamily="34" charset="-122"/>
              <a:ea typeface="微软雅黑" panose="020B0503020204020204" pitchFamily="34" charset="-122"/>
            </a:endParaRPr>
          </a:p>
        </p:txBody>
      </p:sp>
      <p:sp>
        <p:nvSpPr>
          <p:cNvPr id="50" name="文本框 49"/>
          <p:cNvSpPr txBox="1"/>
          <p:nvPr/>
        </p:nvSpPr>
        <p:spPr>
          <a:xfrm>
            <a:off x="441553" y="331132"/>
            <a:ext cx="11439526" cy="891540"/>
          </a:xfrm>
          <a:prstGeom prst="rect">
            <a:avLst/>
          </a:prstGeom>
          <a:noFill/>
        </p:spPr>
        <p:txBody>
          <a:bodyPr wrap="square">
            <a:spAutoFit/>
          </a:bodyPr>
          <a:lstStyle/>
          <a:p>
            <a:r>
              <a:rPr lang="en-US" altLang="zh-CN"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IMpassion031: </a:t>
            </a:r>
            <a:r>
              <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阿替利珠单抗联合化疗显著改善早期</a:t>
            </a:r>
            <a:r>
              <a:rPr lang="en-US" altLang="zh-CN"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TNBC</a:t>
            </a:r>
            <a:r>
              <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患者</a:t>
            </a:r>
            <a:endPar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a:p>
            <a:r>
              <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的</a:t>
            </a:r>
            <a:r>
              <a:rPr lang="en-US" altLang="zh-CN" sz="2600" b="1" kern="100" dirty="0" err="1">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pCR</a:t>
            </a:r>
            <a:endPar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46" name="组合 45"/>
          <p:cNvGrpSpPr/>
          <p:nvPr/>
        </p:nvGrpSpPr>
        <p:grpSpPr>
          <a:xfrm>
            <a:off x="515936" y="1317785"/>
            <a:ext cx="11160125" cy="1041400"/>
            <a:chOff x="515938" y="1016000"/>
            <a:chExt cx="11160125" cy="1041400"/>
          </a:xfrm>
        </p:grpSpPr>
        <p:sp>
          <p:nvSpPr>
            <p:cNvPr id="47" name="矩形 46"/>
            <p:cNvSpPr/>
            <p:nvPr/>
          </p:nvSpPr>
          <p:spPr>
            <a:xfrm>
              <a:off x="515938" y="1016000"/>
              <a:ext cx="11160125" cy="1041400"/>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546101" y="1072622"/>
              <a:ext cx="11099800" cy="953274"/>
            </a:xfrm>
            <a:prstGeom prst="rect">
              <a:avLst/>
            </a:prstGeom>
            <a:noFill/>
          </p:spPr>
          <p:txBody>
            <a:bodyPr wrap="square">
              <a:spAutoFit/>
            </a:bodyPr>
            <a:lstStyle/>
            <a:p>
              <a:pPr marL="179705" indent="-179705" algn="just">
                <a:lnSpc>
                  <a:spcPct val="120000"/>
                </a:lnSpc>
                <a:buFont typeface="Arial" panose="020B0604020202090204" pitchFamily="34" charset="0"/>
                <a:buChar char="•"/>
                <a:defRPr/>
              </a:pP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阿替利珠单抗联合化疗组较对照组</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ITT</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人群</a:t>
              </a:r>
              <a:r>
                <a:rPr lang="en-US" altLang="zh-CN" sz="1600" spc="100" dirty="0" err="1">
                  <a:solidFill>
                    <a:schemeClr val="tx1">
                      <a:lumMod val="95000"/>
                      <a:lumOff val="5000"/>
                    </a:schemeClr>
                  </a:solidFill>
                  <a:latin typeface="微软雅黑" panose="020B0503020204020204" pitchFamily="34" charset="-122"/>
                  <a:ea typeface="微软雅黑" panose="020B0503020204020204" pitchFamily="34" charset="-122"/>
                  <a:cs typeface="+mn-ea"/>
                </a:rPr>
                <a:t>pCR</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率提高了</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16.5%</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57.6% vs 41.1%, p=0.0044</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PD-L1+</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人群</a:t>
              </a:r>
              <a:r>
                <a:rPr lang="en-US" altLang="zh-CN" sz="1600" spc="100" dirty="0" err="1">
                  <a:solidFill>
                    <a:schemeClr val="tx1">
                      <a:lumMod val="95000"/>
                      <a:lumOff val="5000"/>
                    </a:schemeClr>
                  </a:solidFill>
                  <a:latin typeface="微软雅黑" panose="020B0503020204020204" pitchFamily="34" charset="-122"/>
                  <a:ea typeface="微软雅黑" panose="020B0503020204020204" pitchFamily="34" charset="-122"/>
                  <a:cs typeface="+mn-ea"/>
                </a:rPr>
                <a:t>pCR</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率提高了</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19.5%</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68.8% vs 49.3%, p=0.021</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a:t>
              </a:r>
              <a:endPar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a:p>
              <a:pPr marL="179705" indent="-179705" algn="just">
                <a:lnSpc>
                  <a:spcPct val="120000"/>
                </a:lnSpc>
                <a:buFont typeface="Arial" panose="020B0604020202090204" pitchFamily="34" charset="0"/>
                <a:buChar char="•"/>
                <a:defRPr/>
              </a:pP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且无论</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PD-L1</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的表达状况，皆可从阿替利珠单抗</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化疗治疗中获益。</a:t>
              </a:r>
              <a:endPar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p:txBody>
        </p:sp>
      </p:grpSp>
      <p:grpSp>
        <p:nvGrpSpPr>
          <p:cNvPr id="12" name="组合 11"/>
          <p:cNvGrpSpPr/>
          <p:nvPr/>
        </p:nvGrpSpPr>
        <p:grpSpPr>
          <a:xfrm>
            <a:off x="863599" y="2454298"/>
            <a:ext cx="10464800" cy="3644900"/>
            <a:chOff x="922337" y="2362200"/>
            <a:chExt cx="10464800" cy="3644900"/>
          </a:xfrm>
        </p:grpSpPr>
        <p:grpSp>
          <p:nvGrpSpPr>
            <p:cNvPr id="11" name="组合 10"/>
            <p:cNvGrpSpPr/>
            <p:nvPr/>
          </p:nvGrpSpPr>
          <p:grpSpPr>
            <a:xfrm>
              <a:off x="7983537" y="2362200"/>
              <a:ext cx="3403600" cy="3644900"/>
              <a:chOff x="7983537" y="2362200"/>
              <a:chExt cx="3403600" cy="3644900"/>
            </a:xfrm>
          </p:grpSpPr>
          <p:grpSp>
            <p:nvGrpSpPr>
              <p:cNvPr id="7" name="组合 6"/>
              <p:cNvGrpSpPr/>
              <p:nvPr/>
            </p:nvGrpSpPr>
            <p:grpSpPr>
              <a:xfrm>
                <a:off x="7983537" y="2362200"/>
                <a:ext cx="3403600" cy="3644900"/>
                <a:chOff x="7983537" y="2362200"/>
                <a:chExt cx="3403600" cy="3644900"/>
              </a:xfrm>
            </p:grpSpPr>
            <p:sp>
              <p:nvSpPr>
                <p:cNvPr id="81" name="矩形: 圆角 80"/>
                <p:cNvSpPr/>
                <p:nvPr/>
              </p:nvSpPr>
              <p:spPr>
                <a:xfrm>
                  <a:off x="7983537" y="2362200"/>
                  <a:ext cx="3403600" cy="3644900"/>
                </a:xfrm>
                <a:prstGeom prst="roundRect">
                  <a:avLst>
                    <a:gd name="adj" fmla="val 1368"/>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3" name="图片 92"/>
                <p:cNvPicPr>
                  <a:picLocks noChangeAspect="1"/>
                </p:cNvPicPr>
                <p:nvPr/>
              </p:nvPicPr>
              <p:blipFill rotWithShape="1">
                <a:blip r:embed="rId2">
                  <a:clrChange>
                    <a:clrFrom>
                      <a:srgbClr val="FFFFFF"/>
                    </a:clrFrom>
                    <a:clrTo>
                      <a:srgbClr val="FFFFFF">
                        <a:alpha val="0"/>
                      </a:srgbClr>
                    </a:clrTo>
                  </a:clrChange>
                </a:blip>
                <a:srcRect l="68681" t="3707" r="1067" b="2482"/>
                <a:stretch>
                  <a:fillRect/>
                </a:stretch>
              </p:blipFill>
              <p:spPr>
                <a:xfrm>
                  <a:off x="8734962" y="2952750"/>
                  <a:ext cx="1900750" cy="2921000"/>
                </a:xfrm>
                <a:prstGeom prst="rect">
                  <a:avLst/>
                </a:prstGeom>
              </p:spPr>
            </p:pic>
          </p:grpSp>
          <p:sp>
            <p:nvSpPr>
              <p:cNvPr id="86" name="文本框 85"/>
              <p:cNvSpPr txBox="1"/>
              <p:nvPr/>
            </p:nvSpPr>
            <p:spPr>
              <a:xfrm>
                <a:off x="8728074" y="2417929"/>
                <a:ext cx="1914526" cy="369332"/>
              </a:xfrm>
              <a:prstGeom prst="rect">
                <a:avLst/>
              </a:prstGeom>
              <a:noFill/>
            </p:spPr>
            <p:txBody>
              <a:bodyPr wrap="square">
                <a:spAutoFit/>
              </a:bodyPr>
              <a:lstStyle/>
              <a:p>
                <a:pPr algn="ctr" defTabSz="469900"/>
                <a:r>
                  <a:rPr lang="en-US" altLang="zh-CN" b="1">
                    <a:solidFill>
                      <a:schemeClr val="tx1">
                        <a:lumMod val="75000"/>
                        <a:lumOff val="25000"/>
                      </a:schemeClr>
                    </a:solidFill>
                    <a:latin typeface="微软雅黑" panose="020B0503020204020204" pitchFamily="34" charset="-122"/>
                    <a:ea typeface="微软雅黑" panose="020B0503020204020204" pitchFamily="34" charset="-122"/>
                  </a:rPr>
                  <a:t>PD-L1</a:t>
                </a:r>
                <a:r>
                  <a:rPr lang="zh-CN" altLang="en-US" b="1">
                    <a:solidFill>
                      <a:schemeClr val="tx1">
                        <a:lumMod val="75000"/>
                        <a:lumOff val="25000"/>
                      </a:schemeClr>
                    </a:solidFill>
                    <a:latin typeface="微软雅黑" panose="020B0503020204020204" pitchFamily="34" charset="-122"/>
                    <a:ea typeface="微软雅黑" panose="020B0503020204020204" pitchFamily="34" charset="-122"/>
                  </a:rPr>
                  <a:t>阴性人群</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91" name="直接连接符 90"/>
              <p:cNvCxnSpPr/>
              <p:nvPr/>
            </p:nvCxnSpPr>
            <p:spPr>
              <a:xfrm>
                <a:off x="8091487" y="2819400"/>
                <a:ext cx="3187700"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922337" y="2362200"/>
              <a:ext cx="3403600" cy="3644900"/>
              <a:chOff x="922337" y="2362200"/>
              <a:chExt cx="3403600" cy="3644900"/>
            </a:xfrm>
          </p:grpSpPr>
          <p:sp>
            <p:nvSpPr>
              <p:cNvPr id="2" name="矩形: 圆角 1"/>
              <p:cNvSpPr/>
              <p:nvPr/>
            </p:nvSpPr>
            <p:spPr>
              <a:xfrm>
                <a:off x="922337" y="2362200"/>
                <a:ext cx="3403600" cy="3644900"/>
              </a:xfrm>
              <a:prstGeom prst="roundRect">
                <a:avLst>
                  <a:gd name="adj" fmla="val 1368"/>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83"/>
              <p:cNvSpPr txBox="1"/>
              <p:nvPr/>
            </p:nvSpPr>
            <p:spPr>
              <a:xfrm>
                <a:off x="2107475" y="2417929"/>
                <a:ext cx="1033324" cy="369332"/>
              </a:xfrm>
              <a:prstGeom prst="rect">
                <a:avLst/>
              </a:prstGeom>
              <a:noFill/>
            </p:spPr>
            <p:txBody>
              <a:bodyPr wrap="square">
                <a:spAutoFit/>
              </a:bodyPr>
              <a:lstStyle/>
              <a:p>
                <a:pPr algn="ctr" defTabSz="469900"/>
                <a:r>
                  <a:rPr lang="en-US" altLang="zh-CN" b="1">
                    <a:solidFill>
                      <a:schemeClr val="tx1">
                        <a:lumMod val="75000"/>
                        <a:lumOff val="25000"/>
                      </a:schemeClr>
                    </a:solidFill>
                    <a:latin typeface="微软雅黑" panose="020B0503020204020204" pitchFamily="34" charset="-122"/>
                    <a:ea typeface="微软雅黑" panose="020B0503020204020204" pitchFamily="34" charset="-122"/>
                  </a:rPr>
                  <a:t>ITT</a:t>
                </a:r>
                <a:r>
                  <a:rPr lang="zh-CN" altLang="en-US" b="1">
                    <a:solidFill>
                      <a:schemeClr val="tx1">
                        <a:lumMod val="75000"/>
                        <a:lumOff val="25000"/>
                      </a:schemeClr>
                    </a:solidFill>
                    <a:latin typeface="微软雅黑" panose="020B0503020204020204" pitchFamily="34" charset="-122"/>
                    <a:ea typeface="微软雅黑" panose="020B0503020204020204" pitchFamily="34" charset="-122"/>
                  </a:rPr>
                  <a:t>人群</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1030287" y="2819400"/>
                <a:ext cx="3187700"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pic>
            <p:nvPicPr>
              <p:cNvPr id="75" name="图片 74"/>
              <p:cNvPicPr>
                <a:picLocks noChangeAspect="1"/>
              </p:cNvPicPr>
              <p:nvPr/>
            </p:nvPicPr>
            <p:blipFill rotWithShape="1">
              <a:blip r:embed="rId2">
                <a:clrChange>
                  <a:clrFrom>
                    <a:srgbClr val="FFFFFF"/>
                  </a:clrFrom>
                  <a:clrTo>
                    <a:srgbClr val="FFFFFF">
                      <a:alpha val="0"/>
                    </a:srgbClr>
                  </a:clrTo>
                </a:clrChange>
              </a:blip>
              <a:srcRect l="1574" t="3707" r="62734" b="2482"/>
              <a:stretch>
                <a:fillRect/>
              </a:stretch>
            </p:blipFill>
            <p:spPr>
              <a:xfrm>
                <a:off x="1502850" y="2952750"/>
                <a:ext cx="2242574" cy="2921000"/>
              </a:xfrm>
              <a:prstGeom prst="rect">
                <a:avLst/>
              </a:prstGeom>
            </p:spPr>
          </p:pic>
        </p:grpSp>
        <p:grpSp>
          <p:nvGrpSpPr>
            <p:cNvPr id="9" name="组合 8"/>
            <p:cNvGrpSpPr/>
            <p:nvPr/>
          </p:nvGrpSpPr>
          <p:grpSpPr>
            <a:xfrm>
              <a:off x="4452937" y="2362200"/>
              <a:ext cx="3403600" cy="3644900"/>
              <a:chOff x="4452937" y="2362200"/>
              <a:chExt cx="3403600" cy="3644900"/>
            </a:xfrm>
          </p:grpSpPr>
          <p:sp>
            <p:nvSpPr>
              <p:cNvPr id="80" name="矩形: 圆角 79"/>
              <p:cNvSpPr/>
              <p:nvPr/>
            </p:nvSpPr>
            <p:spPr>
              <a:xfrm>
                <a:off x="4452937" y="2362200"/>
                <a:ext cx="3403600" cy="3644900"/>
              </a:xfrm>
              <a:prstGeom prst="roundRect">
                <a:avLst>
                  <a:gd name="adj" fmla="val 1368"/>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5197474" y="2417929"/>
                <a:ext cx="1914526" cy="369332"/>
              </a:xfrm>
              <a:prstGeom prst="rect">
                <a:avLst/>
              </a:prstGeom>
              <a:noFill/>
            </p:spPr>
            <p:txBody>
              <a:bodyPr wrap="square">
                <a:spAutoFit/>
              </a:bodyPr>
              <a:lstStyle/>
              <a:p>
                <a:pPr algn="ctr" defTabSz="469900"/>
                <a:r>
                  <a:rPr lang="en-US" altLang="zh-CN" b="1">
                    <a:solidFill>
                      <a:schemeClr val="tx1">
                        <a:lumMod val="75000"/>
                        <a:lumOff val="25000"/>
                      </a:schemeClr>
                    </a:solidFill>
                    <a:latin typeface="微软雅黑" panose="020B0503020204020204" pitchFamily="34" charset="-122"/>
                    <a:ea typeface="微软雅黑" panose="020B0503020204020204" pitchFamily="34" charset="-122"/>
                  </a:rPr>
                  <a:t>PD-L1</a:t>
                </a:r>
                <a:r>
                  <a:rPr lang="zh-CN" altLang="en-US" b="1">
                    <a:solidFill>
                      <a:schemeClr val="tx1">
                        <a:lumMod val="75000"/>
                        <a:lumOff val="25000"/>
                      </a:schemeClr>
                    </a:solidFill>
                    <a:latin typeface="微软雅黑" panose="020B0503020204020204" pitchFamily="34" charset="-122"/>
                    <a:ea typeface="微软雅黑" panose="020B0503020204020204" pitchFamily="34" charset="-122"/>
                  </a:rPr>
                  <a:t>阳性人群</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90" name="直接连接符 89"/>
              <p:cNvCxnSpPr/>
              <p:nvPr/>
            </p:nvCxnSpPr>
            <p:spPr>
              <a:xfrm>
                <a:off x="4560887" y="2819400"/>
                <a:ext cx="3187700"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pic>
            <p:nvPicPr>
              <p:cNvPr id="92" name="图片 91"/>
              <p:cNvPicPr>
                <a:picLocks noChangeAspect="1"/>
              </p:cNvPicPr>
              <p:nvPr/>
            </p:nvPicPr>
            <p:blipFill rotWithShape="1">
              <a:blip r:embed="rId2">
                <a:clrChange>
                  <a:clrFrom>
                    <a:srgbClr val="FFFFFF"/>
                  </a:clrFrom>
                  <a:clrTo>
                    <a:srgbClr val="FFFFFF">
                      <a:alpha val="0"/>
                    </a:srgbClr>
                  </a:clrTo>
                </a:clrChange>
              </a:blip>
              <a:srcRect l="38362" t="3707" r="31386" b="2482"/>
              <a:stretch>
                <a:fillRect/>
              </a:stretch>
            </p:blipFill>
            <p:spPr>
              <a:xfrm>
                <a:off x="5204362" y="2952750"/>
                <a:ext cx="1900750" cy="2921000"/>
              </a:xfrm>
              <a:prstGeom prst="rect">
                <a:avLst/>
              </a:prstGeom>
            </p:spPr>
          </p:pic>
        </p:grpSp>
      </p:gr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12" name="文本框 11"/>
          <p:cNvSpPr txBox="1"/>
          <p:nvPr/>
        </p:nvSpPr>
        <p:spPr>
          <a:xfrm>
            <a:off x="1422400" y="2456934"/>
            <a:ext cx="9347200" cy="1365567"/>
          </a:xfrm>
          <a:prstGeom prst="rect">
            <a:avLst/>
          </a:prstGeom>
          <a:noFill/>
        </p:spPr>
        <p:txBody>
          <a:bodyPr wrap="square">
            <a:spAutoFit/>
          </a:bodyPr>
          <a:lstStyle/>
          <a:p>
            <a:pPr algn="ctr">
              <a:lnSpc>
                <a:spcPct val="120000"/>
              </a:lnSpc>
            </a:pPr>
            <a:r>
              <a:rPr lang="zh-CN" altLang="en-US" sz="3600" b="1" dirty="0">
                <a:solidFill>
                  <a:schemeClr val="tx1">
                    <a:lumMod val="75000"/>
                    <a:lumOff val="25000"/>
                  </a:schemeClr>
                </a:solidFill>
                <a:effectLst>
                  <a:outerShdw blurRad="38100" dist="38100" dir="2700000" algn="tl">
                    <a:srgbClr val="000000">
                      <a:alpha val="43137"/>
                    </a:srgbClr>
                  </a:outerShdw>
                </a:effectLst>
                <a:latin typeface="+mn-ea"/>
                <a:cs typeface="+mn-ea"/>
              </a:rPr>
              <a:t>抗</a:t>
            </a:r>
            <a:r>
              <a:rPr lang="en-US" altLang="zh-CN" sz="3600" b="1" dirty="0">
                <a:solidFill>
                  <a:schemeClr val="tx1">
                    <a:lumMod val="75000"/>
                    <a:lumOff val="25000"/>
                  </a:schemeClr>
                </a:solidFill>
                <a:effectLst>
                  <a:outerShdw blurRad="38100" dist="38100" dir="2700000" algn="tl">
                    <a:srgbClr val="000000">
                      <a:alpha val="43137"/>
                    </a:srgbClr>
                  </a:outerShdw>
                </a:effectLst>
                <a:latin typeface="+mn-ea"/>
                <a:cs typeface="+mn-ea"/>
              </a:rPr>
              <a:t>PD-1/PD-L1</a:t>
            </a:r>
            <a:r>
              <a:rPr lang="zh-CN" altLang="en-US" sz="3600" b="1" dirty="0">
                <a:solidFill>
                  <a:schemeClr val="tx1">
                    <a:lumMod val="75000"/>
                    <a:lumOff val="25000"/>
                  </a:schemeClr>
                </a:solidFill>
                <a:effectLst>
                  <a:outerShdw blurRad="38100" dist="38100" dir="2700000" algn="tl">
                    <a:srgbClr val="000000">
                      <a:alpha val="43137"/>
                    </a:srgbClr>
                  </a:outerShdw>
                </a:effectLst>
                <a:latin typeface="+mn-ea"/>
                <a:cs typeface="+mn-ea"/>
              </a:rPr>
              <a:t>单药用于</a:t>
            </a:r>
            <a:endParaRPr lang="en-US" altLang="zh-CN" sz="3600" b="1" dirty="0">
              <a:solidFill>
                <a:schemeClr val="tx1">
                  <a:lumMod val="75000"/>
                  <a:lumOff val="25000"/>
                </a:schemeClr>
              </a:solidFill>
              <a:effectLst>
                <a:outerShdw blurRad="38100" dist="38100" dir="2700000" algn="tl">
                  <a:srgbClr val="000000">
                    <a:alpha val="43137"/>
                  </a:srgbClr>
                </a:outerShdw>
              </a:effectLst>
              <a:latin typeface="+mn-ea"/>
              <a:cs typeface="+mn-ea"/>
            </a:endParaRPr>
          </a:p>
          <a:p>
            <a:pPr algn="ctr">
              <a:lnSpc>
                <a:spcPct val="120000"/>
              </a:lnSpc>
            </a:pPr>
            <a:r>
              <a:rPr lang="zh-CN" altLang="en-US" sz="3600" b="1" dirty="0">
                <a:solidFill>
                  <a:schemeClr val="tx1">
                    <a:lumMod val="75000"/>
                    <a:lumOff val="25000"/>
                  </a:schemeClr>
                </a:solidFill>
                <a:effectLst>
                  <a:outerShdw blurRad="38100" dist="38100" dir="2700000" algn="tl">
                    <a:srgbClr val="000000">
                      <a:alpha val="43137"/>
                    </a:srgbClr>
                  </a:outerShdw>
                </a:effectLst>
                <a:latin typeface="+mn-ea"/>
                <a:cs typeface="+mn-ea"/>
              </a:rPr>
              <a:t>转移性</a:t>
            </a:r>
            <a:r>
              <a:rPr lang="en-US" altLang="zh-CN" sz="3600" b="1" dirty="0">
                <a:solidFill>
                  <a:schemeClr val="tx1">
                    <a:lumMod val="75000"/>
                    <a:lumOff val="25000"/>
                  </a:schemeClr>
                </a:solidFill>
                <a:effectLst>
                  <a:outerShdw blurRad="38100" dist="38100" dir="2700000" algn="tl">
                    <a:srgbClr val="000000">
                      <a:alpha val="43137"/>
                    </a:srgbClr>
                  </a:outerShdw>
                </a:effectLst>
                <a:latin typeface="+mn-ea"/>
                <a:cs typeface="+mn-ea"/>
              </a:rPr>
              <a:t>TNBC</a:t>
            </a:r>
            <a:endParaRPr lang="zh-CN" altLang="en-US" sz="3600" b="1" dirty="0">
              <a:solidFill>
                <a:schemeClr val="tx1">
                  <a:lumMod val="75000"/>
                  <a:lumOff val="25000"/>
                </a:schemeClr>
              </a:solidFill>
              <a:effectLst>
                <a:outerShdw blurRad="38100" dist="38100" dir="2700000" algn="tl">
                  <a:srgbClr val="000000">
                    <a:alpha val="43137"/>
                  </a:srgbClr>
                </a:outerShdw>
              </a:effectLst>
              <a:latin typeface="+mn-ea"/>
              <a:cs typeface="+mn-ea"/>
            </a:endParaRPr>
          </a:p>
        </p:txBody>
      </p:sp>
      <p:grpSp>
        <p:nvGrpSpPr>
          <p:cNvPr id="2" name="组合 1"/>
          <p:cNvGrpSpPr/>
          <p:nvPr/>
        </p:nvGrpSpPr>
        <p:grpSpPr>
          <a:xfrm>
            <a:off x="1752600" y="2247900"/>
            <a:ext cx="8874000" cy="2082800"/>
            <a:chOff x="932918" y="2247900"/>
            <a:chExt cx="10133535" cy="2082800"/>
          </a:xfrm>
        </p:grpSpPr>
        <p:cxnSp>
          <p:nvCxnSpPr>
            <p:cNvPr id="5" name="直接连接符 4"/>
            <p:cNvCxnSpPr/>
            <p:nvPr/>
          </p:nvCxnSpPr>
          <p:spPr>
            <a:xfrm>
              <a:off x="932918" y="24384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993900" y="2247900"/>
              <a:ext cx="27940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061200" y="43307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807333" y="3784600"/>
              <a:ext cx="15621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936605" y="4267200"/>
              <a:ext cx="22098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9504353" y="3784600"/>
              <a:ext cx="15621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594600" y="23749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grpSp>
    </p:spTree>
    <p:custDataLst>
      <p:tags r:id="rId2"/>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9386642" y="6475552"/>
            <a:ext cx="743823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Jpn</a:t>
            </a:r>
            <a:r>
              <a:rPr kumimoji="0" lang="en-US" altLang="zh-CN" sz="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J Clin Oncol. 2021 Mar 3;51(3):321-332.</a:t>
            </a:r>
            <a:endParaRPr kumimoji="0" lang="zh-CN" altLang="en-US" sz="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0" name="文本框 49"/>
          <p:cNvSpPr txBox="1"/>
          <p:nvPr/>
        </p:nvSpPr>
        <p:spPr>
          <a:xfrm>
            <a:off x="434974" y="327967"/>
            <a:ext cx="11439526" cy="4924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600" b="1" i="0" u="none" strike="noStrike" kern="10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Times New Roman" panose="02020503050405090304" pitchFamily="18" charset="0"/>
              </a:rPr>
              <a:t>抗</a:t>
            </a:r>
            <a:r>
              <a:rPr kumimoji="0" lang="en-US" altLang="zh-CN" sz="2600" b="1" i="0" u="none" strike="noStrike" kern="10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Times New Roman" panose="02020503050405090304" pitchFamily="18" charset="0"/>
              </a:rPr>
              <a:t>PD-1/PD-L1</a:t>
            </a:r>
            <a:r>
              <a:rPr kumimoji="0" lang="zh-CN" altLang="en-US" sz="2600" b="1" i="0" u="none" strike="noStrike" kern="10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Times New Roman" panose="02020503050405090304" pitchFamily="18" charset="0"/>
              </a:rPr>
              <a:t>单药用于转移性</a:t>
            </a:r>
            <a:r>
              <a:rPr kumimoji="0" lang="en-US" altLang="zh-CN" sz="2600" b="1" i="0" u="none" strike="noStrike" kern="10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Times New Roman" panose="02020503050405090304" pitchFamily="18" charset="0"/>
              </a:rPr>
              <a:t>TNBC</a:t>
            </a:r>
            <a:r>
              <a:rPr kumimoji="0" lang="zh-CN" altLang="en-US" sz="2600" b="1" i="0" u="none" strike="noStrike" kern="10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Times New Roman" panose="02020503050405090304" pitchFamily="18" charset="0"/>
              </a:rPr>
              <a:t>的临床试验结果汇总</a:t>
            </a:r>
            <a:endParaRPr kumimoji="0" lang="en-US" altLang="zh-CN" sz="2600" b="1" i="0" u="none" strike="noStrike" kern="10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46" name="组合 45"/>
          <p:cNvGrpSpPr/>
          <p:nvPr/>
        </p:nvGrpSpPr>
        <p:grpSpPr>
          <a:xfrm>
            <a:off x="515938" y="1016000"/>
            <a:ext cx="11160125" cy="812800"/>
            <a:chOff x="515938" y="1016000"/>
            <a:chExt cx="11160125" cy="812800"/>
          </a:xfrm>
        </p:grpSpPr>
        <p:sp>
          <p:nvSpPr>
            <p:cNvPr id="47" name="矩形 46"/>
            <p:cNvSpPr/>
            <p:nvPr/>
          </p:nvSpPr>
          <p:spPr>
            <a:xfrm>
              <a:off x="515938" y="1016000"/>
              <a:ext cx="11160125" cy="812800"/>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48" name="文本框 47"/>
            <p:cNvSpPr txBox="1"/>
            <p:nvPr/>
          </p:nvSpPr>
          <p:spPr>
            <a:xfrm>
              <a:off x="546101" y="1093496"/>
              <a:ext cx="11099800" cy="657809"/>
            </a:xfrm>
            <a:prstGeom prst="rect">
              <a:avLst/>
            </a:prstGeom>
            <a:noFill/>
          </p:spPr>
          <p:txBody>
            <a:bodyPr wrap="square">
              <a:spAutoFit/>
            </a:bodyPr>
            <a:lstStyle/>
            <a:p>
              <a:pPr marL="179705" marR="0" lvl="0" indent="-179705" algn="just" defTabSz="914400" rtl="0" eaLnBrk="1" fontAlgn="auto" latinLnBrk="0" hangingPunct="1">
                <a:lnSpc>
                  <a:spcPct val="120000"/>
                </a:lnSpc>
                <a:spcBef>
                  <a:spcPts val="0"/>
                </a:spcBef>
                <a:spcAft>
                  <a:spcPts val="0"/>
                </a:spcAft>
                <a:buClrTx/>
                <a:buSzTx/>
                <a:buFont typeface="Arial" panose="020B0604020202090204" pitchFamily="34" charset="0"/>
                <a:buChar char="•"/>
                <a:defRPr/>
              </a:pPr>
              <a:r>
                <a:rPr kumimoji="0" lang="en-US" altLang="zh-CN"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PD-1/PD-L1</a:t>
              </a:r>
              <a:r>
                <a:rPr kumimoji="0" lang="zh-CN" altLang="en-US"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抑制剂单药用于转移性</a:t>
              </a:r>
              <a:r>
                <a:rPr kumimoji="0" lang="en-US" altLang="zh-CN"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TNBC</a:t>
              </a:r>
              <a:r>
                <a:rPr kumimoji="0" lang="zh-CN" altLang="en-US"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的总体疗效不甚令人满意，</a:t>
              </a:r>
              <a:r>
                <a:rPr kumimoji="0" lang="en-US" altLang="zh-CN"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1</a:t>
              </a:r>
              <a:r>
                <a:rPr kumimoji="0" lang="zh-CN" altLang="en-US"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期和</a:t>
              </a:r>
              <a:r>
                <a:rPr kumimoji="0" lang="en-US" altLang="zh-CN"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2</a:t>
              </a:r>
              <a:r>
                <a:rPr kumimoji="0" lang="zh-CN" altLang="en-US"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期临床试验中的总体</a:t>
              </a:r>
              <a:r>
                <a:rPr kumimoji="0" lang="en-US" altLang="zh-CN"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ORR</a:t>
              </a:r>
              <a:r>
                <a:rPr kumimoji="0" lang="zh-CN" altLang="en-US"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约 </a:t>
              </a:r>
              <a:r>
                <a:rPr kumimoji="0" lang="en-US" altLang="zh-CN"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5~20%</a:t>
              </a:r>
              <a:r>
                <a:rPr kumimoji="0" lang="zh-CN" altLang="en-US"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，中位</a:t>
              </a:r>
              <a:r>
                <a:rPr kumimoji="0" lang="en-US" altLang="zh-CN"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PFS</a:t>
              </a:r>
              <a:r>
                <a:rPr kumimoji="0" lang="zh-CN" altLang="en-US"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约为</a:t>
              </a:r>
              <a:r>
                <a:rPr kumimoji="0" lang="en-US" altLang="zh-CN"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2</a:t>
              </a:r>
              <a:r>
                <a:rPr kumimoji="0" lang="zh-CN" altLang="en-US"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个月</a:t>
              </a:r>
              <a:endParaRPr kumimoji="0" lang="zh-CN" altLang="en-US"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endParaRPr>
            </a:p>
          </p:txBody>
        </p:sp>
      </p:grpSp>
      <p:grpSp>
        <p:nvGrpSpPr>
          <p:cNvPr id="12" name="组合 11"/>
          <p:cNvGrpSpPr/>
          <p:nvPr/>
        </p:nvGrpSpPr>
        <p:grpSpPr>
          <a:xfrm>
            <a:off x="515937" y="1906297"/>
            <a:ext cx="11160126" cy="4478841"/>
            <a:chOff x="515937" y="1906297"/>
            <a:chExt cx="11160126" cy="4478841"/>
          </a:xfrm>
        </p:grpSpPr>
        <p:sp>
          <p:nvSpPr>
            <p:cNvPr id="3" name="矩形 2"/>
            <p:cNvSpPr/>
            <p:nvPr/>
          </p:nvSpPr>
          <p:spPr>
            <a:xfrm>
              <a:off x="515937" y="1906297"/>
              <a:ext cx="11160126" cy="4478841"/>
            </a:xfrm>
            <a:prstGeom prst="rect">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5" name="文本框 4"/>
            <p:cNvSpPr txBox="1"/>
            <p:nvPr/>
          </p:nvSpPr>
          <p:spPr>
            <a:xfrm>
              <a:off x="546101" y="1944216"/>
              <a:ext cx="403828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Table 1</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Results of immune checkpoint inhibitor monotherapy in metastatic breast cancer</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 name="文本框 5"/>
            <p:cNvSpPr txBox="1"/>
            <p:nvPr/>
          </p:nvSpPr>
          <p:spPr>
            <a:xfrm>
              <a:off x="546101" y="2126241"/>
              <a:ext cx="56778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Regimen</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 name="文本框 12"/>
            <p:cNvSpPr txBox="1"/>
            <p:nvPr/>
          </p:nvSpPr>
          <p:spPr>
            <a:xfrm>
              <a:off x="1725474" y="2126241"/>
              <a:ext cx="431528"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Srudy</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4" name="文本框 13"/>
            <p:cNvSpPr txBox="1"/>
            <p:nvPr/>
          </p:nvSpPr>
          <p:spPr>
            <a:xfrm>
              <a:off x="3082082" y="2126241"/>
              <a:ext cx="436338"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Phase</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5" name="文本框 14"/>
            <p:cNvSpPr txBox="1"/>
            <p:nvPr/>
          </p:nvSpPr>
          <p:spPr>
            <a:xfrm>
              <a:off x="3950262" y="2126241"/>
              <a:ext cx="529312"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Parients</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6" name="文本框 15"/>
            <p:cNvSpPr txBox="1"/>
            <p:nvPr/>
          </p:nvSpPr>
          <p:spPr>
            <a:xfrm>
              <a:off x="5345722" y="2126241"/>
              <a:ext cx="25840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5956006" y="2126241"/>
              <a:ext cx="93166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ORR (%) [95% CI]</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8" name="文本框 17"/>
            <p:cNvSpPr txBox="1"/>
            <p:nvPr/>
          </p:nvSpPr>
          <p:spPr>
            <a:xfrm>
              <a:off x="7371217" y="2126241"/>
              <a:ext cx="96513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DOR (median, </a:t>
              </a:r>
              <a:r>
                <a:rPr kumimoji="0" lang="en-US" altLang="zh-CN" sz="700" b="0" i="0" u="none" strike="noStrike" kern="120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mo</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(range)</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9" name="文本框 18"/>
            <p:cNvSpPr txBox="1"/>
            <p:nvPr/>
          </p:nvSpPr>
          <p:spPr>
            <a:xfrm>
              <a:off x="8878330" y="2126241"/>
              <a:ext cx="96513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PFS (median, </a:t>
              </a:r>
              <a:r>
                <a:rPr kumimoji="0" lang="en-US" altLang="zh-CN" sz="700" b="0" i="0" u="none" strike="noStrike" kern="120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mo</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[95% CI]</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0" name="文本框 19"/>
            <p:cNvSpPr txBox="1"/>
            <p:nvPr/>
          </p:nvSpPr>
          <p:spPr>
            <a:xfrm>
              <a:off x="10467642" y="2126241"/>
              <a:ext cx="96513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OS (median, </a:t>
              </a:r>
              <a:r>
                <a:rPr kumimoji="0" lang="en-US" altLang="zh-CN" sz="700" b="0" i="0" u="none" strike="noStrike" kern="120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mo</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[95% CI]</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cxnSp>
          <p:nvCxnSpPr>
            <p:cNvPr id="9" name="直接连接符 8"/>
            <p:cNvCxnSpPr/>
            <p:nvPr/>
          </p:nvCxnSpPr>
          <p:spPr>
            <a:xfrm>
              <a:off x="638254" y="2135256"/>
              <a:ext cx="10915492" cy="0"/>
            </a:xfrm>
            <a:prstGeom prst="line">
              <a:avLst/>
            </a:prstGeom>
            <a:ln>
              <a:solidFill>
                <a:srgbClr val="990146"/>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38254" y="2406905"/>
              <a:ext cx="10915492" cy="0"/>
            </a:xfrm>
            <a:prstGeom prst="line">
              <a:avLst/>
            </a:prstGeom>
            <a:ln>
              <a:solidFill>
                <a:srgbClr val="990146"/>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546101" y="2418197"/>
              <a:ext cx="862737"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Pembrolizumab</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6" name="文本框 25"/>
            <p:cNvSpPr txBox="1"/>
            <p:nvPr/>
          </p:nvSpPr>
          <p:spPr>
            <a:xfrm>
              <a:off x="1720198" y="2418197"/>
              <a:ext cx="933269"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KEYNOTE-012 (</a:t>
              </a:r>
              <a:r>
                <a:rPr kumimoji="0" lang="en-US" altLang="zh-CN" sz="700" b="0" i="0" u="none" strike="noStrike" kern="1200" cap="none" spc="0" normalizeH="0" baseline="0" noProof="0" dirty="0">
                  <a:ln>
                    <a:noFill/>
                  </a:ln>
                  <a:solidFill>
                    <a:srgbClr val="990146"/>
                  </a:solidFill>
                  <a:effectLst/>
                  <a:uLnTx/>
                  <a:uFillTx/>
                  <a:latin typeface="微软雅黑" panose="020B0503020204020204" pitchFamily="34" charset="-122"/>
                  <a:ea typeface="微软雅黑" panose="020B0503020204020204" pitchFamily="34" charset="-122"/>
                  <a:cs typeface="+mn-cs"/>
                </a:rPr>
                <a:t>9</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7" name="文本框 26"/>
            <p:cNvSpPr txBox="1"/>
            <p:nvPr/>
          </p:nvSpPr>
          <p:spPr>
            <a:xfrm>
              <a:off x="3072557" y="2418197"/>
              <a:ext cx="332142"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Ⅰb</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9" name="文本框 28"/>
            <p:cNvSpPr txBox="1"/>
            <p:nvPr/>
          </p:nvSpPr>
          <p:spPr>
            <a:xfrm>
              <a:off x="5345722" y="2418197"/>
              <a:ext cx="2904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27</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0" name="文本框 29"/>
            <p:cNvSpPr txBox="1"/>
            <p:nvPr/>
          </p:nvSpPr>
          <p:spPr>
            <a:xfrm>
              <a:off x="5956006" y="2418197"/>
              <a:ext cx="797013"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18.5 [6.3-38.1]</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1" name="文本框 30"/>
            <p:cNvSpPr txBox="1"/>
            <p:nvPr/>
          </p:nvSpPr>
          <p:spPr>
            <a:xfrm>
              <a:off x="7371217" y="2418197"/>
              <a:ext cx="817853"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NR (3.4-10.8+)</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2" name="文本框 31"/>
            <p:cNvSpPr txBox="1"/>
            <p:nvPr/>
          </p:nvSpPr>
          <p:spPr>
            <a:xfrm>
              <a:off x="8878330" y="2418197"/>
              <a:ext cx="69121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1.9 [1.7-5.5]</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3" name="文本框 32"/>
            <p:cNvSpPr txBox="1"/>
            <p:nvPr/>
          </p:nvSpPr>
          <p:spPr>
            <a:xfrm>
              <a:off x="10467642" y="2418197"/>
              <a:ext cx="75052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11.2 [5.3-NR]</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nvGrpSpPr>
            <p:cNvPr id="11" name="组合 10"/>
            <p:cNvGrpSpPr/>
            <p:nvPr/>
          </p:nvGrpSpPr>
          <p:grpSpPr>
            <a:xfrm>
              <a:off x="3950262" y="2418197"/>
              <a:ext cx="835573" cy="216768"/>
              <a:chOff x="2340908" y="6993871"/>
              <a:chExt cx="835573" cy="216768"/>
            </a:xfrm>
          </p:grpSpPr>
          <p:sp>
            <p:nvSpPr>
              <p:cNvPr id="28" name="文本框 27"/>
              <p:cNvSpPr txBox="1"/>
              <p:nvPr/>
            </p:nvSpPr>
            <p:spPr>
              <a:xfrm>
                <a:off x="2340908" y="7010584"/>
                <a:ext cx="801823"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TNBC; PD-L1+</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 name="文本框 9"/>
              <p:cNvSpPr txBox="1"/>
              <p:nvPr/>
            </p:nvSpPr>
            <p:spPr>
              <a:xfrm>
                <a:off x="2956549" y="6993871"/>
                <a:ext cx="219932" cy="1692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500" b="0" i="0" u="none" strike="noStrike" kern="1200" cap="none" spc="0" normalizeH="0" baseline="0" noProof="0" dirty="0">
                    <a:ln>
                      <a:noFill/>
                    </a:ln>
                    <a:solidFill>
                      <a:srgbClr val="990146"/>
                    </a:solidFill>
                    <a:effectLst/>
                    <a:uLnTx/>
                    <a:uFillTx/>
                    <a:latin typeface="微软雅黑" panose="020B0503020204020204" pitchFamily="34" charset="-122"/>
                    <a:ea typeface="微软雅黑" panose="020B0503020204020204" pitchFamily="34" charset="-122"/>
                    <a:cs typeface="+mn-cs"/>
                  </a:rPr>
                  <a:t>a</a:t>
                </a:r>
                <a:endParaRPr kumimoji="0" lang="zh-CN" altLang="en-US" sz="500" b="0" i="0" u="none" strike="noStrike" kern="1200" cap="none" spc="0" normalizeH="0" baseline="0" noProof="0" dirty="0">
                  <a:ln>
                    <a:noFill/>
                  </a:ln>
                  <a:solidFill>
                    <a:srgbClr val="990146"/>
                  </a:solidFill>
                  <a:effectLst/>
                  <a:uLnTx/>
                  <a:uFillTx/>
                  <a:latin typeface="微软雅黑" panose="020B0503020204020204" pitchFamily="34" charset="-122"/>
                  <a:ea typeface="微软雅黑" panose="020B0503020204020204" pitchFamily="34" charset="-122"/>
                  <a:cs typeface="+mn-cs"/>
                </a:endParaRPr>
              </a:p>
            </p:txBody>
          </p:sp>
        </p:grpSp>
        <p:sp>
          <p:nvSpPr>
            <p:cNvPr id="36" name="文本框 35"/>
            <p:cNvSpPr txBox="1"/>
            <p:nvPr/>
          </p:nvSpPr>
          <p:spPr>
            <a:xfrm>
              <a:off x="3950262" y="2563874"/>
              <a:ext cx="861565"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de-DE"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ER+HIER2-ABC; CPS z1</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8" name="文本框 37"/>
            <p:cNvSpPr txBox="1"/>
            <p:nvPr/>
          </p:nvSpPr>
          <p:spPr>
            <a:xfrm>
              <a:off x="3950262" y="2804845"/>
              <a:ext cx="98358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TNBC; second line or later</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9" name="文本框 38"/>
            <p:cNvSpPr txBox="1"/>
            <p:nvPr/>
          </p:nvSpPr>
          <p:spPr>
            <a:xfrm>
              <a:off x="3950262" y="3041311"/>
              <a:ext cx="470000"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CPS&lt;1</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0" name="文本框 39"/>
            <p:cNvSpPr txBox="1"/>
            <p:nvPr/>
          </p:nvSpPr>
          <p:spPr>
            <a:xfrm>
              <a:off x="3950262" y="3185218"/>
              <a:ext cx="524503"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CPS </a:t>
              </a:r>
              <a:r>
                <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1</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1" name="文本框 40"/>
            <p:cNvSpPr txBox="1"/>
            <p:nvPr/>
          </p:nvSpPr>
          <p:spPr>
            <a:xfrm>
              <a:off x="3950262" y="3325338"/>
              <a:ext cx="114283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TNBC; CPS =1; first line </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2" name="文本框 41"/>
            <p:cNvSpPr txBox="1"/>
            <p:nvPr/>
          </p:nvSpPr>
          <p:spPr>
            <a:xfrm>
              <a:off x="3950262" y="3561252"/>
              <a:ext cx="105485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TNBC; second-third line</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3" name="文本框 42"/>
            <p:cNvSpPr txBox="1"/>
            <p:nvPr/>
          </p:nvSpPr>
          <p:spPr>
            <a:xfrm>
              <a:off x="3950262" y="4796317"/>
              <a:ext cx="548548"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First line</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4" name="文本框 43"/>
            <p:cNvSpPr txBox="1"/>
            <p:nvPr/>
          </p:nvSpPr>
          <p:spPr>
            <a:xfrm>
              <a:off x="3950262" y="4652429"/>
              <a:ext cx="452368"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TNBC </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5" name="文本框 44"/>
            <p:cNvSpPr txBox="1"/>
            <p:nvPr/>
          </p:nvSpPr>
          <p:spPr>
            <a:xfrm>
              <a:off x="3950262" y="4925039"/>
              <a:ext cx="80342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&gt;Second line </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9" name="文本框 48"/>
            <p:cNvSpPr txBox="1"/>
            <p:nvPr/>
          </p:nvSpPr>
          <p:spPr>
            <a:xfrm>
              <a:off x="3950262" y="5076001"/>
              <a:ext cx="3433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ICO</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2" name="文本框 51"/>
            <p:cNvSpPr txBox="1"/>
            <p:nvPr/>
          </p:nvSpPr>
          <p:spPr>
            <a:xfrm>
              <a:off x="3950262" y="5232194"/>
              <a:ext cx="505267"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IC1/2/3</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3" name="文本框 52"/>
            <p:cNvSpPr txBox="1"/>
            <p:nvPr/>
          </p:nvSpPr>
          <p:spPr>
            <a:xfrm>
              <a:off x="3950262" y="5387744"/>
              <a:ext cx="710451"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All subtypes</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4" name="文本框 53"/>
            <p:cNvSpPr txBox="1"/>
            <p:nvPr/>
          </p:nvSpPr>
          <p:spPr>
            <a:xfrm>
              <a:off x="3950262" y="5531346"/>
              <a:ext cx="42511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TNBC</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5" name="文本框 54"/>
            <p:cNvSpPr txBox="1"/>
            <p:nvPr/>
          </p:nvSpPr>
          <p:spPr>
            <a:xfrm>
              <a:off x="3950262" y="5685642"/>
              <a:ext cx="73930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HR+/HER2</a:t>
              </a:r>
              <a:r>
                <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一</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6" name="文本框 55"/>
            <p:cNvSpPr txBox="1"/>
            <p:nvPr/>
          </p:nvSpPr>
          <p:spPr>
            <a:xfrm>
              <a:off x="3950262" y="5831023"/>
              <a:ext cx="48282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HER2+</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7" name="文本框 56"/>
            <p:cNvSpPr txBox="1"/>
            <p:nvPr/>
          </p:nvSpPr>
          <p:spPr>
            <a:xfrm>
              <a:off x="3950262" y="5970384"/>
              <a:ext cx="513282"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PD-L1+</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8" name="文本框 57"/>
            <p:cNvSpPr txBox="1"/>
            <p:nvPr/>
          </p:nvSpPr>
          <p:spPr>
            <a:xfrm>
              <a:off x="3950262" y="6116006"/>
              <a:ext cx="795411"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TNBC;PD-L1+</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8" name="文本框 67"/>
            <p:cNvSpPr txBox="1"/>
            <p:nvPr/>
          </p:nvSpPr>
          <p:spPr>
            <a:xfrm>
              <a:off x="3950262" y="3892426"/>
              <a:ext cx="524503"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CPS </a:t>
              </a:r>
              <a:r>
                <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1</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9" name="文本框 68"/>
            <p:cNvSpPr txBox="1"/>
            <p:nvPr/>
          </p:nvSpPr>
          <p:spPr>
            <a:xfrm>
              <a:off x="3950262" y="4252014"/>
              <a:ext cx="577402"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CPS </a:t>
              </a:r>
              <a:r>
                <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10</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0" name="文本框 69"/>
            <p:cNvSpPr txBox="1"/>
            <p:nvPr/>
          </p:nvSpPr>
          <p:spPr>
            <a:xfrm>
              <a:off x="1719583" y="2563874"/>
              <a:ext cx="986167"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KEYNOTE-028 (</a:t>
              </a:r>
              <a:r>
                <a:rPr kumimoji="0" lang="en-US" altLang="zh-CN" sz="700" b="0" i="0" u="none" strike="noStrike" kern="1200" cap="none" spc="0" normalizeH="0" baseline="0" noProof="0" dirty="0">
                  <a:ln>
                    <a:noFill/>
                  </a:ln>
                  <a:solidFill>
                    <a:srgbClr val="990146"/>
                  </a:solidFill>
                  <a:effectLst/>
                  <a:uLnTx/>
                  <a:uFillTx/>
                  <a:latin typeface="微软雅黑" panose="020B0503020204020204" pitchFamily="34" charset="-122"/>
                  <a:ea typeface="微软雅黑" panose="020B0503020204020204" pitchFamily="34" charset="-122"/>
                  <a:cs typeface="+mn-cs"/>
                </a:rPr>
                <a:t>10</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1" name="文本框 70"/>
            <p:cNvSpPr txBox="1"/>
            <p:nvPr/>
          </p:nvSpPr>
          <p:spPr>
            <a:xfrm>
              <a:off x="3072557" y="2563874"/>
              <a:ext cx="332142"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Ⅰb</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3" name="文本框 72"/>
            <p:cNvSpPr txBox="1"/>
            <p:nvPr/>
          </p:nvSpPr>
          <p:spPr>
            <a:xfrm>
              <a:off x="5345722" y="2563874"/>
              <a:ext cx="2904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25</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4" name="文本框 73"/>
            <p:cNvSpPr txBox="1"/>
            <p:nvPr/>
          </p:nvSpPr>
          <p:spPr>
            <a:xfrm>
              <a:off x="5956006" y="2563874"/>
              <a:ext cx="795411"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12.0 [2.5-31.2]</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5" name="文本框 74"/>
            <p:cNvSpPr txBox="1"/>
            <p:nvPr/>
          </p:nvSpPr>
          <p:spPr>
            <a:xfrm>
              <a:off x="7371217" y="2563874"/>
              <a:ext cx="795411"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12.0 (7.4-15.9)</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6" name="文本框 75"/>
            <p:cNvSpPr txBox="1"/>
            <p:nvPr/>
          </p:nvSpPr>
          <p:spPr>
            <a:xfrm>
              <a:off x="8878330" y="2563874"/>
              <a:ext cx="69121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1.8 [1.4-2.0]</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7" name="文本框 76"/>
            <p:cNvSpPr txBox="1"/>
            <p:nvPr/>
          </p:nvSpPr>
          <p:spPr>
            <a:xfrm>
              <a:off x="10467642" y="2563874"/>
              <a:ext cx="74411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8.6 [7.3-11.6]</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8" name="文本框 77"/>
            <p:cNvSpPr txBox="1"/>
            <p:nvPr/>
          </p:nvSpPr>
          <p:spPr>
            <a:xfrm>
              <a:off x="1719583" y="2804845"/>
              <a:ext cx="104868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KEYNOTE-086A (</a:t>
              </a:r>
              <a:r>
                <a:rPr kumimoji="0" lang="en-US" altLang="zh-CN" sz="700" b="0" i="0" u="none" strike="noStrike" kern="1200" cap="none" spc="0" normalizeH="0" baseline="0" noProof="0" dirty="0">
                  <a:ln>
                    <a:noFill/>
                  </a:ln>
                  <a:solidFill>
                    <a:srgbClr val="990146"/>
                  </a:solidFill>
                  <a:effectLst/>
                  <a:uLnTx/>
                  <a:uFillTx/>
                  <a:latin typeface="微软雅黑" panose="020B0503020204020204" pitchFamily="34" charset="-122"/>
                  <a:ea typeface="微软雅黑" panose="020B0503020204020204" pitchFamily="34" charset="-122"/>
                  <a:cs typeface="+mn-cs"/>
                </a:rPr>
                <a:t>11</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9" name="文本框 78"/>
            <p:cNvSpPr txBox="1"/>
            <p:nvPr/>
          </p:nvSpPr>
          <p:spPr>
            <a:xfrm>
              <a:off x="3101411" y="2804845"/>
              <a:ext cx="27443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Ⅱ</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1" name="文本框 80"/>
            <p:cNvSpPr txBox="1"/>
            <p:nvPr/>
          </p:nvSpPr>
          <p:spPr>
            <a:xfrm>
              <a:off x="5956006" y="2804845"/>
              <a:ext cx="69121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5.3 [2.7-9.9]</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2" name="文本框 81"/>
            <p:cNvSpPr txBox="1"/>
            <p:nvPr/>
          </p:nvSpPr>
          <p:spPr>
            <a:xfrm>
              <a:off x="7371217" y="2804845"/>
              <a:ext cx="992579"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nn-NO"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NR (1.2+ to 21.5+)</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3" name="文本框 82"/>
            <p:cNvSpPr txBox="1"/>
            <p:nvPr/>
          </p:nvSpPr>
          <p:spPr>
            <a:xfrm>
              <a:off x="8878330" y="2804845"/>
              <a:ext cx="69121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nn-NO"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2.0 [1.9-2.0]</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4" name="文本框 83"/>
            <p:cNvSpPr txBox="1"/>
            <p:nvPr/>
          </p:nvSpPr>
          <p:spPr>
            <a:xfrm>
              <a:off x="5345722" y="2804845"/>
              <a:ext cx="3433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170</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5" name="文本框 84"/>
            <p:cNvSpPr txBox="1"/>
            <p:nvPr/>
          </p:nvSpPr>
          <p:spPr>
            <a:xfrm>
              <a:off x="10467642" y="2804845"/>
              <a:ext cx="74411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nn-NO"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9.0 [7.6-11.2]</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6" name="文本框 85"/>
            <p:cNvSpPr txBox="1"/>
            <p:nvPr/>
          </p:nvSpPr>
          <p:spPr>
            <a:xfrm>
              <a:off x="5345722" y="3041311"/>
              <a:ext cx="2904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64</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7" name="文本框 86"/>
            <p:cNvSpPr txBox="1"/>
            <p:nvPr/>
          </p:nvSpPr>
          <p:spPr>
            <a:xfrm>
              <a:off x="5956006" y="3041311"/>
              <a:ext cx="67037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4.7 </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[1.1-13]</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8" name="文本框 87"/>
            <p:cNvSpPr txBox="1"/>
            <p:nvPr/>
          </p:nvSpPr>
          <p:spPr>
            <a:xfrm>
              <a:off x="7371217" y="3041311"/>
              <a:ext cx="816249"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4.4 </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(1.2+—4.6)</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9" name="文本框 88"/>
            <p:cNvSpPr txBox="1"/>
            <p:nvPr/>
          </p:nvSpPr>
          <p:spPr>
            <a:xfrm>
              <a:off x="8878330" y="3041311"/>
              <a:ext cx="69121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1.9 [1.7-2.0]</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0" name="文本框 89"/>
            <p:cNvSpPr txBox="1"/>
            <p:nvPr/>
          </p:nvSpPr>
          <p:spPr>
            <a:xfrm>
              <a:off x="10467642" y="3041311"/>
              <a:ext cx="74411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9.7 [6.2-12.6]</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1" name="文本框 90"/>
            <p:cNvSpPr txBox="1"/>
            <p:nvPr/>
          </p:nvSpPr>
          <p:spPr>
            <a:xfrm>
              <a:off x="5345722" y="3185218"/>
              <a:ext cx="3433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105</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2" name="文本框 91"/>
            <p:cNvSpPr txBox="1"/>
            <p:nvPr/>
          </p:nvSpPr>
          <p:spPr>
            <a:xfrm>
              <a:off x="5956006" y="3185218"/>
              <a:ext cx="74411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5.7 [2.4-12.2]</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3" name="文本框 92"/>
            <p:cNvSpPr txBox="1"/>
            <p:nvPr/>
          </p:nvSpPr>
          <p:spPr>
            <a:xfrm>
              <a:off x="7371217" y="3185218"/>
              <a:ext cx="817853"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NR (6.3-21.5+)</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4" name="文本框 93"/>
            <p:cNvSpPr txBox="1"/>
            <p:nvPr/>
          </p:nvSpPr>
          <p:spPr>
            <a:xfrm>
              <a:off x="8878330" y="3185218"/>
              <a:ext cx="69121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2.0 [1.9-2.1]</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5" name="文本框 94"/>
            <p:cNvSpPr txBox="1"/>
            <p:nvPr/>
          </p:nvSpPr>
          <p:spPr>
            <a:xfrm>
              <a:off x="10467642" y="3185218"/>
              <a:ext cx="74411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8.8 [7.1-11.2]</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6" name="文本框 95"/>
            <p:cNvSpPr txBox="1"/>
            <p:nvPr/>
          </p:nvSpPr>
          <p:spPr>
            <a:xfrm>
              <a:off x="1716345" y="3325338"/>
              <a:ext cx="1063112"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KEYNOTE-O86B (</a:t>
              </a:r>
              <a:r>
                <a:rPr kumimoji="0" lang="en-US" altLang="zh-CN" sz="700" b="0" i="0" u="none" strike="noStrike" kern="1200" cap="none" spc="0" normalizeH="0" baseline="0" noProof="0" dirty="0">
                  <a:ln>
                    <a:noFill/>
                  </a:ln>
                  <a:solidFill>
                    <a:srgbClr val="990146"/>
                  </a:solidFill>
                  <a:effectLst/>
                  <a:uLnTx/>
                  <a:uFillTx/>
                  <a:latin typeface="微软雅黑" panose="020B0503020204020204" pitchFamily="34" charset="-122"/>
                  <a:ea typeface="微软雅黑" panose="020B0503020204020204" pitchFamily="34" charset="-122"/>
                  <a:cs typeface="+mn-cs"/>
                </a:rPr>
                <a:t>12</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7" name="文本框 96"/>
            <p:cNvSpPr txBox="1"/>
            <p:nvPr/>
          </p:nvSpPr>
          <p:spPr>
            <a:xfrm>
              <a:off x="5345722" y="3325338"/>
              <a:ext cx="2904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84</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8" name="文本框 97"/>
            <p:cNvSpPr txBox="1"/>
            <p:nvPr/>
          </p:nvSpPr>
          <p:spPr>
            <a:xfrm>
              <a:off x="5956006" y="3325338"/>
              <a:ext cx="849913"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21.4 [13.9-31.9]</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9" name="文本框 98"/>
            <p:cNvSpPr txBox="1"/>
            <p:nvPr/>
          </p:nvSpPr>
          <p:spPr>
            <a:xfrm>
              <a:off x="7371217" y="3325338"/>
              <a:ext cx="857927"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10+ (4.2-19.2+)</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0" name="文本框 99"/>
            <p:cNvSpPr txBox="1"/>
            <p:nvPr/>
          </p:nvSpPr>
          <p:spPr>
            <a:xfrm>
              <a:off x="8878330" y="3325338"/>
              <a:ext cx="69121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2.1 [2.0-2.2]</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1" name="文本框 100"/>
            <p:cNvSpPr txBox="1"/>
            <p:nvPr/>
          </p:nvSpPr>
          <p:spPr>
            <a:xfrm>
              <a:off x="10467642" y="3325338"/>
              <a:ext cx="849913"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18.0 [12.9-23.0]</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3" name="文本框 102"/>
            <p:cNvSpPr txBox="1"/>
            <p:nvPr/>
          </p:nvSpPr>
          <p:spPr>
            <a:xfrm>
              <a:off x="3101411" y="3325338"/>
              <a:ext cx="27443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Ⅱ</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4" name="文本框 103"/>
            <p:cNvSpPr txBox="1"/>
            <p:nvPr/>
          </p:nvSpPr>
          <p:spPr>
            <a:xfrm>
              <a:off x="1717443" y="3555374"/>
              <a:ext cx="117609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KEYNOTF-119 (</a:t>
              </a:r>
              <a:r>
                <a:rPr kumimoji="0" lang="en-US" altLang="zh-CN" sz="700" b="0" i="0" u="none" strike="noStrike" kern="1200" cap="none" spc="0" normalizeH="0" baseline="0" noProof="0" dirty="0">
                  <a:ln>
                    <a:noFill/>
                  </a:ln>
                  <a:solidFill>
                    <a:srgbClr val="990146"/>
                  </a:solidFill>
                  <a:effectLst/>
                  <a:uLnTx/>
                  <a:uFillTx/>
                  <a:latin typeface="微软雅黑" panose="020B0503020204020204" pitchFamily="34" charset="-122"/>
                  <a:ea typeface="微软雅黑" panose="020B0503020204020204" pitchFamily="34" charset="-122"/>
                  <a:cs typeface="+mn-cs"/>
                </a:rPr>
                <a:t>15</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vs.</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chemotherapy)</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5" name="文本框 104"/>
            <p:cNvSpPr txBox="1"/>
            <p:nvPr/>
          </p:nvSpPr>
          <p:spPr>
            <a:xfrm>
              <a:off x="3101411" y="3572624"/>
              <a:ext cx="27443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Ⅲ</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7" name="文本框 106"/>
            <p:cNvSpPr txBox="1"/>
            <p:nvPr/>
          </p:nvSpPr>
          <p:spPr>
            <a:xfrm>
              <a:off x="5345722" y="3567443"/>
              <a:ext cx="3433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312</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8" name="文本框 107"/>
            <p:cNvSpPr txBox="1"/>
            <p:nvPr/>
          </p:nvSpPr>
          <p:spPr>
            <a:xfrm>
              <a:off x="5956006" y="3563113"/>
              <a:ext cx="103586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9.6 [6.6-13.4]</a:t>
              </a:r>
              <a:r>
                <a:rPr kumimoji="0" lang="en-US" altLang="zh-CN" sz="700" b="0" i="0" u="none" strike="noStrike" kern="120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vcrsus</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10.6 [7.4-14.6]</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9" name="文本框 108"/>
            <p:cNvSpPr txBox="1"/>
            <p:nvPr/>
          </p:nvSpPr>
          <p:spPr>
            <a:xfrm>
              <a:off x="7371217" y="3559175"/>
              <a:ext cx="979755" cy="4154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12.2 (2.2-32.5+) </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versus 8.3 (2.1+ to</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33.0+</a:t>
              </a:r>
              <a:r>
                <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10" name="文本框 109"/>
            <p:cNvSpPr txBox="1"/>
            <p:nvPr/>
          </p:nvSpPr>
          <p:spPr>
            <a:xfrm>
              <a:off x="8878330" y="3547224"/>
              <a:ext cx="101662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2.1 [2.0-2.1] versus </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3.3 [2.7-4.0]</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11" name="文本框 110"/>
            <p:cNvSpPr txBox="1"/>
            <p:nvPr/>
          </p:nvSpPr>
          <p:spPr>
            <a:xfrm>
              <a:off x="10467642" y="3555374"/>
              <a:ext cx="104227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9.9 [8.3-11.4] versus</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10.8 [9.1-12.6]</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12" name="文本框 111"/>
            <p:cNvSpPr txBox="1"/>
            <p:nvPr/>
          </p:nvSpPr>
          <p:spPr>
            <a:xfrm>
              <a:off x="5345722" y="3907417"/>
              <a:ext cx="3433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203</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13" name="文本框 112"/>
            <p:cNvSpPr txBox="1"/>
            <p:nvPr/>
          </p:nvSpPr>
          <p:spPr>
            <a:xfrm>
              <a:off x="5956006" y="3896267"/>
              <a:ext cx="109517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12.3 [8.1-17.6] </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versus 9.4 [5.8-14.31]</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14" name="文本框 113"/>
            <p:cNvSpPr txBox="1"/>
            <p:nvPr/>
          </p:nvSpPr>
          <p:spPr>
            <a:xfrm>
              <a:off x="7371217" y="3896703"/>
              <a:ext cx="952505" cy="4154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12.2 (2.2-32.5+) </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versus 6.5 (2.1+to</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33.0+)</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15" name="文本框 114"/>
            <p:cNvSpPr txBox="1"/>
            <p:nvPr/>
          </p:nvSpPr>
          <p:spPr>
            <a:xfrm>
              <a:off x="8878330" y="3887930"/>
              <a:ext cx="101662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2.1 [2.0-2.1] versus </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3.1 [2.3-4.0]</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16" name="文本框 115"/>
            <p:cNvSpPr txBox="1"/>
            <p:nvPr/>
          </p:nvSpPr>
          <p:spPr>
            <a:xfrm>
              <a:off x="10467642" y="3907715"/>
              <a:ext cx="82426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10.7 [9.3-12.5] </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versus 10.2</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17" name="文本框 116"/>
            <p:cNvSpPr txBox="1"/>
            <p:nvPr/>
          </p:nvSpPr>
          <p:spPr>
            <a:xfrm>
              <a:off x="5345722" y="4252014"/>
              <a:ext cx="2904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96</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18" name="文本框 117"/>
            <p:cNvSpPr txBox="1"/>
            <p:nvPr/>
          </p:nvSpPr>
          <p:spPr>
            <a:xfrm>
              <a:off x="5956006" y="4252014"/>
              <a:ext cx="104227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17.7 [10.7-26. 8]</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versus 9.2 [4.3-16.7]</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19" name="文本框 118"/>
            <p:cNvSpPr txBox="1"/>
            <p:nvPr/>
          </p:nvSpPr>
          <p:spPr>
            <a:xfrm>
              <a:off x="7371217" y="4252014"/>
              <a:ext cx="84510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NR (2.2-32.5+) </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versus 7.1</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0" name="文本框 119"/>
            <p:cNvSpPr txBox="1"/>
            <p:nvPr/>
          </p:nvSpPr>
          <p:spPr>
            <a:xfrm>
              <a:off x="8878330" y="4252014"/>
              <a:ext cx="101662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2.1 [2.0-2.5] versus </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3.4 [2.3—.1]</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1" name="文本框 120"/>
            <p:cNvSpPr txBox="1"/>
            <p:nvPr/>
          </p:nvSpPr>
          <p:spPr>
            <a:xfrm>
              <a:off x="10467642" y="4252014"/>
              <a:ext cx="82426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12.7 [9.9-16.3] </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versus 11.6</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2" name="文本框 121"/>
            <p:cNvSpPr txBox="1"/>
            <p:nvPr/>
          </p:nvSpPr>
          <p:spPr>
            <a:xfrm>
              <a:off x="554363" y="4652429"/>
              <a:ext cx="795411"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Atezolizumab</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3" name="文本框 122"/>
            <p:cNvSpPr txBox="1"/>
            <p:nvPr/>
          </p:nvSpPr>
          <p:spPr>
            <a:xfrm>
              <a:off x="1725025" y="4652429"/>
              <a:ext cx="1274708"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PCD4989g/GO27831 (</a:t>
              </a:r>
              <a:r>
                <a:rPr kumimoji="0" lang="en-US" altLang="zh-CN" sz="700" b="0" i="0" u="none" strike="noStrike" kern="1200" cap="none" spc="0" normalizeH="0" baseline="0" noProof="0" dirty="0">
                  <a:ln>
                    <a:noFill/>
                  </a:ln>
                  <a:solidFill>
                    <a:srgbClr val="990146"/>
                  </a:solidFill>
                  <a:effectLst/>
                  <a:uLnTx/>
                  <a:uFillTx/>
                  <a:latin typeface="微软雅黑" panose="020B0503020204020204" pitchFamily="34" charset="-122"/>
                  <a:ea typeface="微软雅黑" panose="020B0503020204020204" pitchFamily="34" charset="-122"/>
                  <a:cs typeface="+mn-cs"/>
                </a:rPr>
                <a:t>13</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4" name="文本框 123"/>
            <p:cNvSpPr txBox="1"/>
            <p:nvPr/>
          </p:nvSpPr>
          <p:spPr>
            <a:xfrm>
              <a:off x="3101411" y="4652429"/>
              <a:ext cx="27443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Ⅰ</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5" name="文本框 124"/>
            <p:cNvSpPr txBox="1"/>
            <p:nvPr/>
          </p:nvSpPr>
          <p:spPr>
            <a:xfrm>
              <a:off x="5345722" y="4925039"/>
              <a:ext cx="2904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94</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6" name="文本框 125"/>
            <p:cNvSpPr txBox="1"/>
            <p:nvPr/>
          </p:nvSpPr>
          <p:spPr>
            <a:xfrm>
              <a:off x="5345722" y="4652429"/>
              <a:ext cx="3433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116</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7" name="文本框 126"/>
            <p:cNvSpPr txBox="1"/>
            <p:nvPr/>
          </p:nvSpPr>
          <p:spPr>
            <a:xfrm>
              <a:off x="5956006" y="4652429"/>
              <a:ext cx="575799"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10 [5-17]</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8" name="文本框 127"/>
            <p:cNvSpPr txBox="1"/>
            <p:nvPr/>
          </p:nvSpPr>
          <p:spPr>
            <a:xfrm>
              <a:off x="7371217" y="4652429"/>
              <a:ext cx="61587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21(3-38+)</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9" name="文本框 128"/>
            <p:cNvSpPr txBox="1"/>
            <p:nvPr/>
          </p:nvSpPr>
          <p:spPr>
            <a:xfrm>
              <a:off x="8878330" y="4652429"/>
              <a:ext cx="69121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1.4 [1.3-1.6]</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0" name="文本框 129"/>
            <p:cNvSpPr txBox="1"/>
            <p:nvPr/>
          </p:nvSpPr>
          <p:spPr>
            <a:xfrm>
              <a:off x="10467642" y="4652429"/>
              <a:ext cx="74411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8.9 [7.0-12.6]</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1" name="文本框 130"/>
            <p:cNvSpPr txBox="1"/>
            <p:nvPr/>
          </p:nvSpPr>
          <p:spPr>
            <a:xfrm>
              <a:off x="7371217" y="4497647"/>
              <a:ext cx="657552"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(3.9-25.9+)</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2" name="文本框 131"/>
            <p:cNvSpPr txBox="1"/>
            <p:nvPr/>
          </p:nvSpPr>
          <p:spPr>
            <a:xfrm>
              <a:off x="10467642" y="4497647"/>
              <a:ext cx="59022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[8.3-13.7]</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3" name="文本框 132"/>
            <p:cNvSpPr txBox="1"/>
            <p:nvPr/>
          </p:nvSpPr>
          <p:spPr>
            <a:xfrm>
              <a:off x="5345722" y="4796317"/>
              <a:ext cx="31771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21 </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4" name="文本框 133"/>
            <p:cNvSpPr txBox="1"/>
            <p:nvPr/>
          </p:nvSpPr>
          <p:spPr>
            <a:xfrm>
              <a:off x="5956006" y="4796317"/>
              <a:ext cx="575799"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24 [8-47]</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5" name="文本框 134"/>
            <p:cNvSpPr txBox="1"/>
            <p:nvPr/>
          </p:nvSpPr>
          <p:spPr>
            <a:xfrm>
              <a:off x="7371217" y="4796317"/>
              <a:ext cx="67037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NR (7-38+)</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6" name="文本框 135"/>
            <p:cNvSpPr txBox="1"/>
            <p:nvPr/>
          </p:nvSpPr>
          <p:spPr>
            <a:xfrm>
              <a:off x="8878330" y="4796317"/>
              <a:ext cx="74411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1.6 [1.4-10.8]</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8" name="文本框 137"/>
            <p:cNvSpPr txBox="1"/>
            <p:nvPr/>
          </p:nvSpPr>
          <p:spPr>
            <a:xfrm>
              <a:off x="10467642" y="4796317"/>
              <a:ext cx="793807"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17.6 [10.2-NE]</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9" name="文本框 138"/>
            <p:cNvSpPr txBox="1"/>
            <p:nvPr/>
          </p:nvSpPr>
          <p:spPr>
            <a:xfrm>
              <a:off x="5956006" y="4925039"/>
              <a:ext cx="522900"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6 [2-13]</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40" name="文本框 139"/>
            <p:cNvSpPr txBox="1"/>
            <p:nvPr/>
          </p:nvSpPr>
          <p:spPr>
            <a:xfrm>
              <a:off x="7371217" y="4925039"/>
              <a:ext cx="64312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25 (3-42+)</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41" name="文本框 140"/>
            <p:cNvSpPr txBox="1"/>
            <p:nvPr/>
          </p:nvSpPr>
          <p:spPr>
            <a:xfrm>
              <a:off x="8878330" y="4925039"/>
              <a:ext cx="69121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1.4 [1.3-1.4]</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42" name="文本框 141"/>
            <p:cNvSpPr txBox="1"/>
            <p:nvPr/>
          </p:nvSpPr>
          <p:spPr>
            <a:xfrm>
              <a:off x="10467642" y="4925039"/>
              <a:ext cx="74411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7.3 [6.1-10.8]</a:t>
              </a:r>
              <a:endPar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43" name="文本框 142"/>
            <p:cNvSpPr txBox="1"/>
            <p:nvPr/>
          </p:nvSpPr>
          <p:spPr>
            <a:xfrm>
              <a:off x="5345722" y="5076001"/>
              <a:ext cx="2904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21</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44" name="文本框 143"/>
            <p:cNvSpPr txBox="1"/>
            <p:nvPr/>
          </p:nvSpPr>
          <p:spPr>
            <a:xfrm>
              <a:off x="5956006" y="5076001"/>
              <a:ext cx="522900"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0 [0-17]</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45" name="文本框 144"/>
            <p:cNvSpPr txBox="1"/>
            <p:nvPr/>
          </p:nvSpPr>
          <p:spPr>
            <a:xfrm>
              <a:off x="7371217" y="5076001"/>
              <a:ext cx="51969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NE (NE)</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46" name="文本框 145"/>
            <p:cNvSpPr txBox="1"/>
            <p:nvPr/>
          </p:nvSpPr>
          <p:spPr>
            <a:xfrm>
              <a:off x="8878330" y="5076001"/>
              <a:ext cx="69121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1.4 [1.3-1.9]</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47" name="文本框 146"/>
            <p:cNvSpPr txBox="1"/>
            <p:nvPr/>
          </p:nvSpPr>
          <p:spPr>
            <a:xfrm>
              <a:off x="10467642" y="5076001"/>
              <a:ext cx="74411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7.0 [5.1-12.6]</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48" name="文本框 147"/>
            <p:cNvSpPr txBox="1"/>
            <p:nvPr/>
          </p:nvSpPr>
          <p:spPr>
            <a:xfrm>
              <a:off x="5345722" y="5232194"/>
              <a:ext cx="2904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91</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49" name="文本框 148"/>
            <p:cNvSpPr txBox="1"/>
            <p:nvPr/>
          </p:nvSpPr>
          <p:spPr>
            <a:xfrm>
              <a:off x="5956006" y="5232194"/>
              <a:ext cx="575799"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12 [6-21]</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50" name="文本框 149"/>
            <p:cNvSpPr txBox="1"/>
            <p:nvPr/>
          </p:nvSpPr>
          <p:spPr>
            <a:xfrm>
              <a:off x="7371217" y="5232194"/>
              <a:ext cx="64312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25 (3-42+)</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51" name="文本框 150"/>
            <p:cNvSpPr txBox="1"/>
            <p:nvPr/>
          </p:nvSpPr>
          <p:spPr>
            <a:xfrm>
              <a:off x="8878330" y="5232194"/>
              <a:ext cx="69121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1.4 [1.3-1.9]</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52" name="文本框 151"/>
            <p:cNvSpPr txBox="1"/>
            <p:nvPr/>
          </p:nvSpPr>
          <p:spPr>
            <a:xfrm>
              <a:off x="10467642" y="5232194"/>
              <a:ext cx="795411"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10.5 [7.1-14.7]</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53" name="文本框 152"/>
            <p:cNvSpPr txBox="1"/>
            <p:nvPr/>
          </p:nvSpPr>
          <p:spPr>
            <a:xfrm>
              <a:off x="554092" y="5387744"/>
              <a:ext cx="61587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Avelumab</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54" name="文本框 153"/>
            <p:cNvSpPr txBox="1"/>
            <p:nvPr/>
          </p:nvSpPr>
          <p:spPr>
            <a:xfrm>
              <a:off x="1722684" y="5387744"/>
              <a:ext cx="732893"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JAVELIN (</a:t>
              </a:r>
              <a:r>
                <a:rPr kumimoji="0" lang="en-US" altLang="zh-CN" sz="700" b="0"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rPr>
                <a:t>14</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55" name="文本框 154"/>
            <p:cNvSpPr txBox="1"/>
            <p:nvPr/>
          </p:nvSpPr>
          <p:spPr>
            <a:xfrm>
              <a:off x="3072557" y="5387744"/>
              <a:ext cx="332142"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Ⅰb</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56" name="文本框 155"/>
            <p:cNvSpPr txBox="1"/>
            <p:nvPr/>
          </p:nvSpPr>
          <p:spPr>
            <a:xfrm>
              <a:off x="5345722" y="5387744"/>
              <a:ext cx="3433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168</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57" name="文本框 156"/>
            <p:cNvSpPr txBox="1"/>
            <p:nvPr/>
          </p:nvSpPr>
          <p:spPr>
            <a:xfrm>
              <a:off x="5956006" y="5387744"/>
              <a:ext cx="69121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3.0 [1.0-6.8]</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58" name="文本框 157"/>
            <p:cNvSpPr txBox="1"/>
            <p:nvPr/>
          </p:nvSpPr>
          <p:spPr>
            <a:xfrm>
              <a:off x="5956006" y="6116006"/>
              <a:ext cx="548548"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22.2 [—]</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59" name="文本框 158"/>
            <p:cNvSpPr txBox="1"/>
            <p:nvPr/>
          </p:nvSpPr>
          <p:spPr>
            <a:xfrm>
              <a:off x="7371217" y="5387744"/>
              <a:ext cx="51969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NE (NE)</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60" name="文本框 159"/>
            <p:cNvSpPr txBox="1"/>
            <p:nvPr/>
          </p:nvSpPr>
          <p:spPr>
            <a:xfrm>
              <a:off x="8878330" y="5387744"/>
              <a:ext cx="71205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2.3 [1..3-1.4]</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61" name="文本框 160"/>
            <p:cNvSpPr txBox="1"/>
            <p:nvPr/>
          </p:nvSpPr>
          <p:spPr>
            <a:xfrm>
              <a:off x="10467642" y="5387744"/>
              <a:ext cx="688009"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8.1 [6.4-NE]</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62" name="文本框 161"/>
            <p:cNvSpPr txBox="1"/>
            <p:nvPr/>
          </p:nvSpPr>
          <p:spPr>
            <a:xfrm>
              <a:off x="5345722" y="5531346"/>
              <a:ext cx="2904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58</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63" name="文本框 162"/>
            <p:cNvSpPr txBox="1"/>
            <p:nvPr/>
          </p:nvSpPr>
          <p:spPr>
            <a:xfrm>
              <a:off x="5956006" y="5531346"/>
              <a:ext cx="74411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5.2 [1.1-14.4]</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64" name="文本框 163"/>
            <p:cNvSpPr txBox="1"/>
            <p:nvPr/>
          </p:nvSpPr>
          <p:spPr>
            <a:xfrm>
              <a:off x="7371217" y="5531346"/>
              <a:ext cx="51969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NE (NE)</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65" name="文本框 164"/>
            <p:cNvSpPr txBox="1"/>
            <p:nvPr/>
          </p:nvSpPr>
          <p:spPr>
            <a:xfrm>
              <a:off x="8878330" y="5531346"/>
              <a:ext cx="69121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2.3 [1.3-1.6]</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66" name="文本框 165"/>
            <p:cNvSpPr txBox="1"/>
            <p:nvPr/>
          </p:nvSpPr>
          <p:spPr>
            <a:xfrm>
              <a:off x="10467642" y="5531346"/>
              <a:ext cx="73930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9.2 [4.3</a:t>
              </a:r>
              <a:r>
                <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一</a:t>
              </a: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NE]</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67" name="文本框 166"/>
            <p:cNvSpPr txBox="1"/>
            <p:nvPr/>
          </p:nvSpPr>
          <p:spPr>
            <a:xfrm>
              <a:off x="5345722" y="5685642"/>
              <a:ext cx="2904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72</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68" name="文本框 167"/>
            <p:cNvSpPr txBox="1"/>
            <p:nvPr/>
          </p:nvSpPr>
          <p:spPr>
            <a:xfrm>
              <a:off x="5956006" y="5685642"/>
              <a:ext cx="69121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2.8 [0.3-9.7]</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69" name="文本框 168"/>
            <p:cNvSpPr txBox="1"/>
            <p:nvPr/>
          </p:nvSpPr>
          <p:spPr>
            <a:xfrm>
              <a:off x="7371217" y="5685642"/>
              <a:ext cx="28084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0" name="文本框 169"/>
            <p:cNvSpPr txBox="1"/>
            <p:nvPr/>
          </p:nvSpPr>
          <p:spPr>
            <a:xfrm>
              <a:off x="5956006" y="5831023"/>
              <a:ext cx="596638"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0 [0-13.2]</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1" name="文本框 170"/>
            <p:cNvSpPr txBox="1"/>
            <p:nvPr/>
          </p:nvSpPr>
          <p:spPr>
            <a:xfrm>
              <a:off x="5345722" y="5831023"/>
              <a:ext cx="2904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26</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2" name="文本框 171"/>
            <p:cNvSpPr txBox="1"/>
            <p:nvPr/>
          </p:nvSpPr>
          <p:spPr>
            <a:xfrm>
              <a:off x="8878330" y="5685642"/>
              <a:ext cx="28084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3" name="文本框 172"/>
            <p:cNvSpPr txBox="1"/>
            <p:nvPr/>
          </p:nvSpPr>
          <p:spPr>
            <a:xfrm>
              <a:off x="10467642" y="5685642"/>
              <a:ext cx="28084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4" name="文本框 173"/>
            <p:cNvSpPr txBox="1"/>
            <p:nvPr/>
          </p:nvSpPr>
          <p:spPr>
            <a:xfrm>
              <a:off x="5345722" y="5970384"/>
              <a:ext cx="29046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12</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5" name="文本框 174"/>
            <p:cNvSpPr txBox="1"/>
            <p:nvPr/>
          </p:nvSpPr>
          <p:spPr>
            <a:xfrm>
              <a:off x="5956006" y="5970384"/>
              <a:ext cx="795411"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16.7 [2.1-48.4]</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6" name="文本框 175"/>
            <p:cNvSpPr txBox="1"/>
            <p:nvPr/>
          </p:nvSpPr>
          <p:spPr>
            <a:xfrm>
              <a:off x="8878330" y="5970384"/>
              <a:ext cx="691215"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1.4 [0.5-5.5]</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7" name="文本框 176"/>
            <p:cNvSpPr txBox="1"/>
            <p:nvPr/>
          </p:nvSpPr>
          <p:spPr>
            <a:xfrm>
              <a:off x="10467642" y="5970384"/>
              <a:ext cx="740908"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11.3 [1.4-NE]</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8" name="文本框 177"/>
            <p:cNvSpPr txBox="1"/>
            <p:nvPr/>
          </p:nvSpPr>
          <p:spPr>
            <a:xfrm>
              <a:off x="7371217" y="5970384"/>
              <a:ext cx="28084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9" name="文本框 178"/>
            <p:cNvSpPr txBox="1"/>
            <p:nvPr/>
          </p:nvSpPr>
          <p:spPr>
            <a:xfrm>
              <a:off x="5354687" y="6116006"/>
              <a:ext cx="23756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9</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80" name="文本框 179"/>
            <p:cNvSpPr txBox="1"/>
            <p:nvPr/>
          </p:nvSpPr>
          <p:spPr>
            <a:xfrm>
              <a:off x="7371217" y="6116006"/>
              <a:ext cx="28084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81" name="文本框 180"/>
            <p:cNvSpPr txBox="1"/>
            <p:nvPr/>
          </p:nvSpPr>
          <p:spPr>
            <a:xfrm>
              <a:off x="8878330" y="6116006"/>
              <a:ext cx="28084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82" name="文本框 181"/>
            <p:cNvSpPr txBox="1"/>
            <p:nvPr/>
          </p:nvSpPr>
          <p:spPr>
            <a:xfrm>
              <a:off x="10467642" y="6116006"/>
              <a:ext cx="28084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83" name="文本框 182"/>
            <p:cNvSpPr txBox="1"/>
            <p:nvPr/>
          </p:nvSpPr>
          <p:spPr>
            <a:xfrm>
              <a:off x="7371217" y="5831023"/>
              <a:ext cx="28084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84" name="文本框 183"/>
            <p:cNvSpPr txBox="1"/>
            <p:nvPr/>
          </p:nvSpPr>
          <p:spPr>
            <a:xfrm>
              <a:off x="8878330" y="5831023"/>
              <a:ext cx="28084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85" name="文本框 184"/>
            <p:cNvSpPr txBox="1"/>
            <p:nvPr/>
          </p:nvSpPr>
          <p:spPr>
            <a:xfrm>
              <a:off x="10467642" y="5831023"/>
              <a:ext cx="28084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7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1" name="文本框 20"/>
            <p:cNvSpPr txBox="1"/>
            <p:nvPr/>
          </p:nvSpPr>
          <p:spPr>
            <a:xfrm>
              <a:off x="4541858" y="6112646"/>
              <a:ext cx="234360"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 b="0" i="0" u="none" strike="noStrike" kern="1200" cap="none" spc="0" normalizeH="0" baseline="0" noProof="0" dirty="0">
                  <a:ln>
                    <a:noFill/>
                  </a:ln>
                  <a:solidFill>
                    <a:srgbClr val="990146"/>
                  </a:solidFill>
                  <a:effectLst/>
                  <a:uLnTx/>
                  <a:uFillTx/>
                  <a:latin typeface="微软雅黑" panose="020B0503020204020204" pitchFamily="34" charset="-122"/>
                  <a:ea typeface="微软雅黑" panose="020B0503020204020204" pitchFamily="34" charset="-122"/>
                  <a:cs typeface="+mn-cs"/>
                </a:rPr>
                <a:t>b</a:t>
              </a:r>
              <a:endParaRPr kumimoji="0" lang="zh-CN" altLang="en-US" sz="600" b="0" i="0" u="none" strike="noStrike" kern="1200" cap="none" spc="0" normalizeH="0" baseline="0" noProof="0" dirty="0">
                <a:ln>
                  <a:noFill/>
                </a:ln>
                <a:solidFill>
                  <a:srgbClr val="990146"/>
                </a:solidFill>
                <a:effectLst/>
                <a:uLnTx/>
                <a:uFillTx/>
                <a:latin typeface="微软雅黑" panose="020B0503020204020204" pitchFamily="34" charset="-122"/>
                <a:ea typeface="微软雅黑" panose="020B0503020204020204" pitchFamily="34" charset="-122"/>
                <a:cs typeface="+mn-cs"/>
              </a:endParaRPr>
            </a:p>
          </p:txBody>
        </p:sp>
        <p:sp>
          <p:nvSpPr>
            <p:cNvPr id="186" name="文本框 185"/>
            <p:cNvSpPr txBox="1"/>
            <p:nvPr/>
          </p:nvSpPr>
          <p:spPr>
            <a:xfrm>
              <a:off x="4282957" y="5953343"/>
              <a:ext cx="234360"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 b="0" i="0" u="none" strike="noStrike" kern="1200" cap="none" spc="0" normalizeH="0" baseline="0" noProof="0" dirty="0">
                  <a:ln>
                    <a:noFill/>
                  </a:ln>
                  <a:solidFill>
                    <a:srgbClr val="990146"/>
                  </a:solidFill>
                  <a:effectLst/>
                  <a:uLnTx/>
                  <a:uFillTx/>
                  <a:latin typeface="微软雅黑" panose="020B0503020204020204" pitchFamily="34" charset="-122"/>
                  <a:ea typeface="微软雅黑" panose="020B0503020204020204" pitchFamily="34" charset="-122"/>
                  <a:cs typeface="+mn-cs"/>
                </a:rPr>
                <a:t>b</a:t>
              </a:r>
              <a:endParaRPr kumimoji="0" lang="zh-CN" altLang="en-US" sz="600" b="0" i="0" u="none" strike="noStrike" kern="1200" cap="none" spc="0" normalizeH="0" baseline="0" noProof="0" dirty="0">
                <a:ln>
                  <a:noFill/>
                </a:ln>
                <a:solidFill>
                  <a:srgbClr val="990146"/>
                </a:solidFill>
                <a:effectLst/>
                <a:uLnTx/>
                <a:uFillTx/>
                <a:latin typeface="微软雅黑" panose="020B0503020204020204" pitchFamily="34" charset="-122"/>
                <a:ea typeface="微软雅黑" panose="020B0503020204020204" pitchFamily="34" charset="-122"/>
                <a:cs typeface="+mn-cs"/>
              </a:endParaRPr>
            </a:p>
          </p:txBody>
        </p:sp>
      </p:grpSp>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451262" y="358796"/>
            <a:ext cx="9909789" cy="892552"/>
          </a:xfrm>
          <a:prstGeom prst="rect">
            <a:avLst/>
          </a:prstGeom>
          <a:noFill/>
        </p:spPr>
        <p:txBody>
          <a:bodyPr wrap="square">
            <a:spAutoFit/>
          </a:bodyPr>
          <a:lstStyle/>
          <a:p>
            <a:r>
              <a:rPr lang="en-US" altLang="zh-CN" sz="2600" b="1" kern="100" dirty="0">
                <a:solidFill>
                  <a:schemeClr val="tx1">
                    <a:lumMod val="75000"/>
                    <a:lumOff val="25000"/>
                  </a:schemeClr>
                </a:solidFill>
                <a:ea typeface="微软雅黑" panose="020B0503020204020204" pitchFamily="34" charset="-122"/>
                <a:cs typeface="Times New Roman" panose="02020503050405090304" pitchFamily="18" charset="0"/>
              </a:rPr>
              <a:t>KEYNOTE-119</a:t>
            </a:r>
            <a:r>
              <a:rPr lang="zh-CN" altLang="en-US" sz="2600" b="1" kern="100" dirty="0">
                <a:solidFill>
                  <a:schemeClr val="tx1">
                    <a:lumMod val="75000"/>
                    <a:lumOff val="25000"/>
                  </a:schemeClr>
                </a:solidFill>
                <a:ea typeface="微软雅黑" panose="020B0503020204020204" pitchFamily="34" charset="-122"/>
                <a:cs typeface="Times New Roman" panose="02020503050405090304" pitchFamily="18" charset="0"/>
              </a:rPr>
              <a:t>研究未达到最终</a:t>
            </a:r>
            <a:r>
              <a:rPr lang="en-US" altLang="zh-CN" sz="2600" b="1" kern="100" dirty="0">
                <a:solidFill>
                  <a:schemeClr val="tx1">
                    <a:lumMod val="75000"/>
                    <a:lumOff val="25000"/>
                  </a:schemeClr>
                </a:solidFill>
                <a:ea typeface="微软雅黑" panose="020B0503020204020204" pitchFamily="34" charset="-122"/>
                <a:cs typeface="Times New Roman" panose="02020503050405090304" pitchFamily="18" charset="0"/>
              </a:rPr>
              <a:t>OS</a:t>
            </a:r>
            <a:r>
              <a:rPr lang="zh-CN" altLang="en-US" sz="2600" b="1" kern="100" dirty="0">
                <a:solidFill>
                  <a:schemeClr val="tx1">
                    <a:lumMod val="75000"/>
                    <a:lumOff val="25000"/>
                  </a:schemeClr>
                </a:solidFill>
                <a:ea typeface="微软雅黑" panose="020B0503020204020204" pitchFamily="34" charset="-122"/>
                <a:cs typeface="Times New Roman" panose="02020503050405090304" pitchFamily="18" charset="0"/>
              </a:rPr>
              <a:t>终点：在经治的转移性</a:t>
            </a:r>
            <a:endParaRPr lang="en-US" altLang="zh-CN" sz="2600" b="1" kern="100" dirty="0">
              <a:solidFill>
                <a:schemeClr val="tx1">
                  <a:lumMod val="75000"/>
                  <a:lumOff val="25000"/>
                </a:schemeClr>
              </a:solidFill>
              <a:ea typeface="微软雅黑" panose="020B0503020204020204" pitchFamily="34" charset="-122"/>
              <a:cs typeface="Times New Roman" panose="02020503050405090304" pitchFamily="18" charset="0"/>
            </a:endParaRPr>
          </a:p>
          <a:p>
            <a:r>
              <a:rPr lang="en-US" altLang="zh-CN" sz="2600" b="1" kern="100" dirty="0">
                <a:solidFill>
                  <a:schemeClr val="tx1">
                    <a:lumMod val="75000"/>
                    <a:lumOff val="25000"/>
                  </a:schemeClr>
                </a:solidFill>
                <a:ea typeface="微软雅黑" panose="020B0503020204020204" pitchFamily="34" charset="-122"/>
                <a:cs typeface="Times New Roman" panose="02020503050405090304" pitchFamily="18" charset="0"/>
              </a:rPr>
              <a:t>TNBC</a:t>
            </a:r>
            <a:r>
              <a:rPr lang="zh-CN" altLang="en-US" sz="2600" b="1" kern="100" dirty="0">
                <a:solidFill>
                  <a:schemeClr val="tx1">
                    <a:lumMod val="75000"/>
                    <a:lumOff val="25000"/>
                  </a:schemeClr>
                </a:solidFill>
                <a:ea typeface="微软雅黑" panose="020B0503020204020204" pitchFamily="34" charset="-122"/>
                <a:cs typeface="Times New Roman" panose="02020503050405090304" pitchFamily="18" charset="0"/>
              </a:rPr>
              <a:t>患者中，帕博利珠单抗与化疗相比未能显著改善</a:t>
            </a:r>
            <a:r>
              <a:rPr lang="en-US" altLang="zh-CN" sz="2600" b="1" kern="100" dirty="0">
                <a:solidFill>
                  <a:schemeClr val="tx1">
                    <a:lumMod val="75000"/>
                    <a:lumOff val="25000"/>
                  </a:schemeClr>
                </a:solidFill>
                <a:ea typeface="微软雅黑" panose="020B0503020204020204" pitchFamily="34" charset="-122"/>
                <a:cs typeface="Times New Roman" panose="02020503050405090304" pitchFamily="18" charset="0"/>
              </a:rPr>
              <a:t>OS</a:t>
            </a:r>
            <a:endParaRPr lang="zh-CN" altLang="en-US" sz="2600" b="1" kern="100" dirty="0">
              <a:solidFill>
                <a:schemeClr val="tx1">
                  <a:lumMod val="75000"/>
                  <a:lumOff val="25000"/>
                </a:schemeClr>
              </a:solidFill>
              <a:ea typeface="微软雅黑" panose="020B0503020204020204" pitchFamily="34" charset="-122"/>
              <a:cs typeface="Times New Roman" panose="02020503050405090304" pitchFamily="18" charset="0"/>
            </a:endParaRPr>
          </a:p>
        </p:txBody>
      </p:sp>
      <p:sp>
        <p:nvSpPr>
          <p:cNvPr id="8" name="文本框 7"/>
          <p:cNvSpPr txBox="1"/>
          <p:nvPr/>
        </p:nvSpPr>
        <p:spPr>
          <a:xfrm>
            <a:off x="1967328" y="6365762"/>
            <a:ext cx="7438232" cy="215444"/>
          </a:xfrm>
          <a:prstGeom prst="rect">
            <a:avLst/>
          </a:prstGeom>
          <a:noFill/>
        </p:spPr>
        <p:txBody>
          <a:bodyPr wrap="square" rtlCol="0">
            <a:spAutoFit/>
          </a:bodyPr>
          <a:lstStyle/>
          <a:p>
            <a:r>
              <a:rPr lang="it-IT" altLang="zh-CN" sz="800" dirty="0">
                <a:latin typeface="微软雅黑" panose="020B0503020204020204" pitchFamily="34" charset="-122"/>
                <a:ea typeface="微软雅黑" panose="020B0503020204020204" pitchFamily="34" charset="-122"/>
              </a:rPr>
              <a:t>Lancet Oncol. 2021 Apr;22(4):499-511. </a:t>
            </a:r>
            <a:endParaRPr lang="zh-CN" altLang="en-US" sz="800" dirty="0">
              <a:latin typeface="微软雅黑" panose="020B0503020204020204" pitchFamily="34" charset="-122"/>
              <a:ea typeface="微软雅黑" panose="020B0503020204020204" pitchFamily="34" charset="-122"/>
            </a:endParaRPr>
          </a:p>
        </p:txBody>
      </p:sp>
      <p:grpSp>
        <p:nvGrpSpPr>
          <p:cNvPr id="52" name="组合 51"/>
          <p:cNvGrpSpPr/>
          <p:nvPr/>
        </p:nvGrpSpPr>
        <p:grpSpPr>
          <a:xfrm>
            <a:off x="423068" y="1250336"/>
            <a:ext cx="11054261" cy="5384104"/>
            <a:chOff x="621802" y="1078529"/>
            <a:chExt cx="11054261" cy="5384104"/>
          </a:xfrm>
        </p:grpSpPr>
        <p:grpSp>
          <p:nvGrpSpPr>
            <p:cNvPr id="25" name="组合 24"/>
            <p:cNvGrpSpPr/>
            <p:nvPr/>
          </p:nvGrpSpPr>
          <p:grpSpPr>
            <a:xfrm>
              <a:off x="5775718" y="1078529"/>
              <a:ext cx="5900345" cy="5384104"/>
              <a:chOff x="5604093" y="1122631"/>
              <a:chExt cx="5900345" cy="5384104"/>
            </a:xfrm>
          </p:grpSpPr>
          <p:sp>
            <p:nvSpPr>
              <p:cNvPr id="5" name="矩形: 圆角 4"/>
              <p:cNvSpPr/>
              <p:nvPr/>
            </p:nvSpPr>
            <p:spPr>
              <a:xfrm>
                <a:off x="5604093" y="1122631"/>
                <a:ext cx="5900345" cy="5384104"/>
              </a:xfrm>
              <a:prstGeom prst="roundRect">
                <a:avLst>
                  <a:gd name="adj" fmla="val 1119"/>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5823012" y="1230800"/>
                <a:ext cx="5462506" cy="5167767"/>
                <a:chOff x="5791327" y="1234127"/>
                <a:chExt cx="5462506" cy="5167767"/>
              </a:xfrm>
            </p:grpSpPr>
            <p:grpSp>
              <p:nvGrpSpPr>
                <p:cNvPr id="19" name="组合 18"/>
                <p:cNvGrpSpPr/>
                <p:nvPr/>
              </p:nvGrpSpPr>
              <p:grpSpPr>
                <a:xfrm>
                  <a:off x="5791327" y="1234127"/>
                  <a:ext cx="5462506" cy="2568328"/>
                  <a:chOff x="5791327" y="1234127"/>
                  <a:chExt cx="5462506" cy="2568328"/>
                </a:xfrm>
              </p:grpSpPr>
              <p:pic>
                <p:nvPicPr>
                  <p:cNvPr id="12" name="图片 11"/>
                  <p:cNvPicPr>
                    <a:picLocks noChangeAspect="1"/>
                  </p:cNvPicPr>
                  <p:nvPr/>
                </p:nvPicPr>
                <p:blipFill rotWithShape="1">
                  <a:blip r:embed="rId2">
                    <a:clrChange>
                      <a:clrFrom>
                        <a:srgbClr val="FFFFFF"/>
                      </a:clrFrom>
                      <a:clrTo>
                        <a:srgbClr val="FFFFFF">
                          <a:alpha val="0"/>
                        </a:srgbClr>
                      </a:clrTo>
                    </a:clrChange>
                  </a:blip>
                  <a:srcRect l="586" t="851" r="709" b="51354"/>
                  <a:stretch>
                    <a:fillRect/>
                  </a:stretch>
                </p:blipFill>
                <p:spPr>
                  <a:xfrm>
                    <a:off x="5791327" y="1432193"/>
                    <a:ext cx="5462506" cy="2370262"/>
                  </a:xfrm>
                  <a:prstGeom prst="rect">
                    <a:avLst/>
                  </a:prstGeom>
                  <a:ln>
                    <a:noFill/>
                  </a:ln>
                  <a:effectLst/>
                </p:spPr>
              </p:pic>
              <p:grpSp>
                <p:nvGrpSpPr>
                  <p:cNvPr id="7" name="组合 6"/>
                  <p:cNvGrpSpPr/>
                  <p:nvPr/>
                </p:nvGrpSpPr>
                <p:grpSpPr>
                  <a:xfrm>
                    <a:off x="6982917" y="1234127"/>
                    <a:ext cx="1424484" cy="261610"/>
                    <a:chOff x="6982917" y="1244935"/>
                    <a:chExt cx="1424484" cy="261610"/>
                  </a:xfrm>
                  <a:effectLst>
                    <a:outerShdw blurRad="63500" algn="ctr" rotWithShape="0">
                      <a:srgbClr val="BD0158">
                        <a:alpha val="20000"/>
                      </a:srgbClr>
                    </a:outerShdw>
                  </a:effectLst>
                </p:grpSpPr>
                <p:sp>
                  <p:nvSpPr>
                    <p:cNvPr id="6" name="矩形: 圆角 5"/>
                    <p:cNvSpPr/>
                    <p:nvPr/>
                  </p:nvSpPr>
                  <p:spPr>
                    <a:xfrm>
                      <a:off x="6982917" y="1247163"/>
                      <a:ext cx="1424484" cy="253497"/>
                    </a:xfrm>
                    <a:prstGeom prst="roundRect">
                      <a:avLst>
                        <a:gd name="adj" fmla="val 50000"/>
                      </a:avLst>
                    </a:prstGeom>
                    <a:gradFill>
                      <a:gsLst>
                        <a:gs pos="0">
                          <a:srgbClr val="E74F88"/>
                        </a:gs>
                        <a:gs pos="100000">
                          <a:srgbClr val="BD0158"/>
                        </a:gs>
                      </a:gsLst>
                      <a:lin ang="5400000" scaled="1"/>
                    </a:gradFill>
                    <a:ln>
                      <a:no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文本框 12"/>
                    <p:cNvSpPr txBox="1"/>
                    <p:nvPr/>
                  </p:nvSpPr>
                  <p:spPr>
                    <a:xfrm>
                      <a:off x="7016751" y="1244935"/>
                      <a:ext cx="1356814" cy="261610"/>
                    </a:xfrm>
                    <a:prstGeom prst="rect">
                      <a:avLst/>
                    </a:prstGeom>
                    <a:noFill/>
                  </p:spPr>
                  <p:txBody>
                    <a:bodyPr wrap="square">
                      <a:spAutoFit/>
                    </a:bodyPr>
                    <a:lstStyle/>
                    <a:p>
                      <a:pPr algn="ctr"/>
                      <a:r>
                        <a:rPr lang="en-US" altLang="zh-CN" sz="1050" b="1" dirty="0">
                          <a:solidFill>
                            <a:schemeClr val="bg1"/>
                          </a:solidFill>
                          <a:latin typeface="微软雅黑" panose="020B0503020204020204" pitchFamily="34" charset="-122"/>
                          <a:ea typeface="微软雅黑" panose="020B0503020204020204" pitchFamily="34" charset="-122"/>
                        </a:rPr>
                        <a:t>PD-L1 </a:t>
                      </a:r>
                      <a:r>
                        <a:rPr lang="en-US" altLang="zh-CN" sz="1050" b="1">
                          <a:solidFill>
                            <a:schemeClr val="bg1"/>
                          </a:solidFill>
                          <a:latin typeface="微软雅黑" panose="020B0503020204020204" pitchFamily="34" charset="-122"/>
                          <a:ea typeface="微软雅黑" panose="020B0503020204020204" pitchFamily="34" charset="-122"/>
                        </a:rPr>
                        <a:t>CPS≥10</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9419681" y="1234127"/>
                    <a:ext cx="1424484" cy="261610"/>
                    <a:chOff x="6982917" y="1244935"/>
                    <a:chExt cx="1424484" cy="261610"/>
                  </a:xfrm>
                  <a:effectLst>
                    <a:outerShdw blurRad="63500" algn="ctr" rotWithShape="0">
                      <a:srgbClr val="BD0158">
                        <a:alpha val="20000"/>
                      </a:srgbClr>
                    </a:outerShdw>
                  </a:effectLst>
                </p:grpSpPr>
                <p:sp>
                  <p:nvSpPr>
                    <p:cNvPr id="23" name="矩形: 圆角 22"/>
                    <p:cNvSpPr/>
                    <p:nvPr/>
                  </p:nvSpPr>
                  <p:spPr>
                    <a:xfrm>
                      <a:off x="6982917" y="1247163"/>
                      <a:ext cx="1424484" cy="253497"/>
                    </a:xfrm>
                    <a:prstGeom prst="roundRect">
                      <a:avLst>
                        <a:gd name="adj" fmla="val 50000"/>
                      </a:avLst>
                    </a:prstGeom>
                    <a:gradFill>
                      <a:gsLst>
                        <a:gs pos="0">
                          <a:srgbClr val="E74F88"/>
                        </a:gs>
                        <a:gs pos="100000">
                          <a:srgbClr val="BD0158"/>
                        </a:gs>
                      </a:gsLst>
                      <a:lin ang="5400000" scaled="1"/>
                    </a:gradFill>
                    <a:ln>
                      <a:no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4" name="文本框 23"/>
                    <p:cNvSpPr txBox="1"/>
                    <p:nvPr/>
                  </p:nvSpPr>
                  <p:spPr>
                    <a:xfrm>
                      <a:off x="7016751" y="1244935"/>
                      <a:ext cx="1356814" cy="261610"/>
                    </a:xfrm>
                    <a:prstGeom prst="rect">
                      <a:avLst/>
                    </a:prstGeom>
                    <a:noFill/>
                  </p:spPr>
                  <p:txBody>
                    <a:bodyPr wrap="square">
                      <a:spAutoFit/>
                    </a:bodyPr>
                    <a:lstStyle/>
                    <a:p>
                      <a:pPr algn="ctr"/>
                      <a:r>
                        <a:rPr lang="en-US" altLang="zh-CN" sz="1050" b="1">
                          <a:solidFill>
                            <a:schemeClr val="bg1"/>
                          </a:solidFill>
                          <a:latin typeface="微软雅黑" panose="020B0503020204020204" pitchFamily="34" charset="-122"/>
                          <a:ea typeface="微软雅黑" panose="020B0503020204020204" pitchFamily="34" charset="-122"/>
                        </a:rPr>
                        <a:t>PD-L1 CPS≥1</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grpSp>
            <p:grpSp>
              <p:nvGrpSpPr>
                <p:cNvPr id="18" name="组合 17"/>
                <p:cNvGrpSpPr/>
                <p:nvPr/>
              </p:nvGrpSpPr>
              <p:grpSpPr>
                <a:xfrm>
                  <a:off x="5791327" y="3822422"/>
                  <a:ext cx="5462506" cy="2579472"/>
                  <a:chOff x="5791327" y="3822422"/>
                  <a:chExt cx="5462506" cy="2579472"/>
                </a:xfrm>
              </p:grpSpPr>
              <p:grpSp>
                <p:nvGrpSpPr>
                  <p:cNvPr id="26" name="组合 25"/>
                  <p:cNvGrpSpPr/>
                  <p:nvPr/>
                </p:nvGrpSpPr>
                <p:grpSpPr>
                  <a:xfrm>
                    <a:off x="6982917" y="3822422"/>
                    <a:ext cx="1424484" cy="261610"/>
                    <a:chOff x="6982917" y="1244935"/>
                    <a:chExt cx="1424484" cy="261610"/>
                  </a:xfrm>
                  <a:effectLst>
                    <a:outerShdw blurRad="63500" algn="ctr" rotWithShape="0">
                      <a:srgbClr val="BD0158">
                        <a:alpha val="20000"/>
                      </a:srgbClr>
                    </a:outerShdw>
                  </a:effectLst>
                </p:grpSpPr>
                <p:sp>
                  <p:nvSpPr>
                    <p:cNvPr id="27" name="矩形: 圆角 26"/>
                    <p:cNvSpPr/>
                    <p:nvPr/>
                  </p:nvSpPr>
                  <p:spPr>
                    <a:xfrm>
                      <a:off x="6982917" y="1247163"/>
                      <a:ext cx="1424484" cy="253497"/>
                    </a:xfrm>
                    <a:prstGeom prst="roundRect">
                      <a:avLst>
                        <a:gd name="adj" fmla="val 50000"/>
                      </a:avLst>
                    </a:prstGeom>
                    <a:gradFill>
                      <a:gsLst>
                        <a:gs pos="0">
                          <a:srgbClr val="E74F88"/>
                        </a:gs>
                        <a:gs pos="100000">
                          <a:srgbClr val="BD0158"/>
                        </a:gs>
                      </a:gsLst>
                      <a:lin ang="5400000" scaled="1"/>
                    </a:gradFill>
                    <a:ln>
                      <a:no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8" name="文本框 27"/>
                    <p:cNvSpPr txBox="1"/>
                    <p:nvPr/>
                  </p:nvSpPr>
                  <p:spPr>
                    <a:xfrm>
                      <a:off x="7016751" y="1244935"/>
                      <a:ext cx="1356814" cy="261610"/>
                    </a:xfrm>
                    <a:prstGeom prst="rect">
                      <a:avLst/>
                    </a:prstGeom>
                    <a:noFill/>
                  </p:spPr>
                  <p:txBody>
                    <a:bodyPr wrap="square">
                      <a:spAutoFit/>
                    </a:bodyPr>
                    <a:lstStyle/>
                    <a:p>
                      <a:pPr algn="ctr"/>
                      <a:r>
                        <a:rPr lang="en-US" altLang="zh-CN" sz="1050" b="1">
                          <a:solidFill>
                            <a:schemeClr val="bg1"/>
                          </a:solidFill>
                          <a:latin typeface="微软雅黑" panose="020B0503020204020204" pitchFamily="34" charset="-122"/>
                          <a:ea typeface="微软雅黑" panose="020B0503020204020204" pitchFamily="34" charset="-122"/>
                        </a:rPr>
                        <a:t>ITT</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9419681" y="3822422"/>
                    <a:ext cx="1424484" cy="261610"/>
                    <a:chOff x="6982917" y="1244935"/>
                    <a:chExt cx="1424484" cy="261610"/>
                  </a:xfrm>
                  <a:effectLst>
                    <a:outerShdw blurRad="63500" algn="ctr" rotWithShape="0">
                      <a:srgbClr val="BD0158">
                        <a:alpha val="20000"/>
                      </a:srgbClr>
                    </a:outerShdw>
                  </a:effectLst>
                </p:grpSpPr>
                <p:sp>
                  <p:nvSpPr>
                    <p:cNvPr id="30" name="矩形: 圆角 29"/>
                    <p:cNvSpPr/>
                    <p:nvPr/>
                  </p:nvSpPr>
                  <p:spPr>
                    <a:xfrm>
                      <a:off x="6982917" y="1247163"/>
                      <a:ext cx="1424484" cy="253497"/>
                    </a:xfrm>
                    <a:prstGeom prst="roundRect">
                      <a:avLst>
                        <a:gd name="adj" fmla="val 50000"/>
                      </a:avLst>
                    </a:prstGeom>
                    <a:gradFill>
                      <a:gsLst>
                        <a:gs pos="0">
                          <a:srgbClr val="E74F88"/>
                        </a:gs>
                        <a:gs pos="100000">
                          <a:srgbClr val="BD0158"/>
                        </a:gs>
                      </a:gsLst>
                      <a:lin ang="5400000" scaled="1"/>
                    </a:gradFill>
                    <a:ln>
                      <a:no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1" name="文本框 30"/>
                    <p:cNvSpPr txBox="1"/>
                    <p:nvPr/>
                  </p:nvSpPr>
                  <p:spPr>
                    <a:xfrm>
                      <a:off x="7016751" y="1244935"/>
                      <a:ext cx="1356814" cy="261610"/>
                    </a:xfrm>
                    <a:prstGeom prst="rect">
                      <a:avLst/>
                    </a:prstGeom>
                    <a:noFill/>
                  </p:spPr>
                  <p:txBody>
                    <a:bodyPr wrap="square">
                      <a:spAutoFit/>
                    </a:bodyPr>
                    <a:lstStyle/>
                    <a:p>
                      <a:pPr algn="ctr"/>
                      <a:r>
                        <a:rPr lang="en-US" altLang="zh-CN" sz="1050" b="1">
                          <a:solidFill>
                            <a:schemeClr val="bg1"/>
                          </a:solidFill>
                          <a:latin typeface="微软雅黑" panose="020B0503020204020204" pitchFamily="34" charset="-122"/>
                          <a:ea typeface="微软雅黑" panose="020B0503020204020204" pitchFamily="34" charset="-122"/>
                        </a:rPr>
                        <a:t>PD-L1 CPS≥20</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pic>
                <p:nvPicPr>
                  <p:cNvPr id="32" name="图片 31"/>
                  <p:cNvPicPr>
                    <a:picLocks noChangeAspect="1"/>
                  </p:cNvPicPr>
                  <p:nvPr/>
                </p:nvPicPr>
                <p:blipFill rotWithShape="1">
                  <a:blip r:embed="rId2">
                    <a:clrChange>
                      <a:clrFrom>
                        <a:srgbClr val="FFFFFF"/>
                      </a:clrFrom>
                      <a:clrTo>
                        <a:srgbClr val="FFFFFF">
                          <a:alpha val="0"/>
                        </a:srgbClr>
                      </a:clrTo>
                    </a:clrChange>
                  </a:blip>
                  <a:srcRect l="586" t="49566" r="709" b="953"/>
                  <a:stretch>
                    <a:fillRect/>
                  </a:stretch>
                </p:blipFill>
                <p:spPr>
                  <a:xfrm>
                    <a:off x="5791327" y="3948029"/>
                    <a:ext cx="5462506" cy="2453865"/>
                  </a:xfrm>
                  <a:prstGeom prst="rect">
                    <a:avLst/>
                  </a:prstGeom>
                  <a:ln>
                    <a:noFill/>
                  </a:ln>
                  <a:effectLst/>
                </p:spPr>
              </p:pic>
            </p:grpSp>
          </p:grpSp>
        </p:grpSp>
        <p:grpSp>
          <p:nvGrpSpPr>
            <p:cNvPr id="51" name="组合 50"/>
            <p:cNvGrpSpPr/>
            <p:nvPr/>
          </p:nvGrpSpPr>
          <p:grpSpPr>
            <a:xfrm>
              <a:off x="621802" y="1769765"/>
              <a:ext cx="4951226" cy="4001632"/>
              <a:chOff x="633743" y="1726380"/>
              <a:chExt cx="4951226" cy="4001632"/>
            </a:xfrm>
          </p:grpSpPr>
          <p:sp>
            <p:nvSpPr>
              <p:cNvPr id="47" name="矩形: 圆角 46"/>
              <p:cNvSpPr/>
              <p:nvPr/>
            </p:nvSpPr>
            <p:spPr>
              <a:xfrm>
                <a:off x="633743" y="1726380"/>
                <a:ext cx="4951226" cy="4001632"/>
              </a:xfrm>
              <a:prstGeom prst="roundRect">
                <a:avLst>
                  <a:gd name="adj" fmla="val 1868"/>
                </a:avLst>
              </a:prstGeom>
              <a:solidFill>
                <a:srgbClr val="FDF5F9"/>
              </a:solidFill>
              <a:ln>
                <a:no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78043" y="1924010"/>
                <a:ext cx="4662626" cy="3553274"/>
                <a:chOff x="787560" y="1843082"/>
                <a:chExt cx="4662626" cy="3553274"/>
              </a:xfrm>
            </p:grpSpPr>
            <p:sp>
              <p:nvSpPr>
                <p:cNvPr id="17" name="矩形 16"/>
                <p:cNvSpPr/>
                <p:nvPr/>
              </p:nvSpPr>
              <p:spPr>
                <a:xfrm>
                  <a:off x="856971" y="1843082"/>
                  <a:ext cx="4484844" cy="1803186"/>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altLang="zh-CN" sz="1600" dirty="0">
                      <a:latin typeface="微软雅黑" panose="020B0503020204020204" pitchFamily="34" charset="-122"/>
                      <a:ea typeface="微软雅黑" panose="020B0503020204020204" pitchFamily="34" charset="-122"/>
                    </a:rPr>
                    <a:t>KEYNOTE-119</a:t>
                  </a:r>
                  <a:r>
                    <a:rPr lang="zh-CN" altLang="en-US" sz="1600" dirty="0">
                      <a:latin typeface="微软雅黑" panose="020B0503020204020204" pitchFamily="34" charset="-122"/>
                      <a:ea typeface="微软雅黑" panose="020B0503020204020204" pitchFamily="34" charset="-122"/>
                    </a:rPr>
                    <a:t>研究是一项随机开放的三期临床试验，探索在经治的转移性三阴乳腺癌（</a:t>
                  </a:r>
                  <a:r>
                    <a:rPr lang="en-US" altLang="zh-CN" sz="1600" dirty="0">
                      <a:latin typeface="微软雅黑" panose="020B0503020204020204" pitchFamily="34" charset="-122"/>
                      <a:ea typeface="微软雅黑" panose="020B0503020204020204" pitchFamily="34" charset="-122"/>
                    </a:rPr>
                    <a:t>TNBC</a:t>
                  </a:r>
                  <a:r>
                    <a:rPr lang="zh-CN" altLang="en-US" sz="1600" dirty="0">
                      <a:latin typeface="微软雅黑" panose="020B0503020204020204" pitchFamily="34" charset="-122"/>
                      <a:ea typeface="微软雅黑" panose="020B0503020204020204" pitchFamily="34" charset="-122"/>
                    </a:rPr>
                    <a:t>）患者（</a:t>
                  </a:r>
                  <a:r>
                    <a:rPr lang="en-US" altLang="zh-CN" sz="1600" dirty="0">
                      <a:latin typeface="微软雅黑" panose="020B0503020204020204" pitchFamily="34" charset="-122"/>
                      <a:ea typeface="微软雅黑" panose="020B0503020204020204" pitchFamily="34" charset="-122"/>
                    </a:rPr>
                    <a:t>N=622</a:t>
                  </a:r>
                  <a:r>
                    <a:rPr lang="zh-CN" altLang="en-US" sz="1600" dirty="0">
                      <a:latin typeface="微软雅黑" panose="020B0503020204020204" pitchFamily="34" charset="-122"/>
                      <a:ea typeface="微软雅黑" panose="020B0503020204020204" pitchFamily="34" charset="-122"/>
                    </a:rPr>
                    <a:t>）中，接受帕博利珠单抗单药治疗对比化疗（卡培他滨，艾日布林，吉西他滨或长春瑞滨）的疗效</a:t>
                  </a:r>
                  <a:r>
                    <a:rPr lang="zh-CN" altLang="en-US" sz="1600">
                      <a:latin typeface="微软雅黑" panose="020B0503020204020204" pitchFamily="34" charset="-122"/>
                      <a:ea typeface="微软雅黑" panose="020B0503020204020204" pitchFamily="34" charset="-122"/>
                    </a:rPr>
                    <a:t>差异。</a:t>
                  </a:r>
                  <a:endParaRPr lang="en-US" altLang="zh-CN" sz="1600" dirty="0">
                    <a:latin typeface="微软雅黑" panose="020B0503020204020204" pitchFamily="34" charset="-122"/>
                    <a:ea typeface="微软雅黑" panose="020B0503020204020204" pitchFamily="34" charset="-122"/>
                  </a:endParaRPr>
                </a:p>
              </p:txBody>
            </p:sp>
            <p:grpSp>
              <p:nvGrpSpPr>
                <p:cNvPr id="46" name="组合 45"/>
                <p:cNvGrpSpPr/>
                <p:nvPr/>
              </p:nvGrpSpPr>
              <p:grpSpPr>
                <a:xfrm>
                  <a:off x="787560" y="3971111"/>
                  <a:ext cx="4554255" cy="1425245"/>
                  <a:chOff x="787560" y="3971111"/>
                  <a:chExt cx="4554255" cy="1425245"/>
                </a:xfrm>
              </p:grpSpPr>
              <p:sp>
                <p:nvSpPr>
                  <p:cNvPr id="39" name="矩形 38"/>
                  <p:cNvSpPr/>
                  <p:nvPr/>
                </p:nvSpPr>
                <p:spPr>
                  <a:xfrm>
                    <a:off x="856971" y="4332282"/>
                    <a:ext cx="4484844" cy="1064074"/>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zh-CN" altLang="en-US" sz="1600"/>
                      <a:t>接受</a:t>
                    </a:r>
                    <a:r>
                      <a:rPr lang="en-US" altLang="zh-CN" sz="1600"/>
                      <a:t>Keytruda</a:t>
                    </a:r>
                    <a:r>
                      <a:rPr lang="zh-CN" altLang="en-US" sz="1600"/>
                      <a:t>单药治疗的患者相比化疗没有获得显著的生存期（</a:t>
                    </a:r>
                    <a:r>
                      <a:rPr lang="en-US" altLang="zh-CN" sz="1600"/>
                      <a:t>OS</a:t>
                    </a:r>
                    <a:r>
                      <a:rPr lang="zh-CN" altLang="en-US" sz="1600"/>
                      <a:t>）的获益，且</a:t>
                    </a:r>
                    <a:r>
                      <a:rPr lang="en-US" altLang="zh-CN" sz="1600"/>
                      <a:t>PD-L1</a:t>
                    </a:r>
                    <a:r>
                      <a:rPr lang="zh-CN" altLang="en-US" sz="1600"/>
                      <a:t>表达无法预测疗效。</a:t>
                    </a:r>
                    <a:endParaRPr lang="zh-CN" altLang="en-US" sz="1600" dirty="0"/>
                  </a:p>
                </p:txBody>
              </p:sp>
              <p:grpSp>
                <p:nvGrpSpPr>
                  <p:cNvPr id="45" name="组合 44"/>
                  <p:cNvGrpSpPr/>
                  <p:nvPr/>
                </p:nvGrpSpPr>
                <p:grpSpPr>
                  <a:xfrm>
                    <a:off x="787560" y="3971111"/>
                    <a:ext cx="1269840" cy="369332"/>
                    <a:chOff x="787560" y="3901261"/>
                    <a:chExt cx="1269840" cy="369332"/>
                  </a:xfrm>
                </p:grpSpPr>
                <p:sp>
                  <p:nvSpPr>
                    <p:cNvPr id="41" name="文本框 40"/>
                    <p:cNvSpPr txBox="1"/>
                    <p:nvPr/>
                  </p:nvSpPr>
                  <p:spPr>
                    <a:xfrm>
                      <a:off x="787560" y="3901261"/>
                      <a:ext cx="1206340" cy="369332"/>
                    </a:xfrm>
                    <a:prstGeom prst="rect">
                      <a:avLst/>
                    </a:prstGeom>
                    <a:noFill/>
                  </p:spPr>
                  <p:txBody>
                    <a:bodyPr wrap="square">
                      <a:spAutoFit/>
                    </a:bodyPr>
                    <a:lstStyle/>
                    <a:p>
                      <a:pPr algn="just" defTabSz="469900">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rPr>
                        <a:t>结果显示</a:t>
                      </a:r>
                      <a:endParaRPr lang="zh-CN" altLang="en-US"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1892300" y="4016778"/>
                      <a:ext cx="165100" cy="165100"/>
                      <a:chOff x="2314846" y="2079856"/>
                      <a:chExt cx="165100" cy="165100"/>
                    </a:xfrm>
                    <a:effectLst>
                      <a:outerShdw blurRad="63500" sx="102000" sy="102000" algn="ctr" rotWithShape="0">
                        <a:srgbClr val="BD0158">
                          <a:alpha val="40000"/>
                        </a:srgbClr>
                      </a:outerShdw>
                    </a:effectLst>
                  </p:grpSpPr>
                  <p:sp>
                    <p:nvSpPr>
                      <p:cNvPr id="43" name="椭圆 42"/>
                      <p:cNvSpPr/>
                      <p:nvPr/>
                    </p:nvSpPr>
                    <p:spPr>
                      <a:xfrm>
                        <a:off x="2314846" y="2079856"/>
                        <a:ext cx="165100" cy="165100"/>
                      </a:xfrm>
                      <a:prstGeom prst="ellipse">
                        <a:avLst/>
                      </a:prstGeom>
                      <a:solidFill>
                        <a:srgbClr val="BD0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箭头连接符 43"/>
                      <p:cNvCxnSpPr/>
                      <p:nvPr/>
                    </p:nvCxnSpPr>
                    <p:spPr>
                      <a:xfrm>
                        <a:off x="2350295" y="2161381"/>
                        <a:ext cx="93662" cy="0"/>
                      </a:xfrm>
                      <a:prstGeom prst="straightConnector1">
                        <a:avLst/>
                      </a:prstGeom>
                      <a:ln>
                        <a:solidFill>
                          <a:schemeClr val="bg1"/>
                        </a:solidFill>
                        <a:tailEnd type="arrow" w="sm" len="sm"/>
                      </a:ln>
                    </p:spPr>
                    <p:style>
                      <a:lnRef idx="1">
                        <a:schemeClr val="accent1"/>
                      </a:lnRef>
                      <a:fillRef idx="0">
                        <a:schemeClr val="accent1"/>
                      </a:fillRef>
                      <a:effectRef idx="0">
                        <a:schemeClr val="accent1"/>
                      </a:effectRef>
                      <a:fontRef idx="minor">
                        <a:schemeClr val="tx1"/>
                      </a:fontRef>
                    </p:style>
                  </p:cxnSp>
                </p:grpSp>
              </p:grpSp>
            </p:grpSp>
            <p:cxnSp>
              <p:nvCxnSpPr>
                <p:cNvPr id="49" name="直接连接符 48"/>
                <p:cNvCxnSpPr/>
                <p:nvPr/>
              </p:nvCxnSpPr>
              <p:spPr>
                <a:xfrm>
                  <a:off x="805758" y="3808689"/>
                  <a:ext cx="4644428"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grpSp>
        </p:grpSp>
      </p:gr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12" name="文本框 11"/>
          <p:cNvSpPr txBox="1"/>
          <p:nvPr/>
        </p:nvSpPr>
        <p:spPr>
          <a:xfrm>
            <a:off x="2613347" y="2476863"/>
            <a:ext cx="6965305" cy="1365567"/>
          </a:xfrm>
          <a:prstGeom prst="rect">
            <a:avLst/>
          </a:prstGeom>
          <a:noFill/>
        </p:spPr>
        <p:txBody>
          <a:bodyPr wrap="square">
            <a:spAutoFit/>
          </a:bodyPr>
          <a:lstStyle/>
          <a:p>
            <a:pPr algn="ctr">
              <a:lnSpc>
                <a:spcPct val="120000"/>
              </a:lnSpc>
            </a:pPr>
            <a:r>
              <a:rPr lang="zh-CN" altLang="en-US"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抗</a:t>
            </a:r>
            <a:r>
              <a:rPr lang="en-US" altLang="zh-CN"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PD-1/PD-L1</a:t>
            </a:r>
            <a:r>
              <a:rPr lang="zh-CN" altLang="en-US"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药物联合化疗用于转移性乳腺癌</a:t>
            </a:r>
            <a:endParaRPr lang="zh-CN" altLang="en-US"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endParaRPr>
          </a:p>
        </p:txBody>
      </p:sp>
      <p:grpSp>
        <p:nvGrpSpPr>
          <p:cNvPr id="2" name="组合 1"/>
          <p:cNvGrpSpPr/>
          <p:nvPr/>
        </p:nvGrpSpPr>
        <p:grpSpPr>
          <a:xfrm>
            <a:off x="1368300" y="2247900"/>
            <a:ext cx="9642600" cy="2082800"/>
            <a:chOff x="932918" y="2247900"/>
            <a:chExt cx="10133535" cy="2082800"/>
          </a:xfrm>
        </p:grpSpPr>
        <p:cxnSp>
          <p:nvCxnSpPr>
            <p:cNvPr id="5" name="直接连接符 4"/>
            <p:cNvCxnSpPr/>
            <p:nvPr/>
          </p:nvCxnSpPr>
          <p:spPr>
            <a:xfrm>
              <a:off x="932918" y="24384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993900" y="2247900"/>
              <a:ext cx="27940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061200" y="43307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807333" y="3784600"/>
              <a:ext cx="15621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936605" y="4267200"/>
              <a:ext cx="22098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9504353" y="3784600"/>
              <a:ext cx="15621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594600" y="23749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grpSp>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9354655" y="6476491"/>
            <a:ext cx="7438232"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JAMA Oncol. 2020 May 1;6(5):676-684.</a:t>
            </a:r>
            <a:endParaRPr lang="zh-CN" altLang="en-US" sz="8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423068" y="353762"/>
            <a:ext cx="9064626" cy="492443"/>
          </a:xfrm>
          <a:prstGeom prst="rect">
            <a:avLst/>
          </a:prstGeom>
          <a:noFill/>
        </p:spPr>
        <p:txBody>
          <a:bodyPr wrap="square">
            <a:spAutoFit/>
          </a:bodyPr>
          <a:lstStyle/>
          <a:p>
            <a:r>
              <a:rPr lang="en-US" altLang="zh-CN"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KEYNOTE-355</a:t>
            </a:r>
            <a:r>
              <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研究设计</a:t>
            </a:r>
            <a:endPar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21" name="组合 20"/>
          <p:cNvGrpSpPr/>
          <p:nvPr/>
        </p:nvGrpSpPr>
        <p:grpSpPr>
          <a:xfrm>
            <a:off x="515938" y="1247818"/>
            <a:ext cx="11160125" cy="850900"/>
            <a:chOff x="515938" y="1016000"/>
            <a:chExt cx="11160125" cy="850900"/>
          </a:xfrm>
        </p:grpSpPr>
        <p:sp>
          <p:nvSpPr>
            <p:cNvPr id="24" name="矩形 23"/>
            <p:cNvSpPr/>
            <p:nvPr/>
          </p:nvSpPr>
          <p:spPr>
            <a:xfrm>
              <a:off x="515938" y="1016000"/>
              <a:ext cx="11160125" cy="850900"/>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46101" y="1112321"/>
              <a:ext cx="11099800" cy="658257"/>
            </a:xfrm>
            <a:prstGeom prst="rect">
              <a:avLst/>
            </a:prstGeom>
            <a:noFill/>
          </p:spPr>
          <p:txBody>
            <a:bodyPr wrap="square">
              <a:spAutoFit/>
            </a:bodyPr>
            <a:lstStyle/>
            <a:p>
              <a:pPr marL="179705" indent="-179705" algn="just">
                <a:lnSpc>
                  <a:spcPct val="120000"/>
                </a:lnSpc>
                <a:buFont typeface="Arial" panose="020B0604020202090204" pitchFamily="34" charset="0"/>
                <a:buChar char="•"/>
                <a:defRPr/>
              </a:pP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KEYNOTE-355</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是一项多中心、随机、双盲、安慰剂对照的</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Ⅲ</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期临床试验，共纳入</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847</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例未治的局部复发不能手术或转移性</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TNBC</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患者。</a:t>
              </a:r>
              <a:endPar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p:txBody>
        </p:sp>
      </p:grpSp>
      <p:grpSp>
        <p:nvGrpSpPr>
          <p:cNvPr id="16" name="组合 15"/>
          <p:cNvGrpSpPr/>
          <p:nvPr/>
        </p:nvGrpSpPr>
        <p:grpSpPr>
          <a:xfrm>
            <a:off x="691376" y="2670629"/>
            <a:ext cx="2933698" cy="2844276"/>
            <a:chOff x="673102" y="2724549"/>
            <a:chExt cx="2933698" cy="2844276"/>
          </a:xfrm>
        </p:grpSpPr>
        <p:sp>
          <p:nvSpPr>
            <p:cNvPr id="2" name="矩形: 圆角 1"/>
            <p:cNvSpPr/>
            <p:nvPr/>
          </p:nvSpPr>
          <p:spPr>
            <a:xfrm>
              <a:off x="673102" y="2724549"/>
              <a:ext cx="2933698" cy="2844276"/>
            </a:xfrm>
            <a:prstGeom prst="roundRect">
              <a:avLst>
                <a:gd name="adj" fmla="val 3334"/>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739970" y="2815305"/>
              <a:ext cx="2799962" cy="2633734"/>
            </a:xfrm>
            <a:prstGeom prst="rect">
              <a:avLst/>
            </a:prstGeom>
            <a:noFill/>
          </p:spPr>
          <p:txBody>
            <a:bodyPr wrap="square">
              <a:spAutoFit/>
            </a:bodyPr>
            <a:lstStyle/>
            <a:p>
              <a:pPr marL="285750" indent="-285750" defTabSz="469900">
                <a:lnSpc>
                  <a:spcPct val="150000"/>
                </a:lnSpc>
                <a:buFont typeface="Wingdings" panose="05000000000000000000" pitchFamily="2" charset="2"/>
                <a:buChar char="Ø"/>
                <a:defRPr/>
              </a:pP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既往未经过治疗的局部复发无法进行手术或转移性</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TNBC</a:t>
              </a:r>
              <a:endPar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85750" indent="-285750" defTabSz="469900">
                <a:lnSpc>
                  <a:spcPct val="150000"/>
                </a:lnSpc>
                <a:buFont typeface="Wingdings" panose="05000000000000000000" pitchFamily="2" charset="2"/>
                <a:buChar char="Ø"/>
                <a:defRPr/>
              </a:pP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距离首次复发治疗完成时间≥</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6</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个月</a:t>
              </a:r>
              <a:endPar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85750" indent="-285750" defTabSz="469900">
                <a:lnSpc>
                  <a:spcPct val="150000"/>
                </a:lnSpc>
                <a:buFont typeface="Wingdings" panose="05000000000000000000" pitchFamily="2" charset="2"/>
                <a:buChar char="Ø"/>
                <a:defRPr/>
              </a:pP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ECOG</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评分</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 0-1</a:t>
              </a:r>
              <a:endPar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85750" indent="-285750" defTabSz="469900">
                <a:lnSpc>
                  <a:spcPct val="150000"/>
                </a:lnSpc>
                <a:buFont typeface="Wingdings" panose="05000000000000000000" pitchFamily="2" charset="2"/>
                <a:buChar char="Ø"/>
                <a:defRPr/>
              </a:pP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无活动性的</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CNS</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转移</a:t>
              </a:r>
              <a:endPar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grpSp>
        <p:nvGrpSpPr>
          <p:cNvPr id="55" name="组合 54"/>
          <p:cNvGrpSpPr/>
          <p:nvPr/>
        </p:nvGrpSpPr>
        <p:grpSpPr>
          <a:xfrm>
            <a:off x="3657601" y="3054542"/>
            <a:ext cx="974777" cy="2076450"/>
            <a:chOff x="2521748" y="3143250"/>
            <a:chExt cx="1579955" cy="2076450"/>
          </a:xfrm>
        </p:grpSpPr>
        <p:sp>
          <p:nvSpPr>
            <p:cNvPr id="48" name="矩形 47"/>
            <p:cNvSpPr/>
            <p:nvPr/>
          </p:nvSpPr>
          <p:spPr>
            <a:xfrm>
              <a:off x="3653901" y="3143250"/>
              <a:ext cx="447802" cy="2076450"/>
            </a:xfrm>
            <a:custGeom>
              <a:avLst/>
              <a:gdLst>
                <a:gd name="connsiteX0" fmla="*/ 0 w 891517"/>
                <a:gd name="connsiteY0" fmla="*/ 0 h 2388329"/>
                <a:gd name="connsiteX1" fmla="*/ 891517 w 891517"/>
                <a:gd name="connsiteY1" fmla="*/ 0 h 2388329"/>
                <a:gd name="connsiteX2" fmla="*/ 891517 w 891517"/>
                <a:gd name="connsiteY2" fmla="*/ 2388329 h 2388329"/>
                <a:gd name="connsiteX3" fmla="*/ 0 w 891517"/>
                <a:gd name="connsiteY3" fmla="*/ 2388329 h 2388329"/>
                <a:gd name="connsiteX4" fmla="*/ 0 w 891517"/>
                <a:gd name="connsiteY4" fmla="*/ 0 h 2388329"/>
                <a:gd name="connsiteX0-1" fmla="*/ 891517 w 982957"/>
                <a:gd name="connsiteY0-2" fmla="*/ 2388329 h 2479769"/>
                <a:gd name="connsiteX1-3" fmla="*/ 0 w 982957"/>
                <a:gd name="connsiteY1-4" fmla="*/ 2388329 h 2479769"/>
                <a:gd name="connsiteX2-5" fmla="*/ 0 w 982957"/>
                <a:gd name="connsiteY2-6" fmla="*/ 0 h 2479769"/>
                <a:gd name="connsiteX3-7" fmla="*/ 891517 w 982957"/>
                <a:gd name="connsiteY3-8" fmla="*/ 0 h 2479769"/>
                <a:gd name="connsiteX4-9" fmla="*/ 982957 w 982957"/>
                <a:gd name="connsiteY4-10" fmla="*/ 2479769 h 2479769"/>
                <a:gd name="connsiteX0-11" fmla="*/ 891517 w 891517"/>
                <a:gd name="connsiteY0-12" fmla="*/ 2388329 h 2388329"/>
                <a:gd name="connsiteX1-13" fmla="*/ 0 w 891517"/>
                <a:gd name="connsiteY1-14" fmla="*/ 2388329 h 2388329"/>
                <a:gd name="connsiteX2-15" fmla="*/ 0 w 891517"/>
                <a:gd name="connsiteY2-16" fmla="*/ 0 h 2388329"/>
                <a:gd name="connsiteX3-17" fmla="*/ 891517 w 891517"/>
                <a:gd name="connsiteY3-18" fmla="*/ 0 h 2388329"/>
              </a:gdLst>
              <a:ahLst/>
              <a:cxnLst>
                <a:cxn ang="0">
                  <a:pos x="connsiteX0-1" y="connsiteY0-2"/>
                </a:cxn>
                <a:cxn ang="0">
                  <a:pos x="connsiteX1-3" y="connsiteY1-4"/>
                </a:cxn>
                <a:cxn ang="0">
                  <a:pos x="connsiteX2-5" y="connsiteY2-6"/>
                </a:cxn>
                <a:cxn ang="0">
                  <a:pos x="connsiteX3-7" y="connsiteY3-8"/>
                </a:cxn>
              </a:cxnLst>
              <a:rect l="l" t="t" r="r" b="b"/>
              <a:pathLst>
                <a:path w="891517" h="2388329">
                  <a:moveTo>
                    <a:pt x="891517" y="2388329"/>
                  </a:moveTo>
                  <a:lnTo>
                    <a:pt x="0" y="2388329"/>
                  </a:lnTo>
                  <a:lnTo>
                    <a:pt x="0" y="0"/>
                  </a:lnTo>
                  <a:lnTo>
                    <a:pt x="891517" y="0"/>
                  </a:lnTo>
                </a:path>
              </a:pathLst>
            </a:custGeom>
            <a:noFill/>
            <a:ln>
              <a:solidFill>
                <a:srgbClr val="FF0000"/>
              </a:solidFill>
              <a:headEnd type="stealth"/>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1" name="直接连接符 50"/>
            <p:cNvCxnSpPr/>
            <p:nvPr/>
          </p:nvCxnSpPr>
          <p:spPr>
            <a:xfrm>
              <a:off x="2521748" y="4181475"/>
              <a:ext cx="1142446" cy="0"/>
            </a:xfrm>
            <a:prstGeom prst="lin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7" name="组合 6"/>
          <p:cNvGrpSpPr/>
          <p:nvPr/>
        </p:nvGrpSpPr>
        <p:grpSpPr>
          <a:xfrm>
            <a:off x="4690027" y="2241537"/>
            <a:ext cx="3363562" cy="3702460"/>
            <a:chOff x="4459291" y="2241537"/>
            <a:chExt cx="3363562" cy="3702460"/>
          </a:xfrm>
        </p:grpSpPr>
        <p:grpSp>
          <p:nvGrpSpPr>
            <p:cNvPr id="19" name="组合 18"/>
            <p:cNvGrpSpPr/>
            <p:nvPr/>
          </p:nvGrpSpPr>
          <p:grpSpPr>
            <a:xfrm>
              <a:off x="4459291" y="2241537"/>
              <a:ext cx="3363562" cy="1699489"/>
              <a:chOff x="5263980" y="2420537"/>
              <a:chExt cx="3363562" cy="1699489"/>
            </a:xfrm>
          </p:grpSpPr>
          <p:sp>
            <p:nvSpPr>
              <p:cNvPr id="23" name="矩形: 圆角 22"/>
              <p:cNvSpPr/>
              <p:nvPr/>
            </p:nvSpPr>
            <p:spPr>
              <a:xfrm>
                <a:off x="5263980" y="2420538"/>
                <a:ext cx="3363562" cy="1699488"/>
              </a:xfrm>
              <a:prstGeom prst="roundRect">
                <a:avLst>
                  <a:gd name="adj" fmla="val 3334"/>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5734494" y="2420537"/>
                <a:ext cx="2422534" cy="396583"/>
              </a:xfrm>
              <a:prstGeom prst="rect">
                <a:avLst/>
              </a:prstGeom>
              <a:noFill/>
            </p:spPr>
            <p:txBody>
              <a:bodyPr wrap="square">
                <a:spAutoFit/>
              </a:bodyPr>
              <a:lstStyle/>
              <a:p>
                <a:pPr algn="ctr" defTabSz="469900">
                  <a:lnSpc>
                    <a:spcPct val="120000"/>
                  </a:lnSpc>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mn-lt"/>
                  </a:rPr>
                  <a:t>试验组</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cxnSp>
            <p:nvCxnSpPr>
              <p:cNvPr id="28" name="直接连接符 27"/>
              <p:cNvCxnSpPr/>
              <p:nvPr/>
            </p:nvCxnSpPr>
            <p:spPr>
              <a:xfrm>
                <a:off x="5307523" y="2827806"/>
                <a:ext cx="3276476"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394608" y="2896633"/>
                <a:ext cx="3102306" cy="953723"/>
              </a:xfrm>
              <a:prstGeom prst="rect">
                <a:avLst/>
              </a:prstGeom>
              <a:noFill/>
            </p:spPr>
            <p:txBody>
              <a:bodyPr wrap="square">
                <a:spAutoFit/>
              </a:bodyPr>
              <a:lstStyle/>
              <a:p>
                <a:pPr algn="ctr" defTabSz="469900">
                  <a:lnSpc>
                    <a:spcPct val="120000"/>
                  </a:lnSpc>
                  <a:defRPr/>
                </a:pP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帕博利珠单抗 </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200mg iv q3w</a:t>
                </a:r>
                <a:endPar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algn="ctr" defTabSz="469900">
                  <a:lnSpc>
                    <a:spcPct val="120000"/>
                  </a:lnSpc>
                  <a:defRPr/>
                </a:pP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 </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化疗</a:t>
                </a:r>
                <a:endPar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algn="ctr" defTabSz="469900">
                  <a:lnSpc>
                    <a:spcPct val="120000"/>
                  </a:lnSpc>
                  <a:defRPr/>
                </a:pP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n=566</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a:t>
                </a:r>
                <a:endParaRPr lang="zh-CN" altLang="en-US" sz="16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p:txBody>
          </p:sp>
        </p:grpSp>
        <p:grpSp>
          <p:nvGrpSpPr>
            <p:cNvPr id="65" name="组合 64"/>
            <p:cNvGrpSpPr/>
            <p:nvPr/>
          </p:nvGrpSpPr>
          <p:grpSpPr>
            <a:xfrm>
              <a:off x="4459291" y="4244508"/>
              <a:ext cx="3363562" cy="1699489"/>
              <a:chOff x="5263980" y="2420537"/>
              <a:chExt cx="3363562" cy="1699489"/>
            </a:xfrm>
          </p:grpSpPr>
          <p:sp>
            <p:nvSpPr>
              <p:cNvPr id="66" name="矩形: 圆角 65"/>
              <p:cNvSpPr/>
              <p:nvPr/>
            </p:nvSpPr>
            <p:spPr>
              <a:xfrm>
                <a:off x="5263980" y="2420538"/>
                <a:ext cx="3363562" cy="1699488"/>
              </a:xfrm>
              <a:prstGeom prst="roundRect">
                <a:avLst>
                  <a:gd name="adj" fmla="val 3334"/>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5734494" y="2420537"/>
                <a:ext cx="2422534" cy="396583"/>
              </a:xfrm>
              <a:prstGeom prst="rect">
                <a:avLst/>
              </a:prstGeom>
              <a:noFill/>
            </p:spPr>
            <p:txBody>
              <a:bodyPr wrap="square">
                <a:spAutoFit/>
              </a:bodyPr>
              <a:lstStyle/>
              <a:p>
                <a:pPr algn="ctr" defTabSz="469900">
                  <a:lnSpc>
                    <a:spcPct val="120000"/>
                  </a:lnSpc>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mn-lt"/>
                  </a:rPr>
                  <a:t>对照组</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cxnSp>
            <p:nvCxnSpPr>
              <p:cNvPr id="68" name="直接连接符 67"/>
              <p:cNvCxnSpPr/>
              <p:nvPr/>
            </p:nvCxnSpPr>
            <p:spPr>
              <a:xfrm>
                <a:off x="5307523" y="2827806"/>
                <a:ext cx="3276476"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6073375" y="2896633"/>
                <a:ext cx="1744772" cy="658257"/>
              </a:xfrm>
              <a:prstGeom prst="rect">
                <a:avLst/>
              </a:prstGeom>
              <a:noFill/>
            </p:spPr>
            <p:txBody>
              <a:bodyPr wrap="square">
                <a:spAutoFit/>
              </a:bodyPr>
              <a:lstStyle/>
              <a:p>
                <a:pPr algn="ctr" defTabSz="469900">
                  <a:lnSpc>
                    <a:spcPct val="120000"/>
                  </a:lnSpc>
                  <a:defRPr/>
                </a:pP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安慰剂</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化疗</a:t>
                </a:r>
                <a:endPar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algn="ctr" defTabSz="469900">
                  <a:lnSpc>
                    <a:spcPct val="120000"/>
                  </a:lnSpc>
                  <a:defRPr/>
                </a:pP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n=281</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a:t>
                </a:r>
                <a:endParaRPr lang="zh-CN" altLang="en-US" sz="16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p:txBody>
          </p:sp>
        </p:grpSp>
      </p:grpSp>
      <p:grpSp>
        <p:nvGrpSpPr>
          <p:cNvPr id="10" name="组合 9"/>
          <p:cNvGrpSpPr/>
          <p:nvPr/>
        </p:nvGrpSpPr>
        <p:grpSpPr>
          <a:xfrm>
            <a:off x="8845039" y="2931887"/>
            <a:ext cx="2708332" cy="2448366"/>
            <a:chOff x="8845039" y="2931887"/>
            <a:chExt cx="2708332" cy="2448366"/>
          </a:xfrm>
        </p:grpSpPr>
        <p:sp>
          <p:nvSpPr>
            <p:cNvPr id="71" name="矩形: 圆角 70"/>
            <p:cNvSpPr/>
            <p:nvPr/>
          </p:nvSpPr>
          <p:spPr>
            <a:xfrm>
              <a:off x="8845039" y="2931887"/>
              <a:ext cx="2708332" cy="2448366"/>
            </a:xfrm>
            <a:prstGeom prst="roundRect">
              <a:avLst>
                <a:gd name="adj" fmla="val 3334"/>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8986933" y="3310592"/>
              <a:ext cx="2424545" cy="1690955"/>
              <a:chOff x="8986933" y="3274773"/>
              <a:chExt cx="2424545" cy="1690955"/>
            </a:xfrm>
          </p:grpSpPr>
          <p:sp>
            <p:nvSpPr>
              <p:cNvPr id="72" name="文本框 71"/>
              <p:cNvSpPr txBox="1"/>
              <p:nvPr/>
            </p:nvSpPr>
            <p:spPr>
              <a:xfrm>
                <a:off x="9354655" y="3274773"/>
                <a:ext cx="1689100" cy="396583"/>
              </a:xfrm>
              <a:prstGeom prst="rect">
                <a:avLst/>
              </a:prstGeom>
              <a:noFill/>
            </p:spPr>
            <p:txBody>
              <a:bodyPr wrap="square">
                <a:spAutoFit/>
              </a:bodyPr>
              <a:lstStyle/>
              <a:p>
                <a:pPr algn="ctr" defTabSz="469900">
                  <a:lnSpc>
                    <a:spcPct val="120000"/>
                  </a:lnSpc>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mn-lt"/>
                  </a:rPr>
                  <a:t>主要终点</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cxnSp>
            <p:nvCxnSpPr>
              <p:cNvPr id="73" name="直接连接符 72"/>
              <p:cNvCxnSpPr/>
              <p:nvPr/>
            </p:nvCxnSpPr>
            <p:spPr>
              <a:xfrm>
                <a:off x="8986933" y="3739192"/>
                <a:ext cx="2424545"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sp>
            <p:nvSpPr>
              <p:cNvPr id="74" name="文本框 73"/>
              <p:cNvSpPr txBox="1"/>
              <p:nvPr/>
            </p:nvSpPr>
            <p:spPr>
              <a:xfrm>
                <a:off x="9077267" y="3808873"/>
                <a:ext cx="2243876" cy="1156855"/>
              </a:xfrm>
              <a:prstGeom prst="rect">
                <a:avLst/>
              </a:prstGeom>
              <a:noFill/>
            </p:spPr>
            <p:txBody>
              <a:bodyPr wrap="square">
                <a:spAutoFit/>
              </a:bodyPr>
              <a:lstStyle/>
              <a:p>
                <a:pPr defTabSz="469900">
                  <a:lnSpc>
                    <a:spcPct val="150000"/>
                  </a:lnSpc>
                  <a:defRPr/>
                </a:pP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PFS</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OS</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 PD-L1</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阳性</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(CPS ≥ 10 </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和 </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CPS ≥ 1)</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人群及</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ITT</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人群）</a:t>
                </a:r>
                <a:endPar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p:txBody>
          </p:sp>
        </p:grpSp>
      </p:grpSp>
      <p:sp useBgFill="1">
        <p:nvSpPr>
          <p:cNvPr id="57" name="文本框 56"/>
          <p:cNvSpPr txBox="1"/>
          <p:nvPr/>
        </p:nvSpPr>
        <p:spPr>
          <a:xfrm>
            <a:off x="3774900" y="4102942"/>
            <a:ext cx="474810" cy="362792"/>
          </a:xfrm>
          <a:prstGeom prst="rect">
            <a:avLst/>
          </a:prstGeom>
        </p:spPr>
        <p:txBody>
          <a:bodyPr wrap="none" rtlCol="0">
            <a:spAutoFit/>
          </a:bodyPr>
          <a:lstStyle/>
          <a:p>
            <a:pPr defTabSz="469900">
              <a:lnSpc>
                <a:spcPct val="120000"/>
              </a:lnSpc>
              <a:defRPr/>
            </a:pP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2:1</a:t>
            </a:r>
            <a:endParaRPr lang="zh-CN" altLang="en-US" sz="16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p:txBody>
      </p:sp>
      <p:grpSp>
        <p:nvGrpSpPr>
          <p:cNvPr id="17" name="组合 16"/>
          <p:cNvGrpSpPr/>
          <p:nvPr/>
        </p:nvGrpSpPr>
        <p:grpSpPr>
          <a:xfrm>
            <a:off x="3768966" y="3537405"/>
            <a:ext cx="486678" cy="486678"/>
            <a:chOff x="3802303" y="3537405"/>
            <a:chExt cx="486678" cy="486678"/>
          </a:xfrm>
        </p:grpSpPr>
        <p:grpSp>
          <p:nvGrpSpPr>
            <p:cNvPr id="14" name="组合 13"/>
            <p:cNvGrpSpPr/>
            <p:nvPr/>
          </p:nvGrpSpPr>
          <p:grpSpPr>
            <a:xfrm>
              <a:off x="3802303" y="3537405"/>
              <a:ext cx="486678" cy="486678"/>
              <a:chOff x="9956544" y="3384029"/>
              <a:chExt cx="1544080" cy="1544080"/>
            </a:xfrm>
          </p:grpSpPr>
          <p:sp>
            <p:nvSpPr>
              <p:cNvPr id="75" name="椭圆 74"/>
              <p:cNvSpPr/>
              <p:nvPr/>
            </p:nvSpPr>
            <p:spPr>
              <a:xfrm>
                <a:off x="9956544" y="3384029"/>
                <a:ext cx="1544080" cy="1544080"/>
              </a:xfrm>
              <a:prstGeom prst="ellipse">
                <a:avLst/>
              </a:prstGeom>
              <a:solidFill>
                <a:srgbClr val="BD015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10086088" y="3513576"/>
                <a:ext cx="1284992" cy="1284985"/>
              </a:xfrm>
              <a:prstGeom prst="ellipse">
                <a:avLst/>
              </a:prstGeom>
              <a:solidFill>
                <a:srgbClr val="BD015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10224560" y="3652045"/>
                <a:ext cx="1008047" cy="1008047"/>
              </a:xfrm>
              <a:prstGeom prst="ellipse">
                <a:avLst/>
              </a:prstGeom>
              <a:gradFill>
                <a:gsLst>
                  <a:gs pos="0">
                    <a:srgbClr val="BD0158"/>
                  </a:gs>
                  <a:gs pos="100000">
                    <a:srgbClr val="E74F8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3890792" y="3618353"/>
              <a:ext cx="309700" cy="307777"/>
            </a:xfrm>
            <a:prstGeom prst="rect">
              <a:avLst/>
            </a:prstGeom>
            <a:noFill/>
          </p:spPr>
          <p:txBody>
            <a:bodyPr wrap="none" rtlCol="0">
              <a:spAutoFit/>
            </a:bodyPr>
            <a:lstStyle/>
            <a:p>
              <a:pPr algn="ctr"/>
              <a:r>
                <a:rPr lang="en-US" altLang="zh-CN" sz="1400" b="1">
                  <a:solidFill>
                    <a:schemeClr val="bg1"/>
                  </a:solidFill>
                  <a:latin typeface="微软雅黑" panose="020B0503020204020204" pitchFamily="34" charset="-122"/>
                  <a:ea typeface="微软雅黑" panose="020B0503020204020204" pitchFamily="34" charset="-122"/>
                </a:rPr>
                <a:t>R</a:t>
              </a:r>
              <a:endParaRPr lang="zh-CN" altLang="en-US" sz="1400" b="1">
                <a:solidFill>
                  <a:schemeClr val="bg1"/>
                </a:solidFill>
                <a:latin typeface="微软雅黑" panose="020B0503020204020204" pitchFamily="34" charset="-122"/>
                <a:ea typeface="微软雅黑" panose="020B0503020204020204" pitchFamily="34" charset="-122"/>
              </a:endParaRPr>
            </a:p>
          </p:txBody>
        </p:sp>
      </p:grpSp>
      <p:grpSp>
        <p:nvGrpSpPr>
          <p:cNvPr id="78" name="组合 77"/>
          <p:cNvGrpSpPr/>
          <p:nvPr/>
        </p:nvGrpSpPr>
        <p:grpSpPr>
          <a:xfrm flipH="1">
            <a:off x="8064217" y="3054542"/>
            <a:ext cx="724182" cy="2076450"/>
            <a:chOff x="2927922" y="3143250"/>
            <a:chExt cx="1173781" cy="2076450"/>
          </a:xfrm>
        </p:grpSpPr>
        <p:sp>
          <p:nvSpPr>
            <p:cNvPr id="79" name="矩形 47"/>
            <p:cNvSpPr/>
            <p:nvPr/>
          </p:nvSpPr>
          <p:spPr>
            <a:xfrm>
              <a:off x="3790950" y="3143250"/>
              <a:ext cx="310753" cy="2076450"/>
            </a:xfrm>
            <a:custGeom>
              <a:avLst/>
              <a:gdLst>
                <a:gd name="connsiteX0" fmla="*/ 0 w 891517"/>
                <a:gd name="connsiteY0" fmla="*/ 0 h 2388329"/>
                <a:gd name="connsiteX1" fmla="*/ 891517 w 891517"/>
                <a:gd name="connsiteY1" fmla="*/ 0 h 2388329"/>
                <a:gd name="connsiteX2" fmla="*/ 891517 w 891517"/>
                <a:gd name="connsiteY2" fmla="*/ 2388329 h 2388329"/>
                <a:gd name="connsiteX3" fmla="*/ 0 w 891517"/>
                <a:gd name="connsiteY3" fmla="*/ 2388329 h 2388329"/>
                <a:gd name="connsiteX4" fmla="*/ 0 w 891517"/>
                <a:gd name="connsiteY4" fmla="*/ 0 h 2388329"/>
                <a:gd name="connsiteX0-1" fmla="*/ 891517 w 982957"/>
                <a:gd name="connsiteY0-2" fmla="*/ 2388329 h 2479769"/>
                <a:gd name="connsiteX1-3" fmla="*/ 0 w 982957"/>
                <a:gd name="connsiteY1-4" fmla="*/ 2388329 h 2479769"/>
                <a:gd name="connsiteX2-5" fmla="*/ 0 w 982957"/>
                <a:gd name="connsiteY2-6" fmla="*/ 0 h 2479769"/>
                <a:gd name="connsiteX3-7" fmla="*/ 891517 w 982957"/>
                <a:gd name="connsiteY3-8" fmla="*/ 0 h 2479769"/>
                <a:gd name="connsiteX4-9" fmla="*/ 982957 w 982957"/>
                <a:gd name="connsiteY4-10" fmla="*/ 2479769 h 2479769"/>
                <a:gd name="connsiteX0-11" fmla="*/ 891517 w 891517"/>
                <a:gd name="connsiteY0-12" fmla="*/ 2388329 h 2388329"/>
                <a:gd name="connsiteX1-13" fmla="*/ 0 w 891517"/>
                <a:gd name="connsiteY1-14" fmla="*/ 2388329 h 2388329"/>
                <a:gd name="connsiteX2-15" fmla="*/ 0 w 891517"/>
                <a:gd name="connsiteY2-16" fmla="*/ 0 h 2388329"/>
                <a:gd name="connsiteX3-17" fmla="*/ 891517 w 891517"/>
                <a:gd name="connsiteY3-18" fmla="*/ 0 h 2388329"/>
              </a:gdLst>
              <a:ahLst/>
              <a:cxnLst>
                <a:cxn ang="0">
                  <a:pos x="connsiteX0-1" y="connsiteY0-2"/>
                </a:cxn>
                <a:cxn ang="0">
                  <a:pos x="connsiteX1-3" y="connsiteY1-4"/>
                </a:cxn>
                <a:cxn ang="0">
                  <a:pos x="connsiteX2-5" y="connsiteY2-6"/>
                </a:cxn>
                <a:cxn ang="0">
                  <a:pos x="connsiteX3-7" y="connsiteY3-8"/>
                </a:cxn>
              </a:cxnLst>
              <a:rect l="l" t="t" r="r" b="b"/>
              <a:pathLst>
                <a:path w="891517" h="2388329">
                  <a:moveTo>
                    <a:pt x="891517" y="2388329"/>
                  </a:moveTo>
                  <a:lnTo>
                    <a:pt x="0" y="2388329"/>
                  </a:lnTo>
                  <a:lnTo>
                    <a:pt x="0" y="0"/>
                  </a:lnTo>
                  <a:lnTo>
                    <a:pt x="891517" y="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0" name="直接连接符 79"/>
            <p:cNvCxnSpPr/>
            <p:nvPr/>
          </p:nvCxnSpPr>
          <p:spPr>
            <a:xfrm>
              <a:off x="2927922" y="4181475"/>
              <a:ext cx="863026" cy="0"/>
            </a:xfrm>
            <a:prstGeom prst="line">
              <a:avLst/>
            </a:prstGeom>
            <a:noFill/>
            <a:ln>
              <a:solidFill>
                <a:srgbClr val="FF0000"/>
              </a:solidFill>
              <a:headEnd type="stealth"/>
              <a:tailEnd type="none"/>
            </a:ln>
          </p:spPr>
          <p:style>
            <a:lnRef idx="2">
              <a:schemeClr val="accent1">
                <a:shade val="50000"/>
              </a:schemeClr>
            </a:lnRef>
            <a:fillRef idx="1">
              <a:schemeClr val="accent1"/>
            </a:fillRef>
            <a:effectRef idx="0">
              <a:schemeClr val="accent1"/>
            </a:effectRef>
            <a:fontRef idx="minor">
              <a:schemeClr val="lt1"/>
            </a:fontRef>
          </p:style>
        </p:cxnSp>
      </p:grpSp>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9347299" y="6480266"/>
            <a:ext cx="7438232" cy="215444"/>
          </a:xfrm>
          <a:prstGeom prst="rect">
            <a:avLst/>
          </a:prstGeom>
          <a:noFill/>
        </p:spPr>
        <p:txBody>
          <a:bodyPr wrap="square" rtlCol="0">
            <a:spAutoFit/>
          </a:bodyPr>
          <a:lstStyle/>
          <a:p>
            <a:r>
              <a:rPr lang="fr-FR" altLang="zh-CN" sz="800" dirty="0">
                <a:latin typeface="微软雅黑" panose="020B0503020204020204" pitchFamily="34" charset="-122"/>
                <a:ea typeface="微软雅黑" panose="020B0503020204020204" pitchFamily="34" charset="-122"/>
              </a:rPr>
              <a:t>Lancet. 2020 Dec 5;396(10265):1817-1828.</a:t>
            </a:r>
            <a:endParaRPr lang="zh-CN" altLang="en-US" sz="8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288923" y="371663"/>
            <a:ext cx="11452226" cy="461665"/>
          </a:xfrm>
          <a:prstGeom prst="rect">
            <a:avLst/>
          </a:prstGeom>
          <a:noFill/>
        </p:spPr>
        <p:txBody>
          <a:bodyPr wrap="square">
            <a:spAutoFit/>
          </a:bodyPr>
          <a:lstStyle/>
          <a:p>
            <a:r>
              <a:rPr lang="en-US" altLang="zh-CN" sz="24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KEYNOTE-355</a:t>
            </a:r>
            <a:r>
              <a:rPr lang="zh-CN" altLang="en-US" sz="24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a:t>
            </a:r>
            <a:r>
              <a:rPr lang="en-US" altLang="zh-CN" sz="24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 CPS≥10</a:t>
            </a:r>
            <a:r>
              <a:rPr lang="zh-CN" altLang="en-US" sz="24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人群中，帕博利珠单抗联合化疗显著改善</a:t>
            </a:r>
            <a:r>
              <a:rPr lang="en-US" altLang="zh-CN" sz="24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PFS</a:t>
            </a:r>
            <a:endParaRPr lang="en-US" altLang="zh-CN" sz="24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21" name="组合 20"/>
          <p:cNvGrpSpPr/>
          <p:nvPr/>
        </p:nvGrpSpPr>
        <p:grpSpPr>
          <a:xfrm>
            <a:off x="515938" y="1016000"/>
            <a:ext cx="11160125" cy="850900"/>
            <a:chOff x="515938" y="1016000"/>
            <a:chExt cx="11160125" cy="850900"/>
          </a:xfrm>
        </p:grpSpPr>
        <p:sp>
          <p:nvSpPr>
            <p:cNvPr id="24" name="矩形 23"/>
            <p:cNvSpPr/>
            <p:nvPr/>
          </p:nvSpPr>
          <p:spPr>
            <a:xfrm>
              <a:off x="515938" y="1016000"/>
              <a:ext cx="11160125" cy="850900"/>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46101" y="1112321"/>
              <a:ext cx="11099800" cy="658257"/>
            </a:xfrm>
            <a:prstGeom prst="rect">
              <a:avLst/>
            </a:prstGeom>
            <a:noFill/>
          </p:spPr>
          <p:txBody>
            <a:bodyPr wrap="square">
              <a:spAutoFit/>
            </a:bodyPr>
            <a:lstStyle/>
            <a:p>
              <a:pPr marL="179705" indent="-179705" algn="just">
                <a:lnSpc>
                  <a:spcPct val="120000"/>
                </a:lnSpc>
                <a:buFont typeface="Arial" panose="020B0604020202090204" pitchFamily="34" charset="0"/>
                <a:buChar char="•"/>
                <a:defRPr/>
              </a:pP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与单化疗相比，帕博利珠单抗联合化疗一线治疗</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mTNBC</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在</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CPS≥10</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人群中显著改善了</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PFS</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（中位</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PFS 9.7 vs 5.6</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个月，单侧</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p=0.0012</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a:t>
              </a:r>
              <a:endPar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p:txBody>
        </p:sp>
      </p:grpSp>
      <p:grpSp>
        <p:nvGrpSpPr>
          <p:cNvPr id="4" name="组合 3"/>
          <p:cNvGrpSpPr/>
          <p:nvPr/>
        </p:nvGrpSpPr>
        <p:grpSpPr>
          <a:xfrm>
            <a:off x="434974" y="1866899"/>
            <a:ext cx="11160125" cy="4177336"/>
            <a:chOff x="515938" y="2075543"/>
            <a:chExt cx="11160125" cy="4177336"/>
          </a:xfrm>
        </p:grpSpPr>
        <p:sp>
          <p:nvSpPr>
            <p:cNvPr id="99" name="矩形: 圆角 98"/>
            <p:cNvSpPr/>
            <p:nvPr/>
          </p:nvSpPr>
          <p:spPr>
            <a:xfrm>
              <a:off x="515938" y="2075543"/>
              <a:ext cx="11160125" cy="4177336"/>
            </a:xfrm>
            <a:prstGeom prst="roundRect">
              <a:avLst>
                <a:gd name="adj" fmla="val 1790"/>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564493" y="2089954"/>
              <a:ext cx="9062720" cy="4068113"/>
              <a:chOff x="667827" y="1905000"/>
              <a:chExt cx="9062720" cy="4068113"/>
            </a:xfrm>
          </p:grpSpPr>
          <p:sp>
            <p:nvSpPr>
              <p:cNvPr id="102" name="文本框 101"/>
              <p:cNvSpPr txBox="1"/>
              <p:nvPr/>
            </p:nvSpPr>
            <p:spPr>
              <a:xfrm>
                <a:off x="2015953" y="5262072"/>
                <a:ext cx="1154483" cy="246221"/>
              </a:xfrm>
              <a:prstGeom prst="rect">
                <a:avLst/>
              </a:prstGeom>
              <a:noFill/>
            </p:spPr>
            <p:txBody>
              <a:bodyPr wrap="none" rtlCol="0">
                <a:spAutoFit/>
              </a:bodyPr>
              <a:lstStyle/>
              <a:p>
                <a:pPr algn="r"/>
                <a:r>
                  <a:rPr lang="en-US" altLang="zh-CN" sz="1000" b="1">
                    <a:latin typeface="微软雅黑" panose="020B0503020204020204" pitchFamily="34" charset="-122"/>
                    <a:ea typeface="微软雅黑" panose="020B0503020204020204" pitchFamily="34" charset="-122"/>
                  </a:rPr>
                  <a:t>Number at risk</a:t>
                </a:r>
                <a:endParaRPr lang="zh-CN" altLang="en-US" sz="1000" b="1">
                  <a:latin typeface="微软雅黑" panose="020B0503020204020204" pitchFamily="34" charset="-122"/>
                  <a:ea typeface="微软雅黑" panose="020B0503020204020204" pitchFamily="34" charset="-122"/>
                </a:endParaRPr>
              </a:p>
            </p:txBody>
          </p:sp>
          <p:sp>
            <p:nvSpPr>
              <p:cNvPr id="103" name="文本框 102"/>
              <p:cNvSpPr txBox="1"/>
              <p:nvPr/>
            </p:nvSpPr>
            <p:spPr>
              <a:xfrm>
                <a:off x="667827" y="5505912"/>
                <a:ext cx="2502609" cy="246221"/>
              </a:xfrm>
              <a:prstGeom prst="rect">
                <a:avLst/>
              </a:prstGeom>
              <a:noFill/>
            </p:spPr>
            <p:txBody>
              <a:bodyPr wrap="none" rtlCol="0">
                <a:spAutoFit/>
              </a:bodyPr>
              <a:lstStyle/>
              <a:p>
                <a:pPr algn="r"/>
                <a:r>
                  <a:rPr lang="en-US" altLang="zh-CN" sz="1000">
                    <a:latin typeface="微软雅黑" panose="020B0503020204020204" pitchFamily="34" charset="-122"/>
                    <a:ea typeface="微软雅黑" panose="020B0503020204020204" pitchFamily="34" charset="-122"/>
                  </a:rPr>
                  <a:t>Pembrolizumab-chemotherapy group</a:t>
                </a:r>
                <a:endParaRPr lang="zh-CN" altLang="en-US" sz="1000">
                  <a:latin typeface="微软雅黑" panose="020B0503020204020204" pitchFamily="34" charset="-122"/>
                  <a:ea typeface="微软雅黑" panose="020B0503020204020204" pitchFamily="34" charset="-122"/>
                </a:endParaRPr>
              </a:p>
            </p:txBody>
          </p:sp>
          <p:sp>
            <p:nvSpPr>
              <p:cNvPr id="104" name="文本框 103"/>
              <p:cNvSpPr txBox="1"/>
              <p:nvPr/>
            </p:nvSpPr>
            <p:spPr>
              <a:xfrm>
                <a:off x="1150331" y="5726892"/>
                <a:ext cx="2020105" cy="246221"/>
              </a:xfrm>
              <a:prstGeom prst="rect">
                <a:avLst/>
              </a:prstGeom>
              <a:noFill/>
            </p:spPr>
            <p:txBody>
              <a:bodyPr wrap="none" rtlCol="0">
                <a:spAutoFit/>
              </a:bodyPr>
              <a:lstStyle/>
              <a:p>
                <a:pPr algn="r"/>
                <a:r>
                  <a:rPr lang="en-US" altLang="zh-CN" sz="1000">
                    <a:latin typeface="微软雅黑" panose="020B0503020204020204" pitchFamily="34" charset="-122"/>
                    <a:ea typeface="微软雅黑" panose="020B0503020204020204" pitchFamily="34" charset="-122"/>
                  </a:rPr>
                  <a:t>Placebo-chemotherapy group</a:t>
                </a:r>
                <a:endParaRPr lang="zh-CN" altLang="en-US" sz="1000">
                  <a:latin typeface="微软雅黑" panose="020B0503020204020204" pitchFamily="34" charset="-122"/>
                  <a:ea typeface="微软雅黑" panose="020B0503020204020204" pitchFamily="34" charset="-122"/>
                </a:endParaRPr>
              </a:p>
            </p:txBody>
          </p:sp>
          <p:grpSp>
            <p:nvGrpSpPr>
              <p:cNvPr id="105" name="组合 104"/>
              <p:cNvGrpSpPr/>
              <p:nvPr/>
            </p:nvGrpSpPr>
            <p:grpSpPr>
              <a:xfrm>
                <a:off x="3256026" y="5505912"/>
                <a:ext cx="410690" cy="467201"/>
                <a:chOff x="4633605" y="5128541"/>
                <a:chExt cx="410690" cy="467201"/>
              </a:xfrm>
            </p:grpSpPr>
            <p:sp>
              <p:nvSpPr>
                <p:cNvPr id="133" name="文本框 132"/>
                <p:cNvSpPr txBox="1"/>
                <p:nvPr/>
              </p:nvSpPr>
              <p:spPr>
                <a:xfrm>
                  <a:off x="4633605" y="512854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220</a:t>
                  </a:r>
                  <a:endParaRPr lang="zh-CN" altLang="en-US" sz="1000">
                    <a:latin typeface="微软雅黑" panose="020B0503020204020204" pitchFamily="34" charset="-122"/>
                    <a:ea typeface="微软雅黑" panose="020B0503020204020204" pitchFamily="34" charset="-122"/>
                  </a:endParaRPr>
                </a:p>
              </p:txBody>
            </p:sp>
            <p:sp>
              <p:nvSpPr>
                <p:cNvPr id="134" name="文本框 133"/>
                <p:cNvSpPr txBox="1"/>
                <p:nvPr/>
              </p:nvSpPr>
              <p:spPr>
                <a:xfrm>
                  <a:off x="4633605" y="534952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103</a:t>
                  </a:r>
                  <a:endParaRPr lang="zh-CN" altLang="en-US" sz="1000">
                    <a:latin typeface="微软雅黑" panose="020B0503020204020204" pitchFamily="34" charset="-122"/>
                    <a:ea typeface="微软雅黑" panose="020B0503020204020204" pitchFamily="34" charset="-122"/>
                  </a:endParaRPr>
                </a:p>
              </p:txBody>
            </p:sp>
          </p:grpSp>
          <p:grpSp>
            <p:nvGrpSpPr>
              <p:cNvPr id="106" name="组合 105"/>
              <p:cNvGrpSpPr/>
              <p:nvPr/>
            </p:nvGrpSpPr>
            <p:grpSpPr>
              <a:xfrm>
                <a:off x="3773141" y="5505912"/>
                <a:ext cx="410690" cy="467201"/>
                <a:chOff x="4633605" y="5128541"/>
                <a:chExt cx="410690" cy="467201"/>
              </a:xfrm>
            </p:grpSpPr>
            <p:sp>
              <p:nvSpPr>
                <p:cNvPr id="131" name="文本框 130"/>
                <p:cNvSpPr txBox="1"/>
                <p:nvPr/>
              </p:nvSpPr>
              <p:spPr>
                <a:xfrm>
                  <a:off x="4633605" y="512854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173</a:t>
                  </a:r>
                  <a:endParaRPr lang="zh-CN" altLang="en-US" sz="1000">
                    <a:latin typeface="微软雅黑" panose="020B0503020204020204" pitchFamily="34" charset="-122"/>
                    <a:ea typeface="微软雅黑" panose="020B0503020204020204" pitchFamily="34" charset="-122"/>
                  </a:endParaRPr>
                </a:p>
              </p:txBody>
            </p:sp>
            <p:sp>
              <p:nvSpPr>
                <p:cNvPr id="132" name="文本框 131"/>
                <p:cNvSpPr txBox="1"/>
                <p:nvPr/>
              </p:nvSpPr>
              <p:spPr>
                <a:xfrm>
                  <a:off x="4671276" y="5349521"/>
                  <a:ext cx="335349"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80</a:t>
                  </a:r>
                  <a:endParaRPr lang="zh-CN" altLang="en-US" sz="1000">
                    <a:latin typeface="微软雅黑" panose="020B0503020204020204" pitchFamily="34" charset="-122"/>
                    <a:ea typeface="微软雅黑" panose="020B0503020204020204" pitchFamily="34" charset="-122"/>
                  </a:endParaRPr>
                </a:p>
              </p:txBody>
            </p:sp>
          </p:grpSp>
          <p:grpSp>
            <p:nvGrpSpPr>
              <p:cNvPr id="107" name="组合 106"/>
              <p:cNvGrpSpPr/>
              <p:nvPr/>
            </p:nvGrpSpPr>
            <p:grpSpPr>
              <a:xfrm>
                <a:off x="4287513" y="5505912"/>
                <a:ext cx="410690" cy="467201"/>
                <a:chOff x="4633606" y="5128541"/>
                <a:chExt cx="410690" cy="467201"/>
              </a:xfrm>
            </p:grpSpPr>
            <p:sp>
              <p:nvSpPr>
                <p:cNvPr id="129" name="文本框 128"/>
                <p:cNvSpPr txBox="1"/>
                <p:nvPr/>
              </p:nvSpPr>
              <p:spPr>
                <a:xfrm>
                  <a:off x="4633606" y="5128541"/>
                  <a:ext cx="410690"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122</a:t>
                  </a:r>
                  <a:endParaRPr lang="zh-CN" altLang="en-US" sz="1000">
                    <a:latin typeface="微软雅黑" panose="020B0503020204020204" pitchFamily="34" charset="-122"/>
                    <a:ea typeface="微软雅黑" panose="020B0503020204020204" pitchFamily="34" charset="-122"/>
                  </a:endParaRPr>
                </a:p>
              </p:txBody>
            </p:sp>
            <p:sp>
              <p:nvSpPr>
                <p:cNvPr id="130" name="文本框 129"/>
                <p:cNvSpPr txBox="1"/>
                <p:nvPr/>
              </p:nvSpPr>
              <p:spPr>
                <a:xfrm>
                  <a:off x="4671277" y="5349521"/>
                  <a:ext cx="335349"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41</a:t>
                  </a:r>
                  <a:endParaRPr lang="zh-CN" altLang="en-US" sz="1000">
                    <a:latin typeface="微软雅黑" panose="020B0503020204020204" pitchFamily="34" charset="-122"/>
                    <a:ea typeface="微软雅黑" panose="020B0503020204020204" pitchFamily="34" charset="-122"/>
                  </a:endParaRPr>
                </a:p>
              </p:txBody>
            </p:sp>
          </p:grpSp>
          <p:grpSp>
            <p:nvGrpSpPr>
              <p:cNvPr id="108" name="组合 107"/>
              <p:cNvGrpSpPr/>
              <p:nvPr/>
            </p:nvGrpSpPr>
            <p:grpSpPr>
              <a:xfrm>
                <a:off x="4836806" y="5505912"/>
                <a:ext cx="335350" cy="467201"/>
                <a:chOff x="4671277" y="5128541"/>
                <a:chExt cx="335350" cy="467201"/>
              </a:xfrm>
            </p:grpSpPr>
            <p:sp>
              <p:nvSpPr>
                <p:cNvPr id="127" name="文本框 126"/>
                <p:cNvSpPr txBox="1"/>
                <p:nvPr/>
              </p:nvSpPr>
              <p:spPr>
                <a:xfrm>
                  <a:off x="4671277" y="5128541"/>
                  <a:ext cx="335349"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96</a:t>
                  </a:r>
                  <a:endParaRPr lang="zh-CN" altLang="en-US" sz="1000">
                    <a:latin typeface="微软雅黑" panose="020B0503020204020204" pitchFamily="34" charset="-122"/>
                    <a:ea typeface="微软雅黑" panose="020B0503020204020204" pitchFamily="34" charset="-122"/>
                  </a:endParaRPr>
                </a:p>
              </p:txBody>
            </p:sp>
            <p:sp>
              <p:nvSpPr>
                <p:cNvPr id="128" name="文本框 127"/>
                <p:cNvSpPr txBox="1"/>
                <p:nvPr/>
              </p:nvSpPr>
              <p:spPr>
                <a:xfrm>
                  <a:off x="4671278" y="5349521"/>
                  <a:ext cx="335349"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30</a:t>
                  </a:r>
                  <a:endParaRPr lang="zh-CN" altLang="en-US" sz="1000">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5348428" y="5505912"/>
                <a:ext cx="335350" cy="467201"/>
                <a:chOff x="4671278" y="5128541"/>
                <a:chExt cx="335350" cy="467201"/>
              </a:xfrm>
            </p:grpSpPr>
            <p:sp>
              <p:nvSpPr>
                <p:cNvPr id="125" name="文本框 124"/>
                <p:cNvSpPr txBox="1"/>
                <p:nvPr/>
              </p:nvSpPr>
              <p:spPr>
                <a:xfrm>
                  <a:off x="4671278" y="5128541"/>
                  <a:ext cx="335349"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63</a:t>
                  </a:r>
                  <a:endParaRPr lang="zh-CN" altLang="en-US" sz="1000">
                    <a:latin typeface="微软雅黑" panose="020B0503020204020204" pitchFamily="34" charset="-122"/>
                    <a:ea typeface="微软雅黑" panose="020B0503020204020204" pitchFamily="34" charset="-122"/>
                  </a:endParaRPr>
                </a:p>
              </p:txBody>
            </p:sp>
            <p:sp>
              <p:nvSpPr>
                <p:cNvPr id="126" name="文本框 125"/>
                <p:cNvSpPr txBox="1"/>
                <p:nvPr/>
              </p:nvSpPr>
              <p:spPr>
                <a:xfrm>
                  <a:off x="4671279" y="5349521"/>
                  <a:ext cx="335349"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18</a:t>
                  </a:r>
                  <a:endParaRPr lang="zh-CN" altLang="en-US" sz="1000">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5847506" y="5505912"/>
                <a:ext cx="335350" cy="467201"/>
                <a:chOff x="4671279" y="5128541"/>
                <a:chExt cx="335350" cy="467201"/>
              </a:xfrm>
            </p:grpSpPr>
            <p:sp>
              <p:nvSpPr>
                <p:cNvPr id="123" name="文本框 122"/>
                <p:cNvSpPr txBox="1"/>
                <p:nvPr/>
              </p:nvSpPr>
              <p:spPr>
                <a:xfrm>
                  <a:off x="4671279" y="5128541"/>
                  <a:ext cx="335349"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52</a:t>
                  </a:r>
                  <a:endParaRPr lang="zh-CN" altLang="en-US" sz="1000">
                    <a:latin typeface="微软雅黑" panose="020B0503020204020204" pitchFamily="34" charset="-122"/>
                    <a:ea typeface="微软雅黑" panose="020B0503020204020204" pitchFamily="34" charset="-122"/>
                  </a:endParaRPr>
                </a:p>
              </p:txBody>
            </p:sp>
            <p:sp>
              <p:nvSpPr>
                <p:cNvPr id="124" name="文本框 123"/>
                <p:cNvSpPr txBox="1"/>
                <p:nvPr/>
              </p:nvSpPr>
              <p:spPr>
                <a:xfrm>
                  <a:off x="4671280" y="5349521"/>
                  <a:ext cx="335349"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15</a:t>
                  </a:r>
                  <a:endParaRPr lang="zh-CN" altLang="en-US" sz="1000">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6346583" y="5505912"/>
                <a:ext cx="335350" cy="467201"/>
                <a:chOff x="4671280" y="5128541"/>
                <a:chExt cx="335350" cy="467201"/>
              </a:xfrm>
            </p:grpSpPr>
            <p:sp>
              <p:nvSpPr>
                <p:cNvPr id="121" name="文本框 120"/>
                <p:cNvSpPr txBox="1"/>
                <p:nvPr/>
              </p:nvSpPr>
              <p:spPr>
                <a:xfrm>
                  <a:off x="4671280" y="5128541"/>
                  <a:ext cx="335349"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44</a:t>
                  </a:r>
                  <a:endParaRPr lang="zh-CN" altLang="en-US" sz="1000">
                    <a:latin typeface="微软雅黑" panose="020B0503020204020204" pitchFamily="34" charset="-122"/>
                    <a:ea typeface="微软雅黑" panose="020B0503020204020204" pitchFamily="34" charset="-122"/>
                  </a:endParaRPr>
                </a:p>
              </p:txBody>
            </p:sp>
            <p:sp>
              <p:nvSpPr>
                <p:cNvPr id="122" name="文本框 121"/>
                <p:cNvSpPr txBox="1"/>
                <p:nvPr/>
              </p:nvSpPr>
              <p:spPr>
                <a:xfrm>
                  <a:off x="4671281" y="5349521"/>
                  <a:ext cx="335349"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12</a:t>
                  </a:r>
                  <a:endParaRPr lang="zh-CN" altLang="en-US" sz="1000">
                    <a:latin typeface="微软雅黑" panose="020B0503020204020204" pitchFamily="34" charset="-122"/>
                    <a:ea typeface="微软雅黑" panose="020B0503020204020204" pitchFamily="34" charset="-122"/>
                  </a:endParaRPr>
                </a:p>
              </p:txBody>
            </p:sp>
          </p:grpSp>
          <p:grpSp>
            <p:nvGrpSpPr>
              <p:cNvPr id="112" name="组合 111"/>
              <p:cNvGrpSpPr/>
              <p:nvPr/>
            </p:nvGrpSpPr>
            <p:grpSpPr>
              <a:xfrm>
                <a:off x="6851865" y="5505912"/>
                <a:ext cx="335349" cy="467201"/>
                <a:chOff x="4671280" y="5128541"/>
                <a:chExt cx="335349" cy="467201"/>
              </a:xfrm>
            </p:grpSpPr>
            <p:sp>
              <p:nvSpPr>
                <p:cNvPr id="119" name="文本框 118"/>
                <p:cNvSpPr txBox="1"/>
                <p:nvPr/>
              </p:nvSpPr>
              <p:spPr>
                <a:xfrm>
                  <a:off x="4671280" y="5128541"/>
                  <a:ext cx="335349"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37</a:t>
                  </a:r>
                  <a:endParaRPr lang="zh-CN" altLang="en-US" sz="1000">
                    <a:latin typeface="微软雅黑" panose="020B0503020204020204" pitchFamily="34" charset="-122"/>
                    <a:ea typeface="微软雅黑" panose="020B0503020204020204" pitchFamily="34" charset="-122"/>
                  </a:endParaRPr>
                </a:p>
              </p:txBody>
            </p:sp>
            <p:sp>
              <p:nvSpPr>
                <p:cNvPr id="120" name="文本框 119"/>
                <p:cNvSpPr txBox="1"/>
                <p:nvPr/>
              </p:nvSpPr>
              <p:spPr>
                <a:xfrm>
                  <a:off x="4708951" y="5349521"/>
                  <a:ext cx="260008"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8</a:t>
                  </a:r>
                  <a:endParaRPr lang="zh-CN" altLang="en-US" sz="1000">
                    <a:latin typeface="微软雅黑" panose="020B0503020204020204" pitchFamily="34" charset="-122"/>
                    <a:ea typeface="微软雅黑" panose="020B0503020204020204" pitchFamily="34" charset="-122"/>
                  </a:endParaRPr>
                </a:p>
              </p:txBody>
            </p:sp>
          </p:grpSp>
          <p:grpSp>
            <p:nvGrpSpPr>
              <p:cNvPr id="113" name="组合 112"/>
              <p:cNvGrpSpPr/>
              <p:nvPr/>
            </p:nvGrpSpPr>
            <p:grpSpPr>
              <a:xfrm>
                <a:off x="7350942" y="5505912"/>
                <a:ext cx="335349" cy="467201"/>
                <a:chOff x="4671280" y="5128541"/>
                <a:chExt cx="335349" cy="467201"/>
              </a:xfrm>
            </p:grpSpPr>
            <p:sp>
              <p:nvSpPr>
                <p:cNvPr id="117" name="文本框 116"/>
                <p:cNvSpPr txBox="1"/>
                <p:nvPr/>
              </p:nvSpPr>
              <p:spPr>
                <a:xfrm>
                  <a:off x="4671280" y="5128541"/>
                  <a:ext cx="335349"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25</a:t>
                  </a:r>
                  <a:endParaRPr lang="zh-CN" altLang="en-US" sz="1000">
                    <a:latin typeface="微软雅黑" panose="020B0503020204020204" pitchFamily="34" charset="-122"/>
                    <a:ea typeface="微软雅黑" panose="020B0503020204020204" pitchFamily="34" charset="-122"/>
                  </a:endParaRPr>
                </a:p>
              </p:txBody>
            </p:sp>
            <p:sp>
              <p:nvSpPr>
                <p:cNvPr id="118" name="文本框 117"/>
                <p:cNvSpPr txBox="1"/>
                <p:nvPr/>
              </p:nvSpPr>
              <p:spPr>
                <a:xfrm>
                  <a:off x="4708951" y="5349521"/>
                  <a:ext cx="260008"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8</a:t>
                  </a:r>
                  <a:endParaRPr lang="zh-CN" altLang="en-US" sz="1000">
                    <a:latin typeface="微软雅黑" panose="020B0503020204020204" pitchFamily="34" charset="-122"/>
                    <a:ea typeface="微软雅黑" panose="020B0503020204020204" pitchFamily="34" charset="-122"/>
                  </a:endParaRPr>
                </a:p>
              </p:txBody>
            </p:sp>
          </p:grpSp>
          <p:grpSp>
            <p:nvGrpSpPr>
              <p:cNvPr id="114" name="组合 113"/>
              <p:cNvGrpSpPr/>
              <p:nvPr/>
            </p:nvGrpSpPr>
            <p:grpSpPr>
              <a:xfrm>
                <a:off x="7817807" y="5505912"/>
                <a:ext cx="335349" cy="467201"/>
                <a:chOff x="4671280" y="5128541"/>
                <a:chExt cx="335349" cy="467201"/>
              </a:xfrm>
            </p:grpSpPr>
            <p:sp>
              <p:nvSpPr>
                <p:cNvPr id="115" name="文本框 114"/>
                <p:cNvSpPr txBox="1"/>
                <p:nvPr/>
              </p:nvSpPr>
              <p:spPr>
                <a:xfrm>
                  <a:off x="4671280" y="5128541"/>
                  <a:ext cx="335349"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12</a:t>
                  </a:r>
                  <a:endParaRPr lang="zh-CN" altLang="en-US" sz="1000">
                    <a:latin typeface="微软雅黑" panose="020B0503020204020204" pitchFamily="34" charset="-122"/>
                    <a:ea typeface="微软雅黑" panose="020B0503020204020204" pitchFamily="34" charset="-122"/>
                  </a:endParaRPr>
                </a:p>
              </p:txBody>
            </p:sp>
            <p:sp>
              <p:nvSpPr>
                <p:cNvPr id="116" name="文本框 115"/>
                <p:cNvSpPr txBox="1"/>
                <p:nvPr/>
              </p:nvSpPr>
              <p:spPr>
                <a:xfrm>
                  <a:off x="4708951" y="5349521"/>
                  <a:ext cx="260008"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7</a:t>
                  </a:r>
                  <a:endParaRPr lang="zh-CN" altLang="en-US" sz="1000">
                    <a:latin typeface="微软雅黑" panose="020B0503020204020204" pitchFamily="34" charset="-122"/>
                    <a:ea typeface="微软雅黑" panose="020B0503020204020204" pitchFamily="34" charset="-122"/>
                  </a:endParaRPr>
                </a:p>
              </p:txBody>
            </p:sp>
          </p:grpSp>
          <p:pic>
            <p:nvPicPr>
              <p:cNvPr id="41" name="图片 40"/>
              <p:cNvPicPr>
                <a:picLocks noChangeAspect="1"/>
              </p:cNvPicPr>
              <p:nvPr/>
            </p:nvPicPr>
            <p:blipFill rotWithShape="1">
              <a:blip r:embed="rId2">
                <a:clrChange>
                  <a:clrFrom>
                    <a:srgbClr val="FFFFFF"/>
                  </a:clrFrom>
                  <a:clrTo>
                    <a:srgbClr val="FFFFFF">
                      <a:alpha val="0"/>
                    </a:srgbClr>
                  </a:clrTo>
                </a:clrChange>
              </a:blip>
              <a:srcRect l="27017" b="17376"/>
              <a:stretch>
                <a:fillRect/>
              </a:stretch>
            </p:blipFill>
            <p:spPr>
              <a:xfrm>
                <a:off x="2379787" y="1905000"/>
                <a:ext cx="7350760" cy="3457575"/>
              </a:xfrm>
              <a:prstGeom prst="rect">
                <a:avLst/>
              </a:prstGeom>
            </p:spPr>
          </p:pic>
          <p:grpSp>
            <p:nvGrpSpPr>
              <p:cNvPr id="135" name="组合 134"/>
              <p:cNvGrpSpPr/>
              <p:nvPr/>
            </p:nvGrpSpPr>
            <p:grpSpPr>
              <a:xfrm>
                <a:off x="8401593" y="5505912"/>
                <a:ext cx="260009" cy="467201"/>
                <a:chOff x="4708950" y="5128541"/>
                <a:chExt cx="260009" cy="467201"/>
              </a:xfrm>
            </p:grpSpPr>
            <p:sp>
              <p:nvSpPr>
                <p:cNvPr id="136" name="文本框 135"/>
                <p:cNvSpPr txBox="1"/>
                <p:nvPr/>
              </p:nvSpPr>
              <p:spPr>
                <a:xfrm>
                  <a:off x="4708950" y="5128541"/>
                  <a:ext cx="260008"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5</a:t>
                  </a:r>
                  <a:endParaRPr lang="zh-CN" altLang="en-US" sz="1000">
                    <a:latin typeface="微软雅黑" panose="020B0503020204020204" pitchFamily="34" charset="-122"/>
                    <a:ea typeface="微软雅黑" panose="020B0503020204020204" pitchFamily="34" charset="-122"/>
                  </a:endParaRPr>
                </a:p>
              </p:txBody>
            </p:sp>
            <p:sp>
              <p:nvSpPr>
                <p:cNvPr id="137" name="文本框 136"/>
                <p:cNvSpPr txBox="1"/>
                <p:nvPr/>
              </p:nvSpPr>
              <p:spPr>
                <a:xfrm>
                  <a:off x="4708951" y="5349521"/>
                  <a:ext cx="260008"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3</a:t>
                  </a:r>
                  <a:endParaRPr lang="zh-CN" altLang="en-US" sz="1000">
                    <a:latin typeface="微软雅黑" panose="020B0503020204020204" pitchFamily="34" charset="-122"/>
                    <a:ea typeface="微软雅黑" panose="020B0503020204020204" pitchFamily="34" charset="-122"/>
                  </a:endParaRPr>
                </a:p>
              </p:txBody>
            </p:sp>
          </p:grpSp>
          <p:grpSp>
            <p:nvGrpSpPr>
              <p:cNvPr id="138" name="组合 137"/>
              <p:cNvGrpSpPr/>
              <p:nvPr/>
            </p:nvGrpSpPr>
            <p:grpSpPr>
              <a:xfrm>
                <a:off x="8901205" y="5505912"/>
                <a:ext cx="260009" cy="467201"/>
                <a:chOff x="4708950" y="5128541"/>
                <a:chExt cx="260009" cy="467201"/>
              </a:xfrm>
            </p:grpSpPr>
            <p:sp>
              <p:nvSpPr>
                <p:cNvPr id="139" name="文本框 138"/>
                <p:cNvSpPr txBox="1"/>
                <p:nvPr/>
              </p:nvSpPr>
              <p:spPr>
                <a:xfrm>
                  <a:off x="4708950" y="5128541"/>
                  <a:ext cx="260008"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0</a:t>
                  </a:r>
                  <a:endParaRPr lang="zh-CN" altLang="en-US" sz="1000">
                    <a:latin typeface="微软雅黑" panose="020B0503020204020204" pitchFamily="34" charset="-122"/>
                    <a:ea typeface="微软雅黑" panose="020B0503020204020204" pitchFamily="34" charset="-122"/>
                  </a:endParaRPr>
                </a:p>
              </p:txBody>
            </p:sp>
            <p:sp>
              <p:nvSpPr>
                <p:cNvPr id="140" name="文本框 139"/>
                <p:cNvSpPr txBox="1"/>
                <p:nvPr/>
              </p:nvSpPr>
              <p:spPr>
                <a:xfrm>
                  <a:off x="4708951" y="5349521"/>
                  <a:ext cx="260008"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1</a:t>
                  </a:r>
                  <a:endParaRPr lang="zh-CN" altLang="en-US" sz="1000">
                    <a:latin typeface="微软雅黑" panose="020B0503020204020204" pitchFamily="34" charset="-122"/>
                    <a:ea typeface="微软雅黑" panose="020B0503020204020204" pitchFamily="34" charset="-122"/>
                  </a:endParaRPr>
                </a:p>
              </p:txBody>
            </p:sp>
          </p:grpSp>
          <p:grpSp>
            <p:nvGrpSpPr>
              <p:cNvPr id="141" name="组合 140"/>
              <p:cNvGrpSpPr/>
              <p:nvPr/>
            </p:nvGrpSpPr>
            <p:grpSpPr>
              <a:xfrm>
                <a:off x="9407334" y="5505912"/>
                <a:ext cx="260009" cy="467201"/>
                <a:chOff x="4708950" y="5128541"/>
                <a:chExt cx="260009" cy="467201"/>
              </a:xfrm>
            </p:grpSpPr>
            <p:sp>
              <p:nvSpPr>
                <p:cNvPr id="142" name="文本框 141"/>
                <p:cNvSpPr txBox="1"/>
                <p:nvPr/>
              </p:nvSpPr>
              <p:spPr>
                <a:xfrm>
                  <a:off x="4708950" y="5128541"/>
                  <a:ext cx="260008"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0</a:t>
                  </a:r>
                  <a:endParaRPr lang="zh-CN" altLang="en-US" sz="1000">
                    <a:latin typeface="微软雅黑" panose="020B0503020204020204" pitchFamily="34" charset="-122"/>
                    <a:ea typeface="微软雅黑" panose="020B0503020204020204" pitchFamily="34" charset="-122"/>
                  </a:endParaRPr>
                </a:p>
              </p:txBody>
            </p:sp>
            <p:sp>
              <p:nvSpPr>
                <p:cNvPr id="143" name="文本框 142"/>
                <p:cNvSpPr txBox="1"/>
                <p:nvPr/>
              </p:nvSpPr>
              <p:spPr>
                <a:xfrm>
                  <a:off x="4708951" y="5349521"/>
                  <a:ext cx="260008" cy="246221"/>
                </a:xfrm>
                <a:prstGeom prst="rect">
                  <a:avLst/>
                </a:prstGeom>
                <a:noFill/>
              </p:spPr>
              <p:txBody>
                <a:bodyPr wrap="none" rtlCol="0">
                  <a:spAutoFit/>
                </a:bodyPr>
                <a:lstStyle/>
                <a:p>
                  <a:pPr algn="ctr"/>
                  <a:r>
                    <a:rPr lang="en-US" altLang="zh-CN" sz="1000">
                      <a:latin typeface="微软雅黑" panose="020B0503020204020204" pitchFamily="34" charset="-122"/>
                      <a:ea typeface="微软雅黑" panose="020B0503020204020204" pitchFamily="34" charset="-122"/>
                    </a:rPr>
                    <a:t>0</a:t>
                  </a:r>
                  <a:endParaRPr lang="zh-CN" altLang="en-US" sz="1000">
                    <a:latin typeface="微软雅黑" panose="020B0503020204020204" pitchFamily="34" charset="-122"/>
                    <a:ea typeface="微软雅黑" panose="020B0503020204020204" pitchFamily="34" charset="-122"/>
                  </a:endParaRPr>
                </a:p>
              </p:txBody>
            </p:sp>
          </p:grpSp>
        </p:grpSp>
      </p:gr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9351842" y="6476491"/>
            <a:ext cx="7438232" cy="215444"/>
          </a:xfrm>
          <a:prstGeom prst="rect">
            <a:avLst/>
          </a:prstGeom>
          <a:noFill/>
        </p:spPr>
        <p:txBody>
          <a:bodyPr wrap="square" rtlCol="0">
            <a:spAutoFit/>
          </a:bodyPr>
          <a:lstStyle/>
          <a:p>
            <a:r>
              <a:rPr lang="fr-FR" altLang="zh-CN" sz="800" dirty="0">
                <a:latin typeface="微软雅黑" panose="020B0503020204020204" pitchFamily="34" charset="-122"/>
                <a:ea typeface="微软雅黑" panose="020B0503020204020204" pitchFamily="34" charset="-122"/>
              </a:rPr>
              <a:t>Lancet. 2020 Dec 5;396(10265):1817-1828.</a:t>
            </a:r>
            <a:endParaRPr lang="zh-CN" altLang="en-US" sz="8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434974" y="327967"/>
            <a:ext cx="11452226" cy="492443"/>
          </a:xfrm>
          <a:prstGeom prst="rect">
            <a:avLst/>
          </a:prstGeom>
          <a:noFill/>
        </p:spPr>
        <p:txBody>
          <a:bodyPr wrap="square">
            <a:spAutoFit/>
          </a:bodyPr>
          <a:lstStyle/>
          <a:p>
            <a:r>
              <a:rPr lang="en-US" altLang="zh-CN"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KEYNOTE-355</a:t>
            </a:r>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a:t>
            </a:r>
            <a:r>
              <a:rPr lang="en-US" altLang="zh-CN"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 CPS≥1</a:t>
            </a:r>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人群和</a:t>
            </a:r>
            <a:r>
              <a:rPr lang="en-US" altLang="zh-CN"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ITT</a:t>
            </a:r>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人群中的</a:t>
            </a:r>
            <a:r>
              <a:rPr lang="en-US" altLang="zh-CN"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PFS</a:t>
            </a:r>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结果</a:t>
            </a:r>
            <a:endParaRPr lang="en-US" altLang="zh-CN"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21" name="组合 20"/>
          <p:cNvGrpSpPr/>
          <p:nvPr/>
        </p:nvGrpSpPr>
        <p:grpSpPr>
          <a:xfrm>
            <a:off x="515938" y="1016000"/>
            <a:ext cx="11160125" cy="850900"/>
            <a:chOff x="515938" y="1016000"/>
            <a:chExt cx="11160125" cy="850900"/>
          </a:xfrm>
        </p:grpSpPr>
        <p:sp>
          <p:nvSpPr>
            <p:cNvPr id="24" name="矩形 23"/>
            <p:cNvSpPr/>
            <p:nvPr/>
          </p:nvSpPr>
          <p:spPr>
            <a:xfrm>
              <a:off x="515938" y="1016000"/>
              <a:ext cx="11160125" cy="850900"/>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46101" y="1112321"/>
              <a:ext cx="11099800" cy="658257"/>
            </a:xfrm>
            <a:prstGeom prst="rect">
              <a:avLst/>
            </a:prstGeom>
            <a:noFill/>
          </p:spPr>
          <p:txBody>
            <a:bodyPr wrap="square">
              <a:spAutoFit/>
            </a:bodyPr>
            <a:lstStyle/>
            <a:p>
              <a:pPr marL="179705" indent="-179705" algn="just">
                <a:lnSpc>
                  <a:spcPct val="120000"/>
                </a:lnSpc>
                <a:buFont typeface="Arial" panose="020B0604020202090204" pitchFamily="34" charset="0"/>
                <a:buChar char="•"/>
                <a:defRPr/>
              </a:pP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在</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CPS≥1</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人群中，帕博利珠单抗联合化疗组和单化疗组的中位</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PFS</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分别为</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7.6</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和</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5.6</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个月</a:t>
              </a:r>
              <a:endPar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endParaRPr>
            </a:p>
            <a:p>
              <a:pPr marL="179705" indent="-179705" algn="just">
                <a:lnSpc>
                  <a:spcPct val="120000"/>
                </a:lnSpc>
                <a:buFont typeface="Arial" panose="020B0604020202090204" pitchFamily="34" charset="0"/>
                <a:buChar char="•"/>
                <a:defRPr/>
              </a:pP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在</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ITT</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人群中，帕博利珠单抗联合化疗组和单化疗组的中位</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PFS</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分别为</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7.5</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和</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5.6</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个月</a:t>
              </a:r>
              <a:endPar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p:txBody>
        </p:sp>
      </p:grpSp>
      <p:grpSp>
        <p:nvGrpSpPr>
          <p:cNvPr id="7" name="组合 6"/>
          <p:cNvGrpSpPr/>
          <p:nvPr/>
        </p:nvGrpSpPr>
        <p:grpSpPr>
          <a:xfrm>
            <a:off x="546101" y="2062490"/>
            <a:ext cx="11129962" cy="3945108"/>
            <a:chOff x="515939" y="2191657"/>
            <a:chExt cx="11129962" cy="3945108"/>
          </a:xfrm>
        </p:grpSpPr>
        <p:grpSp>
          <p:nvGrpSpPr>
            <p:cNvPr id="6" name="组合 5"/>
            <p:cNvGrpSpPr/>
            <p:nvPr/>
          </p:nvGrpSpPr>
          <p:grpSpPr>
            <a:xfrm>
              <a:off x="515939" y="2191657"/>
              <a:ext cx="5493720" cy="3945108"/>
              <a:chOff x="515939" y="2191657"/>
              <a:chExt cx="5493720" cy="3945108"/>
            </a:xfrm>
          </p:grpSpPr>
          <p:sp>
            <p:nvSpPr>
              <p:cNvPr id="55" name="矩形: 圆角 54"/>
              <p:cNvSpPr/>
              <p:nvPr/>
            </p:nvSpPr>
            <p:spPr>
              <a:xfrm>
                <a:off x="515939" y="2191657"/>
                <a:ext cx="5493720" cy="3945108"/>
              </a:xfrm>
              <a:prstGeom prst="roundRect">
                <a:avLst>
                  <a:gd name="adj" fmla="val 1790"/>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3" name="图片 52"/>
              <p:cNvPicPr>
                <a:picLocks noChangeAspect="1"/>
              </p:cNvPicPr>
              <p:nvPr/>
            </p:nvPicPr>
            <p:blipFill>
              <a:blip r:embed="rId2">
                <a:clrChange>
                  <a:clrFrom>
                    <a:srgbClr val="FFFFFF"/>
                  </a:clrFrom>
                  <a:clrTo>
                    <a:srgbClr val="FFFFFF">
                      <a:alpha val="0"/>
                    </a:srgbClr>
                  </a:clrTo>
                </a:clrChange>
              </a:blip>
              <a:stretch>
                <a:fillRect/>
              </a:stretch>
            </p:blipFill>
            <p:spPr>
              <a:xfrm>
                <a:off x="547624" y="2659531"/>
                <a:ext cx="5430350" cy="2962572"/>
              </a:xfrm>
              <a:prstGeom prst="rect">
                <a:avLst/>
              </a:prstGeom>
            </p:spPr>
          </p:pic>
        </p:grpSp>
        <p:grpSp>
          <p:nvGrpSpPr>
            <p:cNvPr id="5" name="组合 4"/>
            <p:cNvGrpSpPr/>
            <p:nvPr/>
          </p:nvGrpSpPr>
          <p:grpSpPr>
            <a:xfrm>
              <a:off x="6152181" y="2191657"/>
              <a:ext cx="5493720" cy="3945108"/>
              <a:chOff x="6152181" y="2191657"/>
              <a:chExt cx="5493720" cy="3945108"/>
            </a:xfrm>
          </p:grpSpPr>
          <p:sp>
            <p:nvSpPr>
              <p:cNvPr id="56" name="矩形: 圆角 55"/>
              <p:cNvSpPr/>
              <p:nvPr/>
            </p:nvSpPr>
            <p:spPr>
              <a:xfrm>
                <a:off x="6152181" y="2191657"/>
                <a:ext cx="5493720" cy="3945108"/>
              </a:xfrm>
              <a:prstGeom prst="roundRect">
                <a:avLst>
                  <a:gd name="adj" fmla="val 1790"/>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4" name="图片 53"/>
              <p:cNvPicPr>
                <a:picLocks noChangeAspect="1"/>
              </p:cNvPicPr>
              <p:nvPr/>
            </p:nvPicPr>
            <p:blipFill>
              <a:blip r:embed="rId3">
                <a:clrChange>
                  <a:clrFrom>
                    <a:srgbClr val="FFFFFF"/>
                  </a:clrFrom>
                  <a:clrTo>
                    <a:srgbClr val="FFFFFF">
                      <a:alpha val="0"/>
                    </a:srgbClr>
                  </a:clrTo>
                </a:clrChange>
              </a:blip>
              <a:stretch>
                <a:fillRect/>
              </a:stretch>
            </p:blipFill>
            <p:spPr>
              <a:xfrm>
                <a:off x="6262668" y="2683480"/>
                <a:ext cx="5272746" cy="2914674"/>
              </a:xfrm>
              <a:prstGeom prst="rect">
                <a:avLst/>
              </a:prstGeom>
            </p:spPr>
          </p:pic>
        </p:grpSp>
      </p:grpSp>
    </p:spTree>
    <p:custDataLst>
      <p:tags r:id="rId4"/>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9363235" y="6476491"/>
            <a:ext cx="7438232"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N </a:t>
            </a:r>
            <a:r>
              <a:rPr lang="en-US" altLang="zh-CN" sz="800" dirty="0" err="1">
                <a:latin typeface="微软雅黑" panose="020B0503020204020204" pitchFamily="34" charset="-122"/>
                <a:ea typeface="微软雅黑" panose="020B0503020204020204" pitchFamily="34" charset="-122"/>
              </a:rPr>
              <a:t>Engl</a:t>
            </a:r>
            <a:r>
              <a:rPr lang="en-US" altLang="zh-CN" sz="800" dirty="0">
                <a:latin typeface="微软雅黑" panose="020B0503020204020204" pitchFamily="34" charset="-122"/>
                <a:ea typeface="微软雅黑" panose="020B0503020204020204" pitchFamily="34" charset="-122"/>
              </a:rPr>
              <a:t> J Med. 2018 Nov 29;379(22):2108-2121.</a:t>
            </a:r>
            <a:endParaRPr lang="zh-CN" altLang="en-US" sz="8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434974" y="327967"/>
            <a:ext cx="11452226" cy="492443"/>
          </a:xfrm>
          <a:prstGeom prst="rect">
            <a:avLst/>
          </a:prstGeom>
          <a:noFill/>
        </p:spPr>
        <p:txBody>
          <a:bodyPr wrap="square">
            <a:spAutoFit/>
          </a:bodyPr>
          <a:lstStyle/>
          <a:p>
            <a:r>
              <a:rPr lang="en-US" altLang="zh-CN"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IMpassion130</a:t>
            </a:r>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研究设计</a:t>
            </a:r>
            <a:endPar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21" name="组合 20"/>
          <p:cNvGrpSpPr/>
          <p:nvPr/>
        </p:nvGrpSpPr>
        <p:grpSpPr>
          <a:xfrm>
            <a:off x="515937" y="1048914"/>
            <a:ext cx="11160125" cy="850900"/>
            <a:chOff x="515938" y="1016000"/>
            <a:chExt cx="11160125" cy="850900"/>
          </a:xfrm>
        </p:grpSpPr>
        <p:sp>
          <p:nvSpPr>
            <p:cNvPr id="24" name="矩形 23"/>
            <p:cNvSpPr/>
            <p:nvPr/>
          </p:nvSpPr>
          <p:spPr>
            <a:xfrm>
              <a:off x="515938" y="1016000"/>
              <a:ext cx="11160125" cy="850900"/>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46101" y="1112321"/>
              <a:ext cx="11099800" cy="658257"/>
            </a:xfrm>
            <a:prstGeom prst="rect">
              <a:avLst/>
            </a:prstGeom>
            <a:noFill/>
          </p:spPr>
          <p:txBody>
            <a:bodyPr wrap="square">
              <a:spAutoFit/>
            </a:bodyPr>
            <a:lstStyle/>
            <a:p>
              <a:pPr marL="179705" indent="-179705" algn="just">
                <a:lnSpc>
                  <a:spcPct val="120000"/>
                </a:lnSpc>
                <a:buFont typeface="Arial" panose="020B0604020202090204" pitchFamily="34" charset="0"/>
                <a:buChar char="•"/>
                <a:defRPr/>
              </a:pP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IMpassion130</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是一项随机、双盲、安慰剂对照的国际多中心</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Ⅲ</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期研究，共计入组</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902</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例未经治疗的转移性三阴性乳腺癌患者。</a:t>
              </a:r>
              <a:endPar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p:txBody>
        </p:sp>
      </p:grpSp>
      <p:grpSp>
        <p:nvGrpSpPr>
          <p:cNvPr id="10" name="组合 9"/>
          <p:cNvGrpSpPr/>
          <p:nvPr/>
        </p:nvGrpSpPr>
        <p:grpSpPr>
          <a:xfrm>
            <a:off x="691375" y="1923656"/>
            <a:ext cx="10809249" cy="4159263"/>
            <a:chOff x="691375" y="2241537"/>
            <a:chExt cx="10809249" cy="4159263"/>
          </a:xfrm>
        </p:grpSpPr>
        <p:grpSp>
          <p:nvGrpSpPr>
            <p:cNvPr id="30" name="组合 29"/>
            <p:cNvGrpSpPr/>
            <p:nvPr/>
          </p:nvGrpSpPr>
          <p:grpSpPr>
            <a:xfrm>
              <a:off x="691376" y="2473457"/>
              <a:ext cx="2933698" cy="2942686"/>
              <a:chOff x="673102" y="2464074"/>
              <a:chExt cx="2933698" cy="2942686"/>
            </a:xfrm>
          </p:grpSpPr>
          <p:sp>
            <p:nvSpPr>
              <p:cNvPr id="31" name="矩形: 圆角 30"/>
              <p:cNvSpPr/>
              <p:nvPr/>
            </p:nvSpPr>
            <p:spPr>
              <a:xfrm>
                <a:off x="673102" y="2464074"/>
                <a:ext cx="2933698" cy="2942686"/>
              </a:xfrm>
              <a:prstGeom prst="roundRect">
                <a:avLst>
                  <a:gd name="adj" fmla="val 3334"/>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1295401" y="2530177"/>
                <a:ext cx="1689100" cy="396583"/>
              </a:xfrm>
              <a:prstGeom prst="rect">
                <a:avLst/>
              </a:prstGeom>
              <a:noFill/>
            </p:spPr>
            <p:txBody>
              <a:bodyPr wrap="square">
                <a:spAutoFit/>
              </a:bodyPr>
              <a:lstStyle/>
              <a:p>
                <a:pPr algn="ctr" defTabSz="469900">
                  <a:lnSpc>
                    <a:spcPct val="120000"/>
                  </a:lnSpc>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mn-lt"/>
                  </a:rPr>
                  <a:t>主要入排标准</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cxnSp>
            <p:nvCxnSpPr>
              <p:cNvPr id="33" name="直接连接符 32"/>
              <p:cNvCxnSpPr/>
              <p:nvPr/>
            </p:nvCxnSpPr>
            <p:spPr>
              <a:xfrm>
                <a:off x="806451" y="2994596"/>
                <a:ext cx="2667000"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739970" y="3064277"/>
                <a:ext cx="2799962" cy="2275688"/>
              </a:xfrm>
              <a:prstGeom prst="rect">
                <a:avLst/>
              </a:prstGeom>
              <a:noFill/>
            </p:spPr>
            <p:txBody>
              <a:bodyPr wrap="square">
                <a:spAutoFit/>
              </a:bodyPr>
              <a:lstStyle/>
              <a:p>
                <a:pPr marL="285750" indent="-285750" defTabSz="469900">
                  <a:lnSpc>
                    <a:spcPct val="150000"/>
                  </a:lnSpc>
                  <a:buFont typeface="Wingdings" panose="05000000000000000000" pitchFamily="2" charset="2"/>
                  <a:buChar char="Ø"/>
                  <a:defRPr/>
                </a:pP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组织学证实的转移或局部不能手术的晚期三阴性乳腺癌</a:t>
                </a:r>
                <a:endPar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85750" indent="-285750" defTabSz="469900">
                  <a:lnSpc>
                    <a:spcPct val="150000"/>
                  </a:lnSpc>
                  <a:buFont typeface="Wingdings" panose="05000000000000000000" pitchFamily="2" charset="2"/>
                  <a:buChar char="Ø"/>
                  <a:defRPr/>
                </a:pP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晚期三阴性乳腺癌阶段未经过治疗</a:t>
                </a:r>
                <a:endPar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85750" indent="-285750" defTabSz="469900">
                  <a:lnSpc>
                    <a:spcPct val="150000"/>
                  </a:lnSpc>
                  <a:buFont typeface="Wingdings" panose="05000000000000000000" pitchFamily="2" charset="2"/>
                  <a:buChar char="Ø"/>
                  <a:defRPr/>
                </a:pP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允许患者在辅助治疗阶段接受过放疗和化疗（包括紫衫类），但要求距离上次治疗的时间</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 12</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个月。</a:t>
                </a:r>
                <a:endPar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85750" indent="-285750" defTabSz="469900">
                  <a:lnSpc>
                    <a:spcPct val="150000"/>
                  </a:lnSpc>
                  <a:buFont typeface="Wingdings" panose="05000000000000000000" pitchFamily="2" charset="2"/>
                  <a:buChar char="Ø"/>
                  <a:defRPr/>
                </a:pP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ECOG PS 0-1</a:t>
                </a:r>
                <a:endPar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85750" indent="-285750" defTabSz="469900">
                  <a:lnSpc>
                    <a:spcPct val="150000"/>
                  </a:lnSpc>
                  <a:buFont typeface="Wingdings" panose="05000000000000000000" pitchFamily="2" charset="2"/>
                  <a:buChar char="Ø"/>
                  <a:defRPr/>
                </a:pP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接受</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PD-L1</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检测</a:t>
                </a:r>
                <a:endPar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p:txBody>
          </p:sp>
        </p:grpSp>
        <p:grpSp>
          <p:nvGrpSpPr>
            <p:cNvPr id="57" name="组合 56"/>
            <p:cNvGrpSpPr/>
            <p:nvPr/>
          </p:nvGrpSpPr>
          <p:grpSpPr>
            <a:xfrm>
              <a:off x="3655197" y="3143250"/>
              <a:ext cx="1034990" cy="2076450"/>
              <a:chOff x="3205793" y="3143250"/>
              <a:chExt cx="895910" cy="2076450"/>
            </a:xfrm>
          </p:grpSpPr>
          <p:sp>
            <p:nvSpPr>
              <p:cNvPr id="58" name="矩形 47"/>
              <p:cNvSpPr/>
              <p:nvPr/>
            </p:nvSpPr>
            <p:spPr>
              <a:xfrm>
                <a:off x="3790950" y="3143250"/>
                <a:ext cx="310753" cy="2076450"/>
              </a:xfrm>
              <a:custGeom>
                <a:avLst/>
                <a:gdLst>
                  <a:gd name="connsiteX0" fmla="*/ 0 w 891517"/>
                  <a:gd name="connsiteY0" fmla="*/ 0 h 2388329"/>
                  <a:gd name="connsiteX1" fmla="*/ 891517 w 891517"/>
                  <a:gd name="connsiteY1" fmla="*/ 0 h 2388329"/>
                  <a:gd name="connsiteX2" fmla="*/ 891517 w 891517"/>
                  <a:gd name="connsiteY2" fmla="*/ 2388329 h 2388329"/>
                  <a:gd name="connsiteX3" fmla="*/ 0 w 891517"/>
                  <a:gd name="connsiteY3" fmla="*/ 2388329 h 2388329"/>
                  <a:gd name="connsiteX4" fmla="*/ 0 w 891517"/>
                  <a:gd name="connsiteY4" fmla="*/ 0 h 2388329"/>
                  <a:gd name="connsiteX0-1" fmla="*/ 891517 w 982957"/>
                  <a:gd name="connsiteY0-2" fmla="*/ 2388329 h 2479769"/>
                  <a:gd name="connsiteX1-3" fmla="*/ 0 w 982957"/>
                  <a:gd name="connsiteY1-4" fmla="*/ 2388329 h 2479769"/>
                  <a:gd name="connsiteX2-5" fmla="*/ 0 w 982957"/>
                  <a:gd name="connsiteY2-6" fmla="*/ 0 h 2479769"/>
                  <a:gd name="connsiteX3-7" fmla="*/ 891517 w 982957"/>
                  <a:gd name="connsiteY3-8" fmla="*/ 0 h 2479769"/>
                  <a:gd name="connsiteX4-9" fmla="*/ 982957 w 982957"/>
                  <a:gd name="connsiteY4-10" fmla="*/ 2479769 h 2479769"/>
                  <a:gd name="connsiteX0-11" fmla="*/ 891517 w 891517"/>
                  <a:gd name="connsiteY0-12" fmla="*/ 2388329 h 2388329"/>
                  <a:gd name="connsiteX1-13" fmla="*/ 0 w 891517"/>
                  <a:gd name="connsiteY1-14" fmla="*/ 2388329 h 2388329"/>
                  <a:gd name="connsiteX2-15" fmla="*/ 0 w 891517"/>
                  <a:gd name="connsiteY2-16" fmla="*/ 0 h 2388329"/>
                  <a:gd name="connsiteX3-17" fmla="*/ 891517 w 891517"/>
                  <a:gd name="connsiteY3-18" fmla="*/ 0 h 2388329"/>
                </a:gdLst>
                <a:ahLst/>
                <a:cxnLst>
                  <a:cxn ang="0">
                    <a:pos x="connsiteX0-1" y="connsiteY0-2"/>
                  </a:cxn>
                  <a:cxn ang="0">
                    <a:pos x="connsiteX1-3" y="connsiteY1-4"/>
                  </a:cxn>
                  <a:cxn ang="0">
                    <a:pos x="connsiteX2-5" y="connsiteY2-6"/>
                  </a:cxn>
                  <a:cxn ang="0">
                    <a:pos x="connsiteX3-7" y="connsiteY3-8"/>
                  </a:cxn>
                </a:cxnLst>
                <a:rect l="l" t="t" r="r" b="b"/>
                <a:pathLst>
                  <a:path w="891517" h="2388329">
                    <a:moveTo>
                      <a:pt x="891517" y="2388329"/>
                    </a:moveTo>
                    <a:lnTo>
                      <a:pt x="0" y="2388329"/>
                    </a:lnTo>
                    <a:lnTo>
                      <a:pt x="0" y="0"/>
                    </a:lnTo>
                    <a:lnTo>
                      <a:pt x="891517" y="0"/>
                    </a:lnTo>
                  </a:path>
                </a:pathLst>
              </a:custGeom>
              <a:noFill/>
              <a:ln>
                <a:solidFill>
                  <a:srgbClr val="FF0000"/>
                </a:solidFill>
                <a:headEnd type="stealth"/>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p:nvPr/>
            </p:nvCxnSpPr>
            <p:spPr>
              <a:xfrm>
                <a:off x="3205793" y="4181475"/>
                <a:ext cx="585157" cy="0"/>
              </a:xfrm>
              <a:prstGeom prst="lin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60" name="组合 59"/>
            <p:cNvGrpSpPr/>
            <p:nvPr/>
          </p:nvGrpSpPr>
          <p:grpSpPr>
            <a:xfrm>
              <a:off x="8569372" y="3143250"/>
              <a:ext cx="558332" cy="2076450"/>
              <a:chOff x="9267436" y="3143250"/>
              <a:chExt cx="558332" cy="2076450"/>
            </a:xfrm>
          </p:grpSpPr>
          <p:sp>
            <p:nvSpPr>
              <p:cNvPr id="61" name="矩形 47"/>
              <p:cNvSpPr/>
              <p:nvPr/>
            </p:nvSpPr>
            <p:spPr>
              <a:xfrm flipH="1">
                <a:off x="9267436" y="3143250"/>
                <a:ext cx="310753" cy="2076450"/>
              </a:xfrm>
              <a:custGeom>
                <a:avLst/>
                <a:gdLst>
                  <a:gd name="connsiteX0" fmla="*/ 0 w 891517"/>
                  <a:gd name="connsiteY0" fmla="*/ 0 h 2388329"/>
                  <a:gd name="connsiteX1" fmla="*/ 891517 w 891517"/>
                  <a:gd name="connsiteY1" fmla="*/ 0 h 2388329"/>
                  <a:gd name="connsiteX2" fmla="*/ 891517 w 891517"/>
                  <a:gd name="connsiteY2" fmla="*/ 2388329 h 2388329"/>
                  <a:gd name="connsiteX3" fmla="*/ 0 w 891517"/>
                  <a:gd name="connsiteY3" fmla="*/ 2388329 h 2388329"/>
                  <a:gd name="connsiteX4" fmla="*/ 0 w 891517"/>
                  <a:gd name="connsiteY4" fmla="*/ 0 h 2388329"/>
                  <a:gd name="connsiteX0-1" fmla="*/ 891517 w 982957"/>
                  <a:gd name="connsiteY0-2" fmla="*/ 2388329 h 2479769"/>
                  <a:gd name="connsiteX1-3" fmla="*/ 0 w 982957"/>
                  <a:gd name="connsiteY1-4" fmla="*/ 2388329 h 2479769"/>
                  <a:gd name="connsiteX2-5" fmla="*/ 0 w 982957"/>
                  <a:gd name="connsiteY2-6" fmla="*/ 0 h 2479769"/>
                  <a:gd name="connsiteX3-7" fmla="*/ 891517 w 982957"/>
                  <a:gd name="connsiteY3-8" fmla="*/ 0 h 2479769"/>
                  <a:gd name="connsiteX4-9" fmla="*/ 982957 w 982957"/>
                  <a:gd name="connsiteY4-10" fmla="*/ 2479769 h 2479769"/>
                  <a:gd name="connsiteX0-11" fmla="*/ 891517 w 891517"/>
                  <a:gd name="connsiteY0-12" fmla="*/ 2388329 h 2388329"/>
                  <a:gd name="connsiteX1-13" fmla="*/ 0 w 891517"/>
                  <a:gd name="connsiteY1-14" fmla="*/ 2388329 h 2388329"/>
                  <a:gd name="connsiteX2-15" fmla="*/ 0 w 891517"/>
                  <a:gd name="connsiteY2-16" fmla="*/ 0 h 2388329"/>
                  <a:gd name="connsiteX3-17" fmla="*/ 891517 w 891517"/>
                  <a:gd name="connsiteY3-18" fmla="*/ 0 h 2388329"/>
                </a:gdLst>
                <a:ahLst/>
                <a:cxnLst>
                  <a:cxn ang="0">
                    <a:pos x="connsiteX0-1" y="connsiteY0-2"/>
                  </a:cxn>
                  <a:cxn ang="0">
                    <a:pos x="connsiteX1-3" y="connsiteY1-4"/>
                  </a:cxn>
                  <a:cxn ang="0">
                    <a:pos x="connsiteX2-5" y="connsiteY2-6"/>
                  </a:cxn>
                  <a:cxn ang="0">
                    <a:pos x="connsiteX3-7" y="connsiteY3-8"/>
                  </a:cxn>
                </a:cxnLst>
                <a:rect l="l" t="t" r="r" b="b"/>
                <a:pathLst>
                  <a:path w="891517" h="2388329">
                    <a:moveTo>
                      <a:pt x="891517" y="2388329"/>
                    </a:moveTo>
                    <a:lnTo>
                      <a:pt x="0" y="2388329"/>
                    </a:lnTo>
                    <a:lnTo>
                      <a:pt x="0" y="0"/>
                    </a:lnTo>
                    <a:lnTo>
                      <a:pt x="891517" y="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p:nvCxnSpPr>
            <p:spPr>
              <a:xfrm>
                <a:off x="9578118" y="4181475"/>
                <a:ext cx="247650" cy="0"/>
              </a:xfrm>
              <a:prstGeom prst="line">
                <a:avLst/>
              </a:prstGeom>
              <a:noFill/>
              <a:ln>
                <a:solidFill>
                  <a:srgbClr val="FF0000"/>
                </a:solidFill>
                <a:tailEnd type="stealth"/>
              </a:ln>
            </p:spPr>
            <p:style>
              <a:lnRef idx="2">
                <a:schemeClr val="accent1">
                  <a:shade val="50000"/>
                </a:schemeClr>
              </a:lnRef>
              <a:fillRef idx="1">
                <a:schemeClr val="accent1"/>
              </a:fillRef>
              <a:effectRef idx="0">
                <a:schemeClr val="accent1"/>
              </a:effectRef>
              <a:fontRef idx="minor">
                <a:schemeClr val="lt1"/>
              </a:fontRef>
            </p:style>
          </p:cxnSp>
        </p:grpSp>
        <p:sp>
          <p:nvSpPr>
            <p:cNvPr id="63" name="文本框 62"/>
            <p:cNvSpPr txBox="1"/>
            <p:nvPr/>
          </p:nvSpPr>
          <p:spPr>
            <a:xfrm>
              <a:off x="3655197" y="3869621"/>
              <a:ext cx="692818" cy="295145"/>
            </a:xfrm>
            <a:prstGeom prst="rect">
              <a:avLst/>
            </a:prstGeom>
            <a:noFill/>
          </p:spPr>
          <p:txBody>
            <a:bodyPr wrap="none" rtlCol="0">
              <a:spAutoFit/>
            </a:bodyPr>
            <a:lstStyle/>
            <a:p>
              <a:pPr defTabSz="469900">
                <a:lnSpc>
                  <a:spcPct val="120000"/>
                </a:lnSpc>
                <a:defRPr/>
              </a:pPr>
              <a:r>
                <a:rPr lang="en-US" altLang="zh-CN" sz="12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N=902</a:t>
              </a:r>
              <a:endParaRPr lang="zh-CN" altLang="en-US" sz="12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p:txBody>
        </p:sp>
        <p:grpSp>
          <p:nvGrpSpPr>
            <p:cNvPr id="64" name="组合 63"/>
            <p:cNvGrpSpPr/>
            <p:nvPr/>
          </p:nvGrpSpPr>
          <p:grpSpPr>
            <a:xfrm>
              <a:off x="691375" y="5463635"/>
              <a:ext cx="2933697" cy="937165"/>
              <a:chOff x="673101" y="2741176"/>
              <a:chExt cx="2933697" cy="937165"/>
            </a:xfrm>
          </p:grpSpPr>
          <p:sp>
            <p:nvSpPr>
              <p:cNvPr id="65" name="矩形: 圆角 64"/>
              <p:cNvSpPr/>
              <p:nvPr/>
            </p:nvSpPr>
            <p:spPr>
              <a:xfrm>
                <a:off x="673101" y="2758645"/>
                <a:ext cx="2933697" cy="919696"/>
              </a:xfrm>
              <a:prstGeom prst="roundRect">
                <a:avLst>
                  <a:gd name="adj" fmla="val 12826"/>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739970" y="2741176"/>
                <a:ext cx="1689100" cy="328936"/>
              </a:xfrm>
              <a:prstGeom prst="rect">
                <a:avLst/>
              </a:prstGeom>
              <a:noFill/>
            </p:spPr>
            <p:txBody>
              <a:bodyPr wrap="square">
                <a:spAutoFit/>
              </a:bodyPr>
              <a:lstStyle/>
              <a:p>
                <a:pPr algn="just" defTabSz="469900">
                  <a:lnSpc>
                    <a:spcPct val="120000"/>
                  </a:lnSpc>
                  <a:defRPr/>
                </a:pPr>
                <a:r>
                  <a:rPr lang="zh-CN" altLang="en-US" sz="1400" b="1">
                    <a:solidFill>
                      <a:schemeClr val="tx1">
                        <a:lumMod val="75000"/>
                        <a:lumOff val="25000"/>
                      </a:schemeClr>
                    </a:solidFill>
                    <a:latin typeface="微软雅黑" panose="020B0503020204020204" pitchFamily="34" charset="-122"/>
                    <a:ea typeface="微软雅黑" panose="020B0503020204020204" pitchFamily="34" charset="-122"/>
                    <a:sym typeface="+mn-lt"/>
                  </a:rPr>
                  <a:t>分层因素</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67" name="文本框 66"/>
              <p:cNvSpPr txBox="1"/>
              <p:nvPr/>
            </p:nvSpPr>
            <p:spPr>
              <a:xfrm>
                <a:off x="739970" y="3018557"/>
                <a:ext cx="1836302" cy="657616"/>
              </a:xfrm>
              <a:prstGeom prst="rect">
                <a:avLst/>
              </a:prstGeom>
              <a:noFill/>
            </p:spPr>
            <p:txBody>
              <a:bodyPr wrap="square">
                <a:spAutoFit/>
              </a:bodyPr>
              <a:lstStyle/>
              <a:p>
                <a:pPr marL="215900" indent="-215900" defTabSz="469900">
                  <a:lnSpc>
                    <a:spcPct val="120000"/>
                  </a:lnSpc>
                  <a:buFont typeface="Wingdings" panose="05000000000000000000" pitchFamily="2" charset="2"/>
                  <a:buChar char="Ø"/>
                  <a:defRPr/>
                </a:pP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rPr>
                  <a:t>既往使用紫杉类</a:t>
                </a:r>
                <a:endPar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endParaRPr>
              </a:p>
              <a:p>
                <a:pPr marL="215900" indent="-215900" defTabSz="469900">
                  <a:lnSpc>
                    <a:spcPct val="120000"/>
                  </a:lnSpc>
                  <a:buFont typeface="Wingdings" panose="05000000000000000000" pitchFamily="2" charset="2"/>
                  <a:buChar char="Ø"/>
                  <a:defRPr/>
                </a:pP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rPr>
                  <a:t>肝转移</a:t>
                </a:r>
                <a:endPar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endParaRPr>
              </a:p>
              <a:p>
                <a:pPr marL="215900" indent="-215900" defTabSz="469900">
                  <a:lnSpc>
                    <a:spcPct val="120000"/>
                  </a:lnSpc>
                  <a:buFont typeface="Wingdings" panose="05000000000000000000" pitchFamily="2" charset="2"/>
                  <a:buChar char="Ø"/>
                  <a:defRPr/>
                </a:pPr>
                <a:r>
                  <a:rPr lang="en-US" altLang="zh-CN"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rPr>
                  <a:t>PD-L1</a:t>
                </a:r>
                <a:r>
                  <a:rPr lang="zh-CN" altLang="en-US" sz="105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rPr>
                  <a:t>表达状态</a:t>
                </a:r>
                <a:endParaRPr lang="zh-CN" altLang="en-US" sz="105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grpSp>
          <p:nvGrpSpPr>
            <p:cNvPr id="4" name="组合 3"/>
            <p:cNvGrpSpPr/>
            <p:nvPr/>
          </p:nvGrpSpPr>
          <p:grpSpPr>
            <a:xfrm>
              <a:off x="4691116" y="2241537"/>
              <a:ext cx="3877329" cy="1699489"/>
              <a:chOff x="4455726" y="2241537"/>
              <a:chExt cx="4670168" cy="1699489"/>
            </a:xfrm>
          </p:grpSpPr>
          <p:sp>
            <p:nvSpPr>
              <p:cNvPr id="36" name="矩形: 圆角 35"/>
              <p:cNvSpPr/>
              <p:nvPr/>
            </p:nvSpPr>
            <p:spPr>
              <a:xfrm>
                <a:off x="4455726" y="2241538"/>
                <a:ext cx="4670168" cy="1699488"/>
              </a:xfrm>
              <a:prstGeom prst="roundRect">
                <a:avLst>
                  <a:gd name="adj" fmla="val 3334"/>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4740951" y="2241537"/>
                <a:ext cx="4099718" cy="396583"/>
              </a:xfrm>
              <a:prstGeom prst="rect">
                <a:avLst/>
              </a:prstGeom>
              <a:noFill/>
            </p:spPr>
            <p:txBody>
              <a:bodyPr wrap="square">
                <a:spAutoFit/>
              </a:bodyPr>
              <a:lstStyle/>
              <a:p>
                <a:pPr algn="ctr" defTabSz="469900">
                  <a:lnSpc>
                    <a:spcPct val="120000"/>
                  </a:lnSpc>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mn-lt"/>
                  </a:rPr>
                  <a:t>阿替利珠单抗联合白蛋白紫杉醇</a:t>
                </a:r>
                <a:endPar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cxnSp>
            <p:nvCxnSpPr>
              <p:cNvPr id="38" name="直接连接符 37"/>
              <p:cNvCxnSpPr/>
              <p:nvPr/>
            </p:nvCxnSpPr>
            <p:spPr>
              <a:xfrm>
                <a:off x="4577090" y="2648806"/>
                <a:ext cx="4427438"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4682064" y="2963469"/>
                <a:ext cx="4217493" cy="738344"/>
              </a:xfrm>
              <a:prstGeom prst="rect">
                <a:avLst/>
              </a:prstGeom>
              <a:noFill/>
            </p:spPr>
            <p:txBody>
              <a:bodyPr wrap="square">
                <a:spAutoFit/>
              </a:bodyPr>
              <a:lstStyle/>
              <a:p>
                <a:pPr algn="ctr" defTabSz="469900">
                  <a:lnSpc>
                    <a:spcPct val="120000"/>
                  </a:lnSpc>
                  <a:defRPr/>
                </a:pP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阿替利珠</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840mg</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 </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IV</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 </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d1/15</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天用药</a:t>
                </a:r>
                <a:endPar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algn="ctr" defTabSz="469900">
                  <a:lnSpc>
                    <a:spcPct val="120000"/>
                  </a:lnSpc>
                  <a:defRPr/>
                </a:pP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白蛋白紫杉醇 </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100mg/m2</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 </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IV d1/8/15</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天用药</a:t>
                </a:r>
                <a:endPar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algn="ctr" defTabSz="469900">
                  <a:lnSpc>
                    <a:spcPct val="120000"/>
                  </a:lnSpc>
                  <a:defRPr/>
                </a:pP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每</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28</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天为一个周期</a:t>
                </a:r>
                <a:endParaRPr lang="zh-CN" altLang="en-US" sz="12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p:txBody>
          </p:sp>
          <p:sp>
            <p:nvSpPr>
              <p:cNvPr id="79" name="文本框 78"/>
              <p:cNvSpPr txBox="1"/>
              <p:nvPr/>
            </p:nvSpPr>
            <p:spPr>
              <a:xfrm>
                <a:off x="6121642" y="2660637"/>
                <a:ext cx="1338335" cy="328936"/>
              </a:xfrm>
              <a:prstGeom prst="rect">
                <a:avLst/>
              </a:prstGeom>
              <a:noFill/>
            </p:spPr>
            <p:txBody>
              <a:bodyPr wrap="square">
                <a:spAutoFit/>
              </a:bodyPr>
              <a:lstStyle/>
              <a:p>
                <a:pPr algn="ctr" defTabSz="469900">
                  <a:lnSpc>
                    <a:spcPct val="120000"/>
                  </a:lnSpc>
                  <a:defRPr/>
                </a:pPr>
                <a:r>
                  <a:rPr lang="zh-CN" altLang="en-US" sz="1400" b="1">
                    <a:gradFill flip="none" rotWithShape="1">
                      <a:gsLst>
                        <a:gs pos="0">
                          <a:srgbClr val="BD0158"/>
                        </a:gs>
                        <a:gs pos="100000">
                          <a:srgbClr val="E74F88"/>
                        </a:gs>
                      </a:gsLst>
                      <a:lin ang="5400000" scaled="1"/>
                      <a:tileRect/>
                    </a:gradFill>
                    <a:latin typeface="微软雅黑" panose="020B0503020204020204" pitchFamily="34" charset="-122"/>
                    <a:ea typeface="微软雅黑" panose="020B0503020204020204" pitchFamily="34" charset="-122"/>
                    <a:sym typeface="+mn-lt"/>
                  </a:rPr>
                  <a:t>（ </a:t>
                </a:r>
                <a:r>
                  <a:rPr lang="en-US" altLang="zh-CN" sz="1400" b="1">
                    <a:gradFill flip="none" rotWithShape="1">
                      <a:gsLst>
                        <a:gs pos="0">
                          <a:srgbClr val="BD0158"/>
                        </a:gs>
                        <a:gs pos="100000">
                          <a:srgbClr val="E74F88"/>
                        </a:gs>
                      </a:gsLst>
                      <a:lin ang="5400000" scaled="1"/>
                      <a:tileRect/>
                    </a:gradFill>
                    <a:latin typeface="微软雅黑" panose="020B0503020204020204" pitchFamily="34" charset="-122"/>
                    <a:ea typeface="微软雅黑" panose="020B0503020204020204" pitchFamily="34" charset="-122"/>
                    <a:sym typeface="+mn-lt"/>
                  </a:rPr>
                  <a:t>N=451)</a:t>
                </a:r>
                <a:endParaRPr lang="en-US" altLang="zh-CN" sz="1400" b="1" dirty="0">
                  <a:gradFill flip="none" rotWithShape="1">
                    <a:gsLst>
                      <a:gs pos="0">
                        <a:srgbClr val="BD0158"/>
                      </a:gs>
                      <a:gs pos="100000">
                        <a:srgbClr val="E74F88"/>
                      </a:gs>
                    </a:gsLst>
                    <a:lin ang="5400000" scaled="1"/>
                    <a:tileRect/>
                  </a:gradFill>
                  <a:latin typeface="微软雅黑" panose="020B0503020204020204" pitchFamily="34" charset="-122"/>
                  <a:ea typeface="微软雅黑" panose="020B0503020204020204" pitchFamily="34" charset="-122"/>
                  <a:sym typeface="+mn-lt"/>
                </a:endParaRPr>
              </a:p>
            </p:txBody>
          </p:sp>
        </p:grpSp>
        <p:grpSp>
          <p:nvGrpSpPr>
            <p:cNvPr id="68" name="组合 67"/>
            <p:cNvGrpSpPr/>
            <p:nvPr/>
          </p:nvGrpSpPr>
          <p:grpSpPr>
            <a:xfrm>
              <a:off x="4691116" y="4173028"/>
              <a:ext cx="3877329" cy="1699489"/>
              <a:chOff x="4455726" y="2241537"/>
              <a:chExt cx="4670168" cy="1699489"/>
            </a:xfrm>
          </p:grpSpPr>
          <p:sp>
            <p:nvSpPr>
              <p:cNvPr id="69" name="矩形: 圆角 68"/>
              <p:cNvSpPr/>
              <p:nvPr/>
            </p:nvSpPr>
            <p:spPr>
              <a:xfrm>
                <a:off x="4455726" y="2241538"/>
                <a:ext cx="4670168" cy="1699488"/>
              </a:xfrm>
              <a:prstGeom prst="roundRect">
                <a:avLst>
                  <a:gd name="adj" fmla="val 3334"/>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69"/>
              <p:cNvSpPr txBox="1"/>
              <p:nvPr/>
            </p:nvSpPr>
            <p:spPr>
              <a:xfrm>
                <a:off x="4879818" y="2241537"/>
                <a:ext cx="3821982" cy="396583"/>
              </a:xfrm>
              <a:prstGeom prst="rect">
                <a:avLst/>
              </a:prstGeom>
              <a:noFill/>
            </p:spPr>
            <p:txBody>
              <a:bodyPr wrap="square">
                <a:spAutoFit/>
              </a:bodyPr>
              <a:lstStyle/>
              <a:p>
                <a:pPr algn="ctr" defTabSz="469900">
                  <a:lnSpc>
                    <a:spcPct val="120000"/>
                  </a:lnSpc>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mn-lt"/>
                  </a:rPr>
                  <a:t>安慰剂联合白蛋白紫杉醇</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cxnSp>
            <p:nvCxnSpPr>
              <p:cNvPr id="71" name="直接连接符 70"/>
              <p:cNvCxnSpPr/>
              <p:nvPr/>
            </p:nvCxnSpPr>
            <p:spPr>
              <a:xfrm>
                <a:off x="4577090" y="2648806"/>
                <a:ext cx="4427438"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sp>
            <p:nvSpPr>
              <p:cNvPr id="72" name="文本框 71"/>
              <p:cNvSpPr txBox="1"/>
              <p:nvPr/>
            </p:nvSpPr>
            <p:spPr>
              <a:xfrm>
                <a:off x="4682064" y="2963469"/>
                <a:ext cx="4217493" cy="738344"/>
              </a:xfrm>
              <a:prstGeom prst="rect">
                <a:avLst/>
              </a:prstGeom>
              <a:noFill/>
            </p:spPr>
            <p:txBody>
              <a:bodyPr wrap="square">
                <a:spAutoFit/>
              </a:bodyPr>
              <a:lstStyle/>
              <a:p>
                <a:pPr algn="ctr" defTabSz="469900">
                  <a:lnSpc>
                    <a:spcPct val="120000"/>
                  </a:lnSpc>
                  <a:defRPr/>
                </a:pP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安慰剂 </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IV</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d1/15</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天用药</a:t>
                </a:r>
                <a:endPar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algn="ctr" defTabSz="469900">
                  <a:lnSpc>
                    <a:spcPct val="120000"/>
                  </a:lnSpc>
                  <a:defRPr/>
                </a:pP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白蛋白紫杉醇 </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100mg/m2 IV d1/8/15</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天用药</a:t>
                </a:r>
                <a:endPar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algn="ctr" defTabSz="469900">
                  <a:lnSpc>
                    <a:spcPct val="120000"/>
                  </a:lnSpc>
                  <a:defRPr/>
                </a:pP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每</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28</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天为一个周期</a:t>
                </a:r>
                <a:endParaRPr lang="zh-CN" altLang="en-US" sz="12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p:txBody>
          </p:sp>
          <p:sp>
            <p:nvSpPr>
              <p:cNvPr id="80" name="文本框 79"/>
              <p:cNvSpPr txBox="1"/>
              <p:nvPr/>
            </p:nvSpPr>
            <p:spPr>
              <a:xfrm>
                <a:off x="6121643" y="2632062"/>
                <a:ext cx="1338332" cy="328936"/>
              </a:xfrm>
              <a:prstGeom prst="rect">
                <a:avLst/>
              </a:prstGeom>
              <a:noFill/>
            </p:spPr>
            <p:txBody>
              <a:bodyPr wrap="square">
                <a:spAutoFit/>
              </a:bodyPr>
              <a:lstStyle/>
              <a:p>
                <a:pPr algn="ctr" defTabSz="469900">
                  <a:lnSpc>
                    <a:spcPct val="120000"/>
                  </a:lnSpc>
                  <a:defRPr/>
                </a:pPr>
                <a:r>
                  <a:rPr lang="zh-CN" altLang="en-US" sz="1400" b="1">
                    <a:gradFill flip="none" rotWithShape="1">
                      <a:gsLst>
                        <a:gs pos="0">
                          <a:srgbClr val="BD0158"/>
                        </a:gs>
                        <a:gs pos="100000">
                          <a:srgbClr val="E74F88"/>
                        </a:gs>
                      </a:gsLst>
                      <a:lin ang="5400000" scaled="1"/>
                      <a:tileRect/>
                    </a:gradFill>
                    <a:latin typeface="微软雅黑" panose="020B0503020204020204" pitchFamily="34" charset="-122"/>
                    <a:ea typeface="微软雅黑" panose="020B0503020204020204" pitchFamily="34" charset="-122"/>
                    <a:sym typeface="+mn-lt"/>
                  </a:rPr>
                  <a:t>（ </a:t>
                </a:r>
                <a:r>
                  <a:rPr lang="en-US" altLang="zh-CN" sz="1400" b="1">
                    <a:gradFill flip="none" rotWithShape="1">
                      <a:gsLst>
                        <a:gs pos="0">
                          <a:srgbClr val="BD0158"/>
                        </a:gs>
                        <a:gs pos="100000">
                          <a:srgbClr val="E74F88"/>
                        </a:gs>
                      </a:gsLst>
                      <a:lin ang="5400000" scaled="1"/>
                      <a:tileRect/>
                    </a:gradFill>
                    <a:latin typeface="微软雅黑" panose="020B0503020204020204" pitchFamily="34" charset="-122"/>
                    <a:ea typeface="微软雅黑" panose="020B0503020204020204" pitchFamily="34" charset="-122"/>
                    <a:sym typeface="+mn-lt"/>
                  </a:rPr>
                  <a:t>N=451)</a:t>
                </a:r>
                <a:endParaRPr lang="en-US" altLang="zh-CN" sz="1400" b="1" dirty="0">
                  <a:gradFill flip="none" rotWithShape="1">
                    <a:gsLst>
                      <a:gs pos="0">
                        <a:srgbClr val="BD0158"/>
                      </a:gs>
                      <a:gs pos="100000">
                        <a:srgbClr val="E74F88"/>
                      </a:gs>
                    </a:gsLst>
                    <a:lin ang="5400000" scaled="1"/>
                    <a:tileRect/>
                  </a:gradFill>
                  <a:latin typeface="微软雅黑" panose="020B0503020204020204" pitchFamily="34" charset="-122"/>
                  <a:ea typeface="微软雅黑" panose="020B0503020204020204" pitchFamily="34" charset="-122"/>
                  <a:sym typeface="+mn-lt"/>
                </a:endParaRPr>
              </a:p>
            </p:txBody>
          </p:sp>
        </p:grpSp>
        <p:grpSp>
          <p:nvGrpSpPr>
            <p:cNvPr id="73" name="组合 72"/>
            <p:cNvGrpSpPr/>
            <p:nvPr/>
          </p:nvGrpSpPr>
          <p:grpSpPr>
            <a:xfrm>
              <a:off x="9115177" y="2308944"/>
              <a:ext cx="2385447" cy="3264163"/>
              <a:chOff x="8845039" y="2241536"/>
              <a:chExt cx="2385447" cy="3264163"/>
            </a:xfrm>
          </p:grpSpPr>
          <p:sp>
            <p:nvSpPr>
              <p:cNvPr id="74" name="矩形: 圆角 73"/>
              <p:cNvSpPr/>
              <p:nvPr/>
            </p:nvSpPr>
            <p:spPr>
              <a:xfrm>
                <a:off x="8845039" y="2241536"/>
                <a:ext cx="2385447" cy="3264163"/>
              </a:xfrm>
              <a:prstGeom prst="roundRect">
                <a:avLst>
                  <a:gd name="adj" fmla="val 3334"/>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8885474" y="2284962"/>
                <a:ext cx="2304577" cy="2730291"/>
                <a:chOff x="8885474" y="2249143"/>
                <a:chExt cx="2304577" cy="2730291"/>
              </a:xfrm>
            </p:grpSpPr>
            <p:sp>
              <p:nvSpPr>
                <p:cNvPr id="76" name="文本框 75"/>
                <p:cNvSpPr txBox="1"/>
                <p:nvPr/>
              </p:nvSpPr>
              <p:spPr>
                <a:xfrm>
                  <a:off x="9193212" y="2249143"/>
                  <a:ext cx="1689100" cy="396583"/>
                </a:xfrm>
                <a:prstGeom prst="rect">
                  <a:avLst/>
                </a:prstGeom>
                <a:noFill/>
              </p:spPr>
              <p:txBody>
                <a:bodyPr wrap="square">
                  <a:spAutoFit/>
                </a:bodyPr>
                <a:lstStyle/>
                <a:p>
                  <a:pPr algn="ctr" defTabSz="469900">
                    <a:lnSpc>
                      <a:spcPct val="120000"/>
                    </a:lnSpc>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mn-lt"/>
                    </a:rPr>
                    <a:t>主要终点</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cxnSp>
              <p:nvCxnSpPr>
                <p:cNvPr id="77" name="直接连接符 76"/>
                <p:cNvCxnSpPr/>
                <p:nvPr/>
              </p:nvCxnSpPr>
              <p:spPr>
                <a:xfrm>
                  <a:off x="8935696" y="2713562"/>
                  <a:ext cx="2204132"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sp>
              <p:nvSpPr>
                <p:cNvPr id="78" name="文本框 77"/>
                <p:cNvSpPr txBox="1"/>
                <p:nvPr/>
              </p:nvSpPr>
              <p:spPr>
                <a:xfrm>
                  <a:off x="8885474" y="2783243"/>
                  <a:ext cx="2304577" cy="1156855"/>
                </a:xfrm>
                <a:prstGeom prst="rect">
                  <a:avLst/>
                </a:prstGeom>
                <a:noFill/>
              </p:spPr>
              <p:txBody>
                <a:bodyPr wrap="square">
                  <a:spAutoFit/>
                </a:bodyPr>
                <a:lstStyle/>
                <a:p>
                  <a:pPr defTabSz="469900">
                    <a:lnSpc>
                      <a:spcPct val="150000"/>
                    </a:lnSpc>
                    <a:defRPr/>
                  </a:pP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研究者评估的</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PFS</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和</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OS</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，包括</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ITT</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人群和</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PD-L1 ≥ 1%</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患者亚组</a:t>
                  </a:r>
                  <a:endParaRPr lang="zh-CN" altLang="en-US" sz="16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p:txBody>
            </p:sp>
            <p:sp>
              <p:nvSpPr>
                <p:cNvPr id="81" name="文本框 80"/>
                <p:cNvSpPr txBox="1"/>
                <p:nvPr/>
              </p:nvSpPr>
              <p:spPr>
                <a:xfrm>
                  <a:off x="9193212" y="4027143"/>
                  <a:ext cx="1689100" cy="396583"/>
                </a:xfrm>
                <a:prstGeom prst="rect">
                  <a:avLst/>
                </a:prstGeom>
                <a:noFill/>
              </p:spPr>
              <p:txBody>
                <a:bodyPr wrap="square">
                  <a:spAutoFit/>
                </a:bodyPr>
                <a:lstStyle/>
                <a:p>
                  <a:pPr algn="ctr" defTabSz="469900">
                    <a:lnSpc>
                      <a:spcPct val="120000"/>
                    </a:lnSpc>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mn-lt"/>
                    </a:rPr>
                    <a:t>次要终点</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cxnSp>
              <p:nvCxnSpPr>
                <p:cNvPr id="82" name="直接连接符 81"/>
                <p:cNvCxnSpPr/>
                <p:nvPr/>
              </p:nvCxnSpPr>
              <p:spPr>
                <a:xfrm>
                  <a:off x="8935696" y="4491562"/>
                  <a:ext cx="2204132"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sp>
              <p:nvSpPr>
                <p:cNvPr id="83" name="文本框 82"/>
                <p:cNvSpPr txBox="1"/>
                <p:nvPr/>
              </p:nvSpPr>
              <p:spPr>
                <a:xfrm>
                  <a:off x="8885474" y="4561243"/>
                  <a:ext cx="2304577" cy="418191"/>
                </a:xfrm>
                <a:prstGeom prst="rect">
                  <a:avLst/>
                </a:prstGeom>
                <a:noFill/>
              </p:spPr>
              <p:txBody>
                <a:bodyPr wrap="square">
                  <a:spAutoFit/>
                </a:bodyPr>
                <a:lstStyle/>
                <a:p>
                  <a:pPr defTabSz="469900">
                    <a:lnSpc>
                      <a:spcPct val="150000"/>
                    </a:lnSpc>
                    <a:defRPr/>
                  </a:pP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ORR</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a:t>
                  </a: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DOR</a:t>
                  </a:r>
                  <a:r>
                    <a:rPr lang="zh-CN" altLang="en-US"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、安全性</a:t>
                  </a:r>
                  <a:endParaRPr lang="en-US" altLang="zh-CN" sz="16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p:txBody>
            </p:sp>
          </p:grpSp>
        </p:grpSp>
        <p:sp>
          <p:nvSpPr>
            <p:cNvPr id="97" name="文本框 96"/>
            <p:cNvSpPr txBox="1"/>
            <p:nvPr/>
          </p:nvSpPr>
          <p:spPr>
            <a:xfrm>
              <a:off x="3685258" y="4181088"/>
              <a:ext cx="615874" cy="295145"/>
            </a:xfrm>
            <a:prstGeom prst="rect">
              <a:avLst/>
            </a:prstGeom>
            <a:noFill/>
          </p:spPr>
          <p:txBody>
            <a:bodyPr wrap="none" rtlCol="0">
              <a:spAutoFit/>
            </a:bodyPr>
            <a:lstStyle/>
            <a:p>
              <a:pPr defTabSz="469900">
                <a:lnSpc>
                  <a:spcPct val="120000"/>
                </a:lnSpc>
                <a:defRPr/>
              </a:pP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R=1:1</a:t>
              </a:r>
              <a:endParaRPr lang="zh-CN" altLang="en-US" sz="12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p:txBody>
        </p:sp>
      </p:grpSp>
    </p:spTree>
    <p:custDataLst>
      <p:tags r:id="rId2"/>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13" name="矩形: 圆角 12"/>
          <p:cNvSpPr/>
          <p:nvPr/>
        </p:nvSpPr>
        <p:spPr>
          <a:xfrm>
            <a:off x="6039820" y="2246388"/>
            <a:ext cx="5621162" cy="3861651"/>
          </a:xfrm>
          <a:prstGeom prst="roundRect">
            <a:avLst>
              <a:gd name="adj" fmla="val 3334"/>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圆角 11"/>
          <p:cNvSpPr/>
          <p:nvPr/>
        </p:nvSpPr>
        <p:spPr>
          <a:xfrm>
            <a:off x="530452" y="2246388"/>
            <a:ext cx="5347834" cy="3861651"/>
          </a:xfrm>
          <a:prstGeom prst="roundRect">
            <a:avLst>
              <a:gd name="adj" fmla="val 3334"/>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9339965" y="6476491"/>
            <a:ext cx="7438232"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Ann Oncol. 2021 Aug;32(8):983-993.</a:t>
            </a:r>
            <a:endParaRPr lang="zh-CN" altLang="en-US" sz="8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434974" y="327967"/>
            <a:ext cx="11452226" cy="492443"/>
          </a:xfrm>
          <a:prstGeom prst="rect">
            <a:avLst/>
          </a:prstGeom>
          <a:noFill/>
        </p:spPr>
        <p:txBody>
          <a:bodyPr wrap="square">
            <a:spAutoFit/>
          </a:bodyPr>
          <a:lstStyle/>
          <a:p>
            <a:r>
              <a:rPr lang="en-US" altLang="zh-CN"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IMpassion130</a:t>
            </a:r>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研究第二次</a:t>
            </a:r>
            <a:r>
              <a:rPr lang="en-US" altLang="zh-CN"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OS</a:t>
            </a:r>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中期分析结果</a:t>
            </a:r>
            <a:endPar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21" name="组合 20"/>
          <p:cNvGrpSpPr/>
          <p:nvPr/>
        </p:nvGrpSpPr>
        <p:grpSpPr>
          <a:xfrm>
            <a:off x="515938" y="1015999"/>
            <a:ext cx="11160125" cy="1146629"/>
            <a:chOff x="515938" y="1015999"/>
            <a:chExt cx="11160125" cy="1146629"/>
          </a:xfrm>
        </p:grpSpPr>
        <p:sp>
          <p:nvSpPr>
            <p:cNvPr id="24" name="矩形 23"/>
            <p:cNvSpPr/>
            <p:nvPr/>
          </p:nvSpPr>
          <p:spPr>
            <a:xfrm>
              <a:off x="515938" y="1015999"/>
              <a:ext cx="11160125" cy="1146629"/>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46101" y="1112452"/>
              <a:ext cx="11099800" cy="953723"/>
            </a:xfrm>
            <a:prstGeom prst="rect">
              <a:avLst/>
            </a:prstGeom>
            <a:noFill/>
          </p:spPr>
          <p:txBody>
            <a:bodyPr wrap="square">
              <a:spAutoFit/>
            </a:bodyPr>
            <a:lstStyle/>
            <a:p>
              <a:pPr algn="just">
                <a:lnSpc>
                  <a:spcPct val="120000"/>
                </a:lnSpc>
                <a:defRPr/>
              </a:pPr>
              <a:r>
                <a:rPr lang="en-US" altLang="zh-CN" sz="1600" b="1" spc="100" dirty="0">
                  <a:solidFill>
                    <a:srgbClr val="BD0158"/>
                  </a:solidFill>
                  <a:latin typeface="微软雅黑" panose="020B0503020204020204" pitchFamily="34" charset="-122"/>
                  <a:ea typeface="微软雅黑" panose="020B0503020204020204" pitchFamily="34" charset="-122"/>
                  <a:cs typeface="+mn-ea"/>
                </a:rPr>
                <a:t>IMpassion130</a:t>
              </a:r>
              <a:r>
                <a:rPr lang="zh-CN" altLang="en-US" sz="1600" b="1" spc="100" dirty="0">
                  <a:solidFill>
                    <a:srgbClr val="BD0158"/>
                  </a:solidFill>
                  <a:latin typeface="微软雅黑" panose="020B0503020204020204" pitchFamily="34" charset="-122"/>
                  <a:ea typeface="微软雅黑" panose="020B0503020204020204" pitchFamily="34" charset="-122"/>
                  <a:cs typeface="+mn-ea"/>
                </a:rPr>
                <a:t>研究的最终</a:t>
              </a:r>
              <a:r>
                <a:rPr lang="en-US" altLang="zh-CN" sz="1600" b="1" spc="100" dirty="0">
                  <a:solidFill>
                    <a:srgbClr val="BD0158"/>
                  </a:solidFill>
                  <a:latin typeface="微软雅黑" panose="020B0503020204020204" pitchFamily="34" charset="-122"/>
                  <a:ea typeface="微软雅黑" panose="020B0503020204020204" pitchFamily="34" charset="-122"/>
                  <a:cs typeface="+mn-ea"/>
                </a:rPr>
                <a:t>OS</a:t>
              </a:r>
              <a:r>
                <a:rPr lang="zh-CN" altLang="en-US" sz="1600" b="1" spc="100" dirty="0">
                  <a:solidFill>
                    <a:srgbClr val="BD0158"/>
                  </a:solidFill>
                  <a:latin typeface="微软雅黑" panose="020B0503020204020204" pitchFamily="34" charset="-122"/>
                  <a:ea typeface="微软雅黑" panose="020B0503020204020204" pitchFamily="34" charset="-122"/>
                  <a:cs typeface="+mn-ea"/>
                </a:rPr>
                <a:t>分析（中位随访</a:t>
              </a:r>
              <a:r>
                <a:rPr lang="en-US" altLang="zh-CN" sz="1600" b="1" spc="100" dirty="0">
                  <a:solidFill>
                    <a:srgbClr val="BD0158"/>
                  </a:solidFill>
                  <a:latin typeface="微软雅黑" panose="020B0503020204020204" pitchFamily="34" charset="-122"/>
                  <a:ea typeface="微软雅黑" panose="020B0503020204020204" pitchFamily="34" charset="-122"/>
                  <a:cs typeface="+mn-ea"/>
                </a:rPr>
                <a:t>18.8[IQR 8.9–34.7]</a:t>
              </a:r>
              <a:r>
                <a:rPr lang="zh-CN" altLang="en-US" sz="1600" b="1" spc="100" dirty="0">
                  <a:solidFill>
                    <a:srgbClr val="BD0158"/>
                  </a:solidFill>
                  <a:latin typeface="微软雅黑" panose="020B0503020204020204" pitchFamily="34" charset="-122"/>
                  <a:ea typeface="微软雅黑" panose="020B0503020204020204" pitchFamily="34" charset="-122"/>
                  <a:cs typeface="+mn-ea"/>
                </a:rPr>
                <a:t>个月）结果与中期分析结果一致，均提示：</a:t>
              </a:r>
              <a:endParaRPr lang="en-US" altLang="zh-CN" sz="1600" b="1" spc="100" dirty="0">
                <a:solidFill>
                  <a:srgbClr val="BD0158"/>
                </a:solidFill>
                <a:latin typeface="微软雅黑" panose="020B0503020204020204" pitchFamily="34" charset="-122"/>
                <a:ea typeface="微软雅黑" panose="020B0503020204020204" pitchFamily="34" charset="-122"/>
                <a:cs typeface="+mn-ea"/>
              </a:endParaRPr>
            </a:p>
            <a:p>
              <a:pPr marL="179705" lvl="1" indent="-179705" algn="just">
                <a:lnSpc>
                  <a:spcPct val="120000"/>
                </a:lnSpc>
                <a:buFont typeface="Arial" panose="020B0604020202090204" pitchFamily="34" charset="0"/>
                <a:buChar char="•"/>
                <a:defRPr/>
              </a:pP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在</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ITT</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人群中，阿替利珠单抗联合白紫与单白紫相比未显著改善患者的</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OS</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p=0.077</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a:t>
              </a:r>
              <a:endPar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a:p>
              <a:pPr marL="179705" lvl="1" indent="-179705" algn="just">
                <a:lnSpc>
                  <a:spcPct val="120000"/>
                </a:lnSpc>
                <a:buFont typeface="Arial" panose="020B0604020202090204" pitchFamily="34" charset="0"/>
                <a:buChar char="•"/>
                <a:defRPr/>
              </a:pP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但在</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PD-L1</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免疫细胞阳性的亚组人群中，阿替利珠单抗联合白紫与单白紫相比显著改善了</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OS</a:t>
              </a:r>
              <a:endPar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p:txBody>
        </p:sp>
      </p:grpSp>
      <p:sp>
        <p:nvSpPr>
          <p:cNvPr id="51" name="矩形: 圆角 50"/>
          <p:cNvSpPr/>
          <p:nvPr/>
        </p:nvSpPr>
        <p:spPr>
          <a:xfrm>
            <a:off x="6152181" y="2162932"/>
            <a:ext cx="5493720" cy="3945108"/>
          </a:xfrm>
          <a:prstGeom prst="roundRect">
            <a:avLst>
              <a:gd name="adj" fmla="val 1790"/>
            </a:avLst>
          </a:prstGeom>
          <a:noFill/>
          <a:ln>
            <a:noFill/>
          </a:ln>
          <a:effectLst>
            <a:outerShdw blurRad="127000" algn="ctr" rotWithShape="0">
              <a:schemeClr val="tx1">
                <a:lumMod val="95000"/>
                <a:lumOff val="5000"/>
                <a:alpha val="24000"/>
              </a:schemeClr>
            </a:outerShdw>
          </a:effectLst>
          <a:extLst>
            <a:ext uri="{909E8E84-426E-40DD-AFC4-6F175D3DCCD1}">
              <a14:hiddenFill xmlns:a14="http://schemas.microsoft.com/office/drawing/2010/main">
                <a:pattFill prst="ltUpDiag">
                  <a:fgClr>
                    <a:srgbClr val="FBEBF3"/>
                  </a:fgClr>
                  <a:bgClr>
                    <a:schemeClr val="bg1"/>
                  </a:bgClr>
                </a:patt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746603" y="2627255"/>
            <a:ext cx="4807312" cy="3129502"/>
            <a:chOff x="790145" y="2681027"/>
            <a:chExt cx="4807312" cy="3129502"/>
          </a:xfrm>
        </p:grpSpPr>
        <p:pic>
          <p:nvPicPr>
            <p:cNvPr id="10" name="图片 9"/>
            <p:cNvPicPr>
              <a:picLocks noChangeAspect="1"/>
            </p:cNvPicPr>
            <p:nvPr/>
          </p:nvPicPr>
          <p:blipFill rotWithShape="1">
            <a:blip r:embed="rId2">
              <a:clrChange>
                <a:clrFrom>
                  <a:srgbClr val="FFFFFF"/>
                </a:clrFrom>
                <a:clrTo>
                  <a:srgbClr val="FFFFFF">
                    <a:alpha val="0"/>
                  </a:srgbClr>
                </a:clrTo>
              </a:clrChange>
            </a:blip>
            <a:srcRect l="2777" r="8978" b="20694"/>
            <a:stretch>
              <a:fillRect/>
            </a:stretch>
          </p:blipFill>
          <p:spPr>
            <a:xfrm>
              <a:off x="811282" y="2813861"/>
              <a:ext cx="4786175" cy="2458644"/>
            </a:xfrm>
            <a:prstGeom prst="rect">
              <a:avLst/>
            </a:prstGeom>
          </p:spPr>
        </p:pic>
        <p:sp>
          <p:nvSpPr>
            <p:cNvPr id="2" name="矩形 1"/>
            <p:cNvSpPr/>
            <p:nvPr/>
          </p:nvSpPr>
          <p:spPr>
            <a:xfrm>
              <a:off x="3230499" y="5275587"/>
              <a:ext cx="685800" cy="175148"/>
            </a:xfrm>
            <a:prstGeom prst="rect">
              <a:avLst/>
            </a:prstGeom>
            <a:pattFill prst="ltUpDiag">
              <a:fgClr>
                <a:srgbClr val="FBEBF3"/>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257362" y="5266069"/>
              <a:ext cx="699230" cy="184666"/>
            </a:xfrm>
            <a:prstGeom prst="rect">
              <a:avLst/>
            </a:prstGeom>
            <a:noFill/>
          </p:spPr>
          <p:txBody>
            <a:bodyPr wrap="none" rtlCol="0">
              <a:spAutoFit/>
            </a:bodyPr>
            <a:lstStyle/>
            <a:p>
              <a:r>
                <a:rPr lang="en-US" altLang="zh-CN" sz="600">
                  <a:latin typeface="+mn-ea"/>
                </a:rPr>
                <a:t>Time(months)</a:t>
              </a:r>
              <a:endParaRPr lang="zh-CN" altLang="en-US" sz="600">
                <a:latin typeface="+mn-ea"/>
              </a:endParaRPr>
            </a:p>
          </p:txBody>
        </p:sp>
        <p:sp>
          <p:nvSpPr>
            <p:cNvPr id="18" name="矩形 17"/>
            <p:cNvSpPr/>
            <p:nvPr/>
          </p:nvSpPr>
          <p:spPr>
            <a:xfrm>
              <a:off x="3204369" y="2681027"/>
              <a:ext cx="2393088" cy="807707"/>
            </a:xfrm>
            <a:prstGeom prst="rect">
              <a:avLst/>
            </a:prstGeom>
            <a:pattFill prst="ltUpDiag">
              <a:fgClr>
                <a:srgbClr val="FBEBF3"/>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993411" y="3842845"/>
              <a:ext cx="685800" cy="175148"/>
            </a:xfrm>
            <a:prstGeom prst="rect">
              <a:avLst/>
            </a:prstGeom>
            <a:pattFill prst="ltUpDiag">
              <a:fgClr>
                <a:srgbClr val="FBEBF3"/>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rot="16200000">
              <a:off x="929511" y="3889686"/>
              <a:ext cx="788999" cy="184666"/>
            </a:xfrm>
            <a:prstGeom prst="rect">
              <a:avLst/>
            </a:prstGeom>
            <a:noFill/>
          </p:spPr>
          <p:txBody>
            <a:bodyPr wrap="none" rtlCol="0">
              <a:spAutoFit/>
            </a:bodyPr>
            <a:lstStyle/>
            <a:p>
              <a:r>
                <a:rPr lang="en-US" altLang="zh-CN" sz="600" b="1">
                  <a:latin typeface="+mn-ea"/>
                </a:rPr>
                <a:t>Overall Survival</a:t>
              </a:r>
              <a:endParaRPr lang="zh-CN" altLang="en-US" sz="600" b="1">
                <a:latin typeface="+mn-ea"/>
              </a:endParaRPr>
            </a:p>
          </p:txBody>
        </p:sp>
        <p:sp>
          <p:nvSpPr>
            <p:cNvPr id="26" name="文本框 25"/>
            <p:cNvSpPr txBox="1"/>
            <p:nvPr/>
          </p:nvSpPr>
          <p:spPr>
            <a:xfrm>
              <a:off x="986299" y="5230464"/>
              <a:ext cx="562975" cy="184666"/>
            </a:xfrm>
            <a:prstGeom prst="rect">
              <a:avLst/>
            </a:prstGeom>
            <a:noFill/>
          </p:spPr>
          <p:txBody>
            <a:bodyPr wrap="none" rtlCol="0">
              <a:spAutoFit/>
            </a:bodyPr>
            <a:lstStyle/>
            <a:p>
              <a:r>
                <a:rPr lang="en-US" altLang="zh-CN" sz="600" b="1">
                  <a:latin typeface="+mn-ea"/>
                </a:rPr>
                <a:t>No.at risk</a:t>
              </a:r>
              <a:endParaRPr lang="zh-CN" altLang="en-US" sz="600" b="1">
                <a:latin typeface="+mn-ea"/>
              </a:endParaRPr>
            </a:p>
          </p:txBody>
        </p:sp>
        <p:sp>
          <p:nvSpPr>
            <p:cNvPr id="27" name="文本框 26"/>
            <p:cNvSpPr txBox="1"/>
            <p:nvPr/>
          </p:nvSpPr>
          <p:spPr>
            <a:xfrm>
              <a:off x="790145" y="5342070"/>
              <a:ext cx="838691" cy="184666"/>
            </a:xfrm>
            <a:prstGeom prst="rect">
              <a:avLst/>
            </a:prstGeom>
            <a:noFill/>
          </p:spPr>
          <p:txBody>
            <a:bodyPr wrap="none" rtlCol="0">
              <a:spAutoFit/>
            </a:bodyPr>
            <a:lstStyle/>
            <a:p>
              <a:r>
                <a:rPr lang="en-US" altLang="zh-CN" sz="600" b="1">
                  <a:latin typeface="+mn-ea"/>
                </a:rPr>
                <a:t>(ITT population):</a:t>
              </a:r>
              <a:endParaRPr lang="zh-CN" altLang="en-US" sz="600" b="1">
                <a:latin typeface="+mn-ea"/>
              </a:endParaRPr>
            </a:p>
          </p:txBody>
        </p:sp>
        <p:sp>
          <p:nvSpPr>
            <p:cNvPr id="28" name="文本框 27"/>
            <p:cNvSpPr txBox="1"/>
            <p:nvPr/>
          </p:nvSpPr>
          <p:spPr>
            <a:xfrm>
              <a:off x="1182070" y="5484696"/>
              <a:ext cx="391454" cy="184666"/>
            </a:xfrm>
            <a:prstGeom prst="rect">
              <a:avLst/>
            </a:prstGeom>
            <a:noFill/>
          </p:spPr>
          <p:txBody>
            <a:bodyPr wrap="none" rtlCol="0">
              <a:spAutoFit/>
            </a:bodyPr>
            <a:lstStyle/>
            <a:p>
              <a:r>
                <a:rPr lang="en-US" altLang="zh-CN" sz="600">
                  <a:latin typeface="+mn-ea"/>
                </a:rPr>
                <a:t>A+nP</a:t>
              </a:r>
              <a:endParaRPr lang="zh-CN" altLang="en-US" sz="600">
                <a:latin typeface="+mn-ea"/>
              </a:endParaRPr>
            </a:p>
          </p:txBody>
        </p:sp>
        <p:sp>
          <p:nvSpPr>
            <p:cNvPr id="29" name="文本框 28"/>
            <p:cNvSpPr txBox="1"/>
            <p:nvPr/>
          </p:nvSpPr>
          <p:spPr>
            <a:xfrm>
              <a:off x="1182070" y="5621090"/>
              <a:ext cx="391454" cy="184666"/>
            </a:xfrm>
            <a:prstGeom prst="rect">
              <a:avLst/>
            </a:prstGeom>
            <a:noFill/>
          </p:spPr>
          <p:txBody>
            <a:bodyPr wrap="none" rtlCol="0">
              <a:spAutoFit/>
            </a:bodyPr>
            <a:lstStyle/>
            <a:p>
              <a:r>
                <a:rPr lang="en-US" altLang="zh-CN" sz="600">
                  <a:latin typeface="+mn-ea"/>
                </a:rPr>
                <a:t>P+nP</a:t>
              </a:r>
              <a:endParaRPr lang="zh-CN" altLang="en-US" sz="600">
                <a:latin typeface="+mn-ea"/>
              </a:endParaRPr>
            </a:p>
          </p:txBody>
        </p:sp>
        <p:sp>
          <p:nvSpPr>
            <p:cNvPr id="30" name="文本框 29"/>
            <p:cNvSpPr txBox="1"/>
            <p:nvPr/>
          </p:nvSpPr>
          <p:spPr>
            <a:xfrm>
              <a:off x="1465908" y="5493030"/>
              <a:ext cx="3910045" cy="184666"/>
            </a:xfrm>
            <a:prstGeom prst="rect">
              <a:avLst/>
            </a:prstGeom>
            <a:noFill/>
          </p:spPr>
          <p:txBody>
            <a:bodyPr wrap="none" rtlCol="0">
              <a:spAutoFit/>
            </a:bodyPr>
            <a:lstStyle/>
            <a:p>
              <a:r>
                <a:rPr lang="en-US" altLang="zh-CN" sz="600">
                  <a:latin typeface="+mn-ea"/>
                </a:rPr>
                <a:t>451   426   389   342   312   270   240   214   188   172   152   130    99     58     33     20     16      8      4</a:t>
              </a:r>
              <a:endParaRPr lang="zh-CN" altLang="en-US" sz="600">
                <a:latin typeface="+mn-ea"/>
              </a:endParaRPr>
            </a:p>
          </p:txBody>
        </p:sp>
        <p:sp>
          <p:nvSpPr>
            <p:cNvPr id="31" name="文本框 30"/>
            <p:cNvSpPr txBox="1"/>
            <p:nvPr/>
          </p:nvSpPr>
          <p:spPr>
            <a:xfrm>
              <a:off x="1465908" y="5625863"/>
              <a:ext cx="3910045" cy="184666"/>
            </a:xfrm>
            <a:prstGeom prst="rect">
              <a:avLst/>
            </a:prstGeom>
            <a:noFill/>
          </p:spPr>
          <p:txBody>
            <a:bodyPr wrap="none" rtlCol="0">
              <a:spAutoFit/>
            </a:bodyPr>
            <a:lstStyle/>
            <a:p>
              <a:r>
                <a:rPr lang="en-US" altLang="zh-CN" sz="600">
                  <a:latin typeface="+mn-ea"/>
                </a:rPr>
                <a:t>451   420   379   332   294   255   225   194   172   153   138   121    89     52     35     20      7       4       1</a:t>
              </a:r>
              <a:endParaRPr lang="zh-CN" altLang="en-US" sz="600">
                <a:latin typeface="+mn-ea"/>
              </a:endParaRPr>
            </a:p>
          </p:txBody>
        </p:sp>
        <p:sp>
          <p:nvSpPr>
            <p:cNvPr id="35" name="矩形 34"/>
            <p:cNvSpPr/>
            <p:nvPr/>
          </p:nvSpPr>
          <p:spPr>
            <a:xfrm>
              <a:off x="3291879" y="4664559"/>
              <a:ext cx="934839" cy="324159"/>
            </a:xfrm>
            <a:prstGeom prst="rect">
              <a:avLst/>
            </a:prstGeom>
            <a:pattFill prst="ltUpDiag">
              <a:fgClr>
                <a:srgbClr val="FBEBF3"/>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3290633" y="4695085"/>
              <a:ext cx="971741" cy="184666"/>
            </a:xfrm>
            <a:prstGeom prst="rect">
              <a:avLst/>
            </a:prstGeom>
            <a:noFill/>
          </p:spPr>
          <p:txBody>
            <a:bodyPr wrap="none" rtlCol="0">
              <a:spAutoFit/>
            </a:bodyPr>
            <a:lstStyle/>
            <a:p>
              <a:pPr algn="r"/>
              <a:r>
                <a:rPr lang="en-US" altLang="zh-CN" sz="600" b="1">
                  <a:latin typeface="+mn-ea"/>
                </a:rPr>
                <a:t>3-year OS:</a:t>
              </a:r>
              <a:r>
                <a:rPr lang="en-US" altLang="zh-CN" sz="600">
                  <a:latin typeface="+mn-ea"/>
                </a:rPr>
                <a:t>A+nP,28%</a:t>
              </a:r>
              <a:endParaRPr lang="zh-CN" altLang="en-US" sz="600">
                <a:latin typeface="+mn-ea"/>
              </a:endParaRPr>
            </a:p>
          </p:txBody>
        </p:sp>
        <p:sp>
          <p:nvSpPr>
            <p:cNvPr id="34" name="文本框 33"/>
            <p:cNvSpPr txBox="1"/>
            <p:nvPr/>
          </p:nvSpPr>
          <p:spPr>
            <a:xfrm>
              <a:off x="3692987" y="4827614"/>
              <a:ext cx="569387" cy="184666"/>
            </a:xfrm>
            <a:prstGeom prst="rect">
              <a:avLst/>
            </a:prstGeom>
            <a:noFill/>
          </p:spPr>
          <p:txBody>
            <a:bodyPr wrap="none" rtlCol="0">
              <a:spAutoFit/>
            </a:bodyPr>
            <a:lstStyle/>
            <a:p>
              <a:pPr algn="r"/>
              <a:r>
                <a:rPr lang="en-US" altLang="zh-CN" sz="600">
                  <a:latin typeface="+mn-ea"/>
                </a:rPr>
                <a:t>P+nP,25%</a:t>
              </a:r>
              <a:endParaRPr lang="zh-CN" altLang="en-US" sz="600">
                <a:latin typeface="+mn-ea"/>
              </a:endParaRPr>
            </a:p>
          </p:txBody>
        </p:sp>
        <p:sp>
          <p:nvSpPr>
            <p:cNvPr id="36" name="文本框 35"/>
            <p:cNvSpPr txBox="1"/>
            <p:nvPr/>
          </p:nvSpPr>
          <p:spPr>
            <a:xfrm>
              <a:off x="3730652" y="2810779"/>
              <a:ext cx="776175" cy="184666"/>
            </a:xfrm>
            <a:prstGeom prst="rect">
              <a:avLst/>
            </a:prstGeom>
            <a:noFill/>
          </p:spPr>
          <p:txBody>
            <a:bodyPr wrap="none" rtlCol="0">
              <a:spAutoFit/>
            </a:bodyPr>
            <a:lstStyle/>
            <a:p>
              <a:r>
                <a:rPr lang="en-US" altLang="zh-CN" sz="600" b="1">
                  <a:latin typeface="+mn-ea"/>
                </a:rPr>
                <a:t>OS events,n(%)</a:t>
              </a:r>
              <a:endParaRPr lang="zh-CN" altLang="en-US" sz="600" b="1">
                <a:latin typeface="+mn-ea"/>
              </a:endParaRPr>
            </a:p>
          </p:txBody>
        </p:sp>
        <p:sp>
          <p:nvSpPr>
            <p:cNvPr id="37" name="文本框 36"/>
            <p:cNvSpPr txBox="1"/>
            <p:nvPr/>
          </p:nvSpPr>
          <p:spPr>
            <a:xfrm>
              <a:off x="4416381" y="2807764"/>
              <a:ext cx="1085554" cy="184666"/>
            </a:xfrm>
            <a:prstGeom prst="rect">
              <a:avLst/>
            </a:prstGeom>
            <a:noFill/>
          </p:spPr>
          <p:txBody>
            <a:bodyPr wrap="none" rtlCol="0">
              <a:spAutoFit/>
            </a:bodyPr>
            <a:lstStyle/>
            <a:p>
              <a:r>
                <a:rPr lang="en-US" altLang="zh-CN" sz="600" b="1">
                  <a:latin typeface="+mn-ea"/>
                </a:rPr>
                <a:t>Median OS(95% CI),mo</a:t>
              </a:r>
              <a:endParaRPr lang="zh-CN" altLang="en-US" sz="600" b="1">
                <a:latin typeface="+mn-ea"/>
              </a:endParaRPr>
            </a:p>
          </p:txBody>
        </p:sp>
        <p:cxnSp>
          <p:nvCxnSpPr>
            <p:cNvPr id="6" name="直接连接符 5"/>
            <p:cNvCxnSpPr/>
            <p:nvPr/>
          </p:nvCxnSpPr>
          <p:spPr>
            <a:xfrm>
              <a:off x="3373702" y="3027930"/>
              <a:ext cx="107156" cy="0"/>
            </a:xfrm>
            <a:prstGeom prst="line">
              <a:avLst/>
            </a:prstGeom>
            <a:ln w="15875">
              <a:solidFill>
                <a:srgbClr val="3A3685"/>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3439980" y="2935597"/>
              <a:ext cx="1729961" cy="184666"/>
            </a:xfrm>
            <a:prstGeom prst="rect">
              <a:avLst/>
            </a:prstGeom>
            <a:noFill/>
          </p:spPr>
          <p:txBody>
            <a:bodyPr wrap="none" rtlCol="0">
              <a:spAutoFit/>
            </a:bodyPr>
            <a:lstStyle/>
            <a:p>
              <a:r>
                <a:rPr lang="en-US" altLang="zh-CN" sz="600">
                  <a:latin typeface="+mn-ea"/>
                </a:rPr>
                <a:t>A+nP    322(71)                   21.0(19.0-23.4)</a:t>
              </a:r>
              <a:endParaRPr lang="zh-CN" altLang="en-US" sz="600">
                <a:latin typeface="+mn-ea"/>
              </a:endParaRPr>
            </a:p>
          </p:txBody>
        </p:sp>
        <p:cxnSp>
          <p:nvCxnSpPr>
            <p:cNvPr id="40" name="直接连接符 39"/>
            <p:cNvCxnSpPr/>
            <p:nvPr/>
          </p:nvCxnSpPr>
          <p:spPr>
            <a:xfrm>
              <a:off x="3373702" y="3149666"/>
              <a:ext cx="107156" cy="0"/>
            </a:xfrm>
            <a:prstGeom prst="line">
              <a:avLst/>
            </a:prstGeom>
            <a:ln w="15875">
              <a:solidFill>
                <a:srgbClr val="AF131A"/>
              </a:solidFill>
            </a:ln>
          </p:spPr>
          <p:style>
            <a:lnRef idx="1">
              <a:schemeClr val="accent1"/>
            </a:lnRef>
            <a:fillRef idx="0">
              <a:schemeClr val="accent1"/>
            </a:fillRef>
            <a:effectRef idx="0">
              <a:schemeClr val="accent1"/>
            </a:effectRef>
            <a:fontRef idx="minor">
              <a:schemeClr val="tx1"/>
            </a:fontRef>
          </p:style>
        </p:cxnSp>
        <p:sp>
          <p:nvSpPr>
            <p:cNvPr id="41" name="文本框 40"/>
            <p:cNvSpPr txBox="1"/>
            <p:nvPr/>
          </p:nvSpPr>
          <p:spPr>
            <a:xfrm>
              <a:off x="3439980" y="3057333"/>
              <a:ext cx="1744388" cy="184666"/>
            </a:xfrm>
            <a:prstGeom prst="rect">
              <a:avLst/>
            </a:prstGeom>
            <a:noFill/>
          </p:spPr>
          <p:txBody>
            <a:bodyPr wrap="none" rtlCol="0">
              <a:spAutoFit/>
            </a:bodyPr>
            <a:lstStyle/>
            <a:p>
              <a:r>
                <a:rPr lang="en-US" altLang="zh-CN" sz="600">
                  <a:latin typeface="+mn-ea"/>
                </a:rPr>
                <a:t>P+nP     344(76)                  18.7(16.9-20.8)</a:t>
              </a:r>
              <a:endParaRPr lang="zh-CN" altLang="en-US" sz="600">
                <a:latin typeface="+mn-ea"/>
              </a:endParaRPr>
            </a:p>
          </p:txBody>
        </p:sp>
        <p:sp>
          <p:nvSpPr>
            <p:cNvPr id="42" name="文本框 41"/>
            <p:cNvSpPr txBox="1"/>
            <p:nvPr/>
          </p:nvSpPr>
          <p:spPr>
            <a:xfrm>
              <a:off x="3744938" y="3225456"/>
              <a:ext cx="1814920" cy="184666"/>
            </a:xfrm>
            <a:prstGeom prst="rect">
              <a:avLst/>
            </a:prstGeom>
            <a:noFill/>
          </p:spPr>
          <p:txBody>
            <a:bodyPr wrap="none" rtlCol="0">
              <a:spAutoFit/>
            </a:bodyPr>
            <a:lstStyle/>
            <a:p>
              <a:r>
                <a:rPr lang="en-US" altLang="zh-CN" sz="600">
                  <a:latin typeface="+mn-ea"/>
                </a:rPr>
                <a:t>Stratified HR,0.87(95% CI,0.75-1.02);P=0.077</a:t>
              </a:r>
              <a:endParaRPr lang="zh-CN" altLang="en-US" sz="600">
                <a:latin typeface="+mn-ea"/>
              </a:endParaRPr>
            </a:p>
          </p:txBody>
        </p:sp>
      </p:grpSp>
      <p:grpSp>
        <p:nvGrpSpPr>
          <p:cNvPr id="14" name="组合 13"/>
          <p:cNvGrpSpPr/>
          <p:nvPr/>
        </p:nvGrpSpPr>
        <p:grpSpPr>
          <a:xfrm>
            <a:off x="6046742" y="2548643"/>
            <a:ext cx="5607318" cy="3227756"/>
            <a:chOff x="6039820" y="2602415"/>
            <a:chExt cx="5607318" cy="3227756"/>
          </a:xfrm>
        </p:grpSpPr>
        <p:pic>
          <p:nvPicPr>
            <p:cNvPr id="7" name="图片 6"/>
            <p:cNvPicPr>
              <a:picLocks noChangeAspect="1"/>
            </p:cNvPicPr>
            <p:nvPr/>
          </p:nvPicPr>
          <p:blipFill rotWithShape="1">
            <a:blip r:embed="rId3">
              <a:clrChange>
                <a:clrFrom>
                  <a:srgbClr val="FFFFFF"/>
                </a:clrFrom>
                <a:clrTo>
                  <a:srgbClr val="FFFFFF">
                    <a:alpha val="0"/>
                  </a:srgbClr>
                </a:clrTo>
              </a:clrChange>
            </a:blip>
            <a:srcRect l="595" t="5621" b="17767"/>
            <a:stretch>
              <a:fillRect/>
            </a:stretch>
          </p:blipFill>
          <p:spPr>
            <a:xfrm>
              <a:off x="6195771" y="2813861"/>
              <a:ext cx="5309260" cy="2466848"/>
            </a:xfrm>
            <a:prstGeom prst="rect">
              <a:avLst/>
            </a:prstGeom>
          </p:spPr>
        </p:pic>
        <p:sp>
          <p:nvSpPr>
            <p:cNvPr id="43" name="矩形 42"/>
            <p:cNvSpPr/>
            <p:nvPr/>
          </p:nvSpPr>
          <p:spPr>
            <a:xfrm>
              <a:off x="8700294" y="2602415"/>
              <a:ext cx="2393088" cy="807707"/>
            </a:xfrm>
            <a:prstGeom prst="rect">
              <a:avLst/>
            </a:prstGeom>
            <a:pattFill prst="ltUpDiag">
              <a:fgClr>
                <a:srgbClr val="FBEBF3"/>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9226577" y="2732167"/>
              <a:ext cx="776175" cy="184666"/>
            </a:xfrm>
            <a:prstGeom prst="rect">
              <a:avLst/>
            </a:prstGeom>
            <a:noFill/>
          </p:spPr>
          <p:txBody>
            <a:bodyPr wrap="none" rtlCol="0">
              <a:spAutoFit/>
            </a:bodyPr>
            <a:lstStyle/>
            <a:p>
              <a:r>
                <a:rPr lang="en-US" altLang="zh-CN" sz="600" b="1">
                  <a:latin typeface="+mn-ea"/>
                </a:rPr>
                <a:t>OS events,n(%)</a:t>
              </a:r>
              <a:endParaRPr lang="zh-CN" altLang="en-US" sz="600" b="1">
                <a:latin typeface="+mn-ea"/>
              </a:endParaRPr>
            </a:p>
          </p:txBody>
        </p:sp>
        <p:sp>
          <p:nvSpPr>
            <p:cNvPr id="45" name="文本框 44"/>
            <p:cNvSpPr txBox="1"/>
            <p:nvPr/>
          </p:nvSpPr>
          <p:spPr>
            <a:xfrm>
              <a:off x="9912306" y="2729152"/>
              <a:ext cx="1085554" cy="184666"/>
            </a:xfrm>
            <a:prstGeom prst="rect">
              <a:avLst/>
            </a:prstGeom>
            <a:noFill/>
          </p:spPr>
          <p:txBody>
            <a:bodyPr wrap="none" rtlCol="0">
              <a:spAutoFit/>
            </a:bodyPr>
            <a:lstStyle/>
            <a:p>
              <a:r>
                <a:rPr lang="en-US" altLang="zh-CN" sz="600" b="1">
                  <a:latin typeface="+mn-ea"/>
                </a:rPr>
                <a:t>Median OS(95% CI),mo</a:t>
              </a:r>
              <a:endParaRPr lang="zh-CN" altLang="en-US" sz="600" b="1">
                <a:latin typeface="+mn-ea"/>
              </a:endParaRPr>
            </a:p>
          </p:txBody>
        </p:sp>
        <p:cxnSp>
          <p:nvCxnSpPr>
            <p:cNvPr id="46" name="直接连接符 45"/>
            <p:cNvCxnSpPr/>
            <p:nvPr/>
          </p:nvCxnSpPr>
          <p:spPr>
            <a:xfrm>
              <a:off x="8869627" y="2949318"/>
              <a:ext cx="107156" cy="0"/>
            </a:xfrm>
            <a:prstGeom prst="line">
              <a:avLst/>
            </a:prstGeom>
            <a:ln w="15875">
              <a:solidFill>
                <a:srgbClr val="3A3685"/>
              </a:solidFill>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8935905" y="2856985"/>
              <a:ext cx="1729961" cy="184666"/>
            </a:xfrm>
            <a:prstGeom prst="rect">
              <a:avLst/>
            </a:prstGeom>
            <a:noFill/>
          </p:spPr>
          <p:txBody>
            <a:bodyPr wrap="none" rtlCol="0">
              <a:spAutoFit/>
            </a:bodyPr>
            <a:lstStyle/>
            <a:p>
              <a:r>
                <a:rPr lang="en-US" altLang="zh-CN" sz="600">
                  <a:latin typeface="+mn-ea"/>
                </a:rPr>
                <a:t>A+nP     120(65)                  25.4(19.6-30.7)</a:t>
              </a:r>
              <a:endParaRPr lang="zh-CN" altLang="en-US" sz="600">
                <a:latin typeface="+mn-ea"/>
              </a:endParaRPr>
            </a:p>
          </p:txBody>
        </p:sp>
        <p:cxnSp>
          <p:nvCxnSpPr>
            <p:cNvPr id="48" name="直接连接符 47"/>
            <p:cNvCxnSpPr/>
            <p:nvPr/>
          </p:nvCxnSpPr>
          <p:spPr>
            <a:xfrm>
              <a:off x="8869627" y="3071054"/>
              <a:ext cx="107156" cy="0"/>
            </a:xfrm>
            <a:prstGeom prst="line">
              <a:avLst/>
            </a:prstGeom>
            <a:ln w="15875">
              <a:solidFill>
                <a:srgbClr val="AF131A"/>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8935905" y="2978721"/>
              <a:ext cx="1721946" cy="184666"/>
            </a:xfrm>
            <a:prstGeom prst="rect">
              <a:avLst/>
            </a:prstGeom>
            <a:noFill/>
          </p:spPr>
          <p:txBody>
            <a:bodyPr wrap="none" rtlCol="0">
              <a:spAutoFit/>
            </a:bodyPr>
            <a:lstStyle/>
            <a:p>
              <a:r>
                <a:rPr lang="en-US" altLang="zh-CN" sz="600">
                  <a:latin typeface="+mn-ea"/>
                </a:rPr>
                <a:t>P+nP     139(76)                  17.9(13.6-20.3)</a:t>
              </a:r>
              <a:endParaRPr lang="zh-CN" altLang="en-US" sz="600">
                <a:latin typeface="+mn-ea"/>
              </a:endParaRPr>
            </a:p>
          </p:txBody>
        </p:sp>
        <p:sp>
          <p:nvSpPr>
            <p:cNvPr id="50" name="文本框 49"/>
            <p:cNvSpPr txBox="1"/>
            <p:nvPr/>
          </p:nvSpPr>
          <p:spPr>
            <a:xfrm>
              <a:off x="9240863" y="3146844"/>
              <a:ext cx="1511952" cy="184666"/>
            </a:xfrm>
            <a:prstGeom prst="rect">
              <a:avLst/>
            </a:prstGeom>
            <a:noFill/>
          </p:spPr>
          <p:txBody>
            <a:bodyPr wrap="none" rtlCol="0">
              <a:spAutoFit/>
            </a:bodyPr>
            <a:lstStyle/>
            <a:p>
              <a:r>
                <a:rPr lang="en-US" altLang="zh-CN" sz="600">
                  <a:latin typeface="+mn-ea"/>
                </a:rPr>
                <a:t>Stratified HR,0.67(95% CI,0.53-0.86)</a:t>
              </a:r>
              <a:endParaRPr lang="zh-CN" altLang="en-US" sz="600">
                <a:latin typeface="+mn-ea"/>
              </a:endParaRPr>
            </a:p>
          </p:txBody>
        </p:sp>
        <p:sp>
          <p:nvSpPr>
            <p:cNvPr id="52" name="矩形 51"/>
            <p:cNvSpPr/>
            <p:nvPr/>
          </p:nvSpPr>
          <p:spPr>
            <a:xfrm rot="5400000">
              <a:off x="6542791" y="3842846"/>
              <a:ext cx="685800" cy="175148"/>
            </a:xfrm>
            <a:prstGeom prst="rect">
              <a:avLst/>
            </a:prstGeom>
            <a:pattFill prst="ltUpDiag">
              <a:fgClr>
                <a:srgbClr val="FBEBF3"/>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rot="16200000">
              <a:off x="6478891" y="3889687"/>
              <a:ext cx="788999" cy="184666"/>
            </a:xfrm>
            <a:prstGeom prst="rect">
              <a:avLst/>
            </a:prstGeom>
            <a:noFill/>
          </p:spPr>
          <p:txBody>
            <a:bodyPr wrap="none" rtlCol="0">
              <a:spAutoFit/>
            </a:bodyPr>
            <a:lstStyle/>
            <a:p>
              <a:r>
                <a:rPr lang="en-US" altLang="zh-CN" sz="600" b="1">
                  <a:latin typeface="+mn-ea"/>
                </a:rPr>
                <a:t>Overall Survival</a:t>
              </a:r>
              <a:endParaRPr lang="zh-CN" altLang="en-US" sz="600" b="1">
                <a:latin typeface="+mn-ea"/>
              </a:endParaRPr>
            </a:p>
          </p:txBody>
        </p:sp>
        <p:sp>
          <p:nvSpPr>
            <p:cNvPr id="54" name="矩形 53"/>
            <p:cNvSpPr/>
            <p:nvPr/>
          </p:nvSpPr>
          <p:spPr>
            <a:xfrm>
              <a:off x="9444886" y="3871072"/>
              <a:ext cx="934839" cy="324159"/>
            </a:xfrm>
            <a:prstGeom prst="rect">
              <a:avLst/>
            </a:prstGeom>
            <a:pattFill prst="ltUpDiag">
              <a:fgClr>
                <a:srgbClr val="FBEBF3"/>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9443640" y="3901598"/>
              <a:ext cx="971741" cy="184666"/>
            </a:xfrm>
            <a:prstGeom prst="rect">
              <a:avLst/>
            </a:prstGeom>
            <a:noFill/>
          </p:spPr>
          <p:txBody>
            <a:bodyPr wrap="none" rtlCol="0">
              <a:spAutoFit/>
            </a:bodyPr>
            <a:lstStyle/>
            <a:p>
              <a:pPr algn="r"/>
              <a:r>
                <a:rPr lang="en-US" altLang="zh-CN" sz="600" b="1">
                  <a:latin typeface="+mn-ea"/>
                </a:rPr>
                <a:t>3-year OS:</a:t>
              </a:r>
              <a:r>
                <a:rPr lang="en-US" altLang="zh-CN" sz="600">
                  <a:latin typeface="+mn-ea"/>
                </a:rPr>
                <a:t>A+nP,36%</a:t>
              </a:r>
              <a:endParaRPr lang="zh-CN" altLang="en-US" sz="600">
                <a:latin typeface="+mn-ea"/>
              </a:endParaRPr>
            </a:p>
          </p:txBody>
        </p:sp>
        <p:sp>
          <p:nvSpPr>
            <p:cNvPr id="56" name="文本框 55"/>
            <p:cNvSpPr txBox="1"/>
            <p:nvPr/>
          </p:nvSpPr>
          <p:spPr>
            <a:xfrm>
              <a:off x="9845994" y="4034127"/>
              <a:ext cx="569387" cy="184666"/>
            </a:xfrm>
            <a:prstGeom prst="rect">
              <a:avLst/>
            </a:prstGeom>
            <a:noFill/>
          </p:spPr>
          <p:txBody>
            <a:bodyPr wrap="none" rtlCol="0">
              <a:spAutoFit/>
            </a:bodyPr>
            <a:lstStyle/>
            <a:p>
              <a:pPr algn="r"/>
              <a:r>
                <a:rPr lang="en-US" altLang="zh-CN" sz="600">
                  <a:latin typeface="+mn-ea"/>
                </a:rPr>
                <a:t>P+nP,22%</a:t>
              </a:r>
              <a:endParaRPr lang="zh-CN" altLang="en-US" sz="600">
                <a:latin typeface="+mn-ea"/>
              </a:endParaRPr>
            </a:p>
          </p:txBody>
        </p:sp>
        <p:sp>
          <p:nvSpPr>
            <p:cNvPr id="57" name="矩形 56"/>
            <p:cNvSpPr/>
            <p:nvPr/>
          </p:nvSpPr>
          <p:spPr>
            <a:xfrm>
              <a:off x="10780501" y="4417202"/>
              <a:ext cx="836892" cy="143970"/>
            </a:xfrm>
            <a:prstGeom prst="rect">
              <a:avLst/>
            </a:prstGeom>
            <a:pattFill prst="ltUpDiag">
              <a:fgClr>
                <a:srgbClr val="FBEBF3"/>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p:cNvSpPr txBox="1"/>
            <p:nvPr/>
          </p:nvSpPr>
          <p:spPr>
            <a:xfrm>
              <a:off x="10720281" y="4417203"/>
              <a:ext cx="926857" cy="184666"/>
            </a:xfrm>
            <a:prstGeom prst="rect">
              <a:avLst/>
            </a:prstGeom>
            <a:noFill/>
          </p:spPr>
          <p:txBody>
            <a:bodyPr wrap="none" rtlCol="0">
              <a:spAutoFit/>
            </a:bodyPr>
            <a:lstStyle/>
            <a:p>
              <a:r>
                <a:rPr lang="en-US" altLang="zh-CN" sz="600" b="1">
                  <a:latin typeface="+mn-ea"/>
                </a:rPr>
                <a:t>Final survival rates:</a:t>
              </a:r>
              <a:endParaRPr lang="zh-CN" altLang="en-US" sz="600">
                <a:latin typeface="+mn-ea"/>
              </a:endParaRPr>
            </a:p>
          </p:txBody>
        </p:sp>
        <p:sp>
          <p:nvSpPr>
            <p:cNvPr id="62" name="矩形 61"/>
            <p:cNvSpPr/>
            <p:nvPr/>
          </p:nvSpPr>
          <p:spPr>
            <a:xfrm>
              <a:off x="10890972" y="4591055"/>
              <a:ext cx="614059" cy="143970"/>
            </a:xfrm>
            <a:prstGeom prst="rect">
              <a:avLst/>
            </a:prstGeom>
            <a:pattFill prst="ltUpDiag">
              <a:fgClr>
                <a:srgbClr val="FBEBF3"/>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76679" y="4804051"/>
              <a:ext cx="614059" cy="143970"/>
            </a:xfrm>
            <a:prstGeom prst="rect">
              <a:avLst/>
            </a:prstGeom>
            <a:pattFill prst="ltUpDiag">
              <a:fgClr>
                <a:srgbClr val="FBEBF3"/>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文本框 58"/>
            <p:cNvSpPr txBox="1"/>
            <p:nvPr/>
          </p:nvSpPr>
          <p:spPr>
            <a:xfrm>
              <a:off x="10800734" y="4804052"/>
              <a:ext cx="516488" cy="184666"/>
            </a:xfrm>
            <a:prstGeom prst="rect">
              <a:avLst/>
            </a:prstGeom>
            <a:noFill/>
          </p:spPr>
          <p:txBody>
            <a:bodyPr wrap="none" rtlCol="0">
              <a:spAutoFit/>
            </a:bodyPr>
            <a:lstStyle/>
            <a:p>
              <a:pPr algn="r"/>
              <a:r>
                <a:rPr lang="en-US" altLang="zh-CN" sz="600">
                  <a:latin typeface="+mn-ea"/>
                </a:rPr>
                <a:t>P+nP,9%</a:t>
              </a:r>
              <a:endParaRPr lang="zh-CN" altLang="en-US" sz="600">
                <a:latin typeface="+mn-ea"/>
              </a:endParaRPr>
            </a:p>
          </p:txBody>
        </p:sp>
        <p:sp>
          <p:nvSpPr>
            <p:cNvPr id="60" name="文本框 59"/>
            <p:cNvSpPr txBox="1"/>
            <p:nvPr/>
          </p:nvSpPr>
          <p:spPr>
            <a:xfrm>
              <a:off x="10802244" y="4561286"/>
              <a:ext cx="569387" cy="184666"/>
            </a:xfrm>
            <a:prstGeom prst="rect">
              <a:avLst/>
            </a:prstGeom>
            <a:noFill/>
          </p:spPr>
          <p:txBody>
            <a:bodyPr wrap="none" rtlCol="0">
              <a:spAutoFit/>
            </a:bodyPr>
            <a:lstStyle/>
            <a:p>
              <a:pPr algn="r"/>
              <a:r>
                <a:rPr lang="en-US" altLang="zh-CN" sz="600">
                  <a:latin typeface="+mn-ea"/>
                </a:rPr>
                <a:t>A+nP,18%</a:t>
              </a:r>
              <a:endParaRPr lang="zh-CN" altLang="en-US" sz="600">
                <a:latin typeface="+mn-ea"/>
              </a:endParaRPr>
            </a:p>
          </p:txBody>
        </p:sp>
        <p:sp>
          <p:nvSpPr>
            <p:cNvPr id="65" name="文本框 64"/>
            <p:cNvSpPr txBox="1"/>
            <p:nvPr/>
          </p:nvSpPr>
          <p:spPr>
            <a:xfrm>
              <a:off x="8660509" y="5281173"/>
              <a:ext cx="699230" cy="184666"/>
            </a:xfrm>
            <a:prstGeom prst="rect">
              <a:avLst/>
            </a:prstGeom>
            <a:noFill/>
          </p:spPr>
          <p:txBody>
            <a:bodyPr wrap="none" rtlCol="0">
              <a:spAutoFit/>
            </a:bodyPr>
            <a:lstStyle/>
            <a:p>
              <a:r>
                <a:rPr lang="en-US" altLang="zh-CN" sz="600">
                  <a:latin typeface="+mn-ea"/>
                </a:rPr>
                <a:t>Time(months)</a:t>
              </a:r>
              <a:endParaRPr lang="zh-CN" altLang="en-US" sz="600">
                <a:latin typeface="+mn-ea"/>
              </a:endParaRPr>
            </a:p>
          </p:txBody>
        </p:sp>
        <p:sp>
          <p:nvSpPr>
            <p:cNvPr id="66" name="文本框 65"/>
            <p:cNvSpPr txBox="1"/>
            <p:nvPr/>
          </p:nvSpPr>
          <p:spPr>
            <a:xfrm>
              <a:off x="6039820" y="5349964"/>
              <a:ext cx="1088760" cy="184666"/>
            </a:xfrm>
            <a:prstGeom prst="rect">
              <a:avLst/>
            </a:prstGeom>
            <a:noFill/>
          </p:spPr>
          <p:txBody>
            <a:bodyPr wrap="none" rtlCol="0">
              <a:spAutoFit/>
            </a:bodyPr>
            <a:lstStyle/>
            <a:p>
              <a:r>
                <a:rPr lang="en-US" altLang="zh-CN" sz="600" b="1">
                  <a:latin typeface="+mn-ea"/>
                </a:rPr>
                <a:t>(PD-L1 IC+population):</a:t>
              </a:r>
              <a:endParaRPr lang="zh-CN" altLang="en-US" sz="600" b="1">
                <a:latin typeface="+mn-ea"/>
              </a:endParaRPr>
            </a:p>
          </p:txBody>
        </p:sp>
        <p:sp>
          <p:nvSpPr>
            <p:cNvPr id="67" name="文本框 66"/>
            <p:cNvSpPr txBox="1"/>
            <p:nvPr/>
          </p:nvSpPr>
          <p:spPr>
            <a:xfrm>
              <a:off x="6744667" y="5508269"/>
              <a:ext cx="391454" cy="184666"/>
            </a:xfrm>
            <a:prstGeom prst="rect">
              <a:avLst/>
            </a:prstGeom>
            <a:noFill/>
          </p:spPr>
          <p:txBody>
            <a:bodyPr wrap="none" rtlCol="0">
              <a:spAutoFit/>
            </a:bodyPr>
            <a:lstStyle/>
            <a:p>
              <a:r>
                <a:rPr lang="en-US" altLang="zh-CN" sz="600">
                  <a:latin typeface="+mn-ea"/>
                </a:rPr>
                <a:t>A+nP</a:t>
              </a:r>
              <a:endParaRPr lang="zh-CN" altLang="en-US" sz="600">
                <a:latin typeface="+mn-ea"/>
              </a:endParaRPr>
            </a:p>
          </p:txBody>
        </p:sp>
        <p:sp>
          <p:nvSpPr>
            <p:cNvPr id="68" name="文本框 67"/>
            <p:cNvSpPr txBox="1"/>
            <p:nvPr/>
          </p:nvSpPr>
          <p:spPr>
            <a:xfrm>
              <a:off x="6752208" y="5645040"/>
              <a:ext cx="391454" cy="184666"/>
            </a:xfrm>
            <a:prstGeom prst="rect">
              <a:avLst/>
            </a:prstGeom>
            <a:noFill/>
          </p:spPr>
          <p:txBody>
            <a:bodyPr wrap="none" rtlCol="0">
              <a:spAutoFit/>
            </a:bodyPr>
            <a:lstStyle/>
            <a:p>
              <a:r>
                <a:rPr lang="en-US" altLang="zh-CN" sz="600">
                  <a:latin typeface="+mn-ea"/>
                </a:rPr>
                <a:t>P+nP</a:t>
              </a:r>
              <a:endParaRPr lang="zh-CN" altLang="en-US" sz="600">
                <a:latin typeface="+mn-ea"/>
              </a:endParaRPr>
            </a:p>
          </p:txBody>
        </p:sp>
        <p:sp>
          <p:nvSpPr>
            <p:cNvPr id="69" name="文本框 68"/>
            <p:cNvSpPr txBox="1"/>
            <p:nvPr/>
          </p:nvSpPr>
          <p:spPr>
            <a:xfrm>
              <a:off x="7021760" y="5501919"/>
              <a:ext cx="3752950" cy="184666"/>
            </a:xfrm>
            <a:prstGeom prst="rect">
              <a:avLst/>
            </a:prstGeom>
            <a:noFill/>
          </p:spPr>
          <p:txBody>
            <a:bodyPr wrap="none" rtlCol="0">
              <a:spAutoFit/>
            </a:bodyPr>
            <a:lstStyle/>
            <a:p>
              <a:r>
                <a:rPr lang="en-US" altLang="zh-CN" sz="600">
                  <a:latin typeface="+mn-ea"/>
                </a:rPr>
                <a:t>185  177   160   145  135   121   108   98     90    86     77    67     56     32     17    11      9      6       3</a:t>
              </a:r>
              <a:endParaRPr lang="zh-CN" altLang="en-US" sz="600">
                <a:latin typeface="+mn-ea"/>
              </a:endParaRPr>
            </a:p>
          </p:txBody>
        </p:sp>
        <p:sp>
          <p:nvSpPr>
            <p:cNvPr id="71" name="文本框 70"/>
            <p:cNvSpPr txBox="1"/>
            <p:nvPr/>
          </p:nvSpPr>
          <p:spPr>
            <a:xfrm>
              <a:off x="6540242" y="5249297"/>
              <a:ext cx="562975" cy="184666"/>
            </a:xfrm>
            <a:prstGeom prst="rect">
              <a:avLst/>
            </a:prstGeom>
            <a:noFill/>
          </p:spPr>
          <p:txBody>
            <a:bodyPr wrap="none" rtlCol="0">
              <a:spAutoFit/>
            </a:bodyPr>
            <a:lstStyle/>
            <a:p>
              <a:r>
                <a:rPr lang="en-US" altLang="zh-CN" sz="600" b="1">
                  <a:latin typeface="+mn-ea"/>
                </a:rPr>
                <a:t>No.at risk</a:t>
              </a:r>
              <a:endParaRPr lang="zh-CN" altLang="en-US" sz="600" b="1">
                <a:latin typeface="+mn-ea"/>
              </a:endParaRPr>
            </a:p>
          </p:txBody>
        </p:sp>
        <p:sp>
          <p:nvSpPr>
            <p:cNvPr id="72" name="文本框 71"/>
            <p:cNvSpPr txBox="1"/>
            <p:nvPr/>
          </p:nvSpPr>
          <p:spPr>
            <a:xfrm>
              <a:off x="7021760" y="5645505"/>
              <a:ext cx="3834704" cy="184666"/>
            </a:xfrm>
            <a:prstGeom prst="rect">
              <a:avLst/>
            </a:prstGeom>
            <a:noFill/>
          </p:spPr>
          <p:txBody>
            <a:bodyPr wrap="none" rtlCol="0">
              <a:spAutoFit/>
            </a:bodyPr>
            <a:lstStyle/>
            <a:p>
              <a:r>
                <a:rPr lang="en-US" altLang="zh-CN" sz="600">
                  <a:latin typeface="+mn-ea"/>
                </a:rPr>
                <a:t>184  170   150   132  113    95     88    72     66    62     54     47    28     14     7       6       3       1     NE</a:t>
              </a:r>
              <a:endParaRPr lang="zh-CN" altLang="en-US" sz="600">
                <a:latin typeface="+mn-ea"/>
              </a:endParaRPr>
            </a:p>
          </p:txBody>
        </p:sp>
      </p:grpSp>
    </p:spTree>
    <p:custDataLst>
      <p:tags r:id="rId4"/>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12" name="文本框 11"/>
          <p:cNvSpPr txBox="1"/>
          <p:nvPr/>
        </p:nvSpPr>
        <p:spPr>
          <a:xfrm>
            <a:off x="2967951" y="2720817"/>
            <a:ext cx="6772427" cy="1365567"/>
          </a:xfrm>
          <a:prstGeom prst="rect">
            <a:avLst/>
          </a:prstGeom>
          <a:noFill/>
        </p:spPr>
        <p:txBody>
          <a:bodyPr wrap="square">
            <a:spAutoFit/>
          </a:bodyPr>
          <a:lstStyle/>
          <a:p>
            <a:pPr algn="ctr">
              <a:lnSpc>
                <a:spcPct val="120000"/>
              </a:lnSpc>
            </a:pPr>
            <a:r>
              <a:rPr lang="zh-CN" altLang="en-US"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抗</a:t>
            </a:r>
            <a:r>
              <a:rPr lang="en-US" altLang="zh-CN"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PD-1/PD-L1</a:t>
            </a:r>
            <a:r>
              <a:rPr lang="zh-CN" altLang="en-US"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药物联合</a:t>
            </a:r>
            <a:r>
              <a:rPr lang="en-US" altLang="zh-CN"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PARP</a:t>
            </a:r>
            <a:endParaRPr lang="en-US" altLang="zh-CN"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endParaRPr>
          </a:p>
          <a:p>
            <a:pPr algn="ctr">
              <a:lnSpc>
                <a:spcPct val="120000"/>
              </a:lnSpc>
            </a:pPr>
            <a:r>
              <a:rPr lang="zh-CN" altLang="en-US"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抑制剂或抗</a:t>
            </a:r>
            <a:r>
              <a:rPr lang="en-US" altLang="zh-CN"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VEGF</a:t>
            </a:r>
            <a:r>
              <a:rPr lang="zh-CN" altLang="en-US"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药物</a:t>
            </a:r>
            <a:endParaRPr lang="zh-CN" altLang="en-US"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endParaRPr>
          </a:p>
        </p:txBody>
      </p:sp>
      <p:grpSp>
        <p:nvGrpSpPr>
          <p:cNvPr id="2" name="组合 1"/>
          <p:cNvGrpSpPr/>
          <p:nvPr/>
        </p:nvGrpSpPr>
        <p:grpSpPr>
          <a:xfrm>
            <a:off x="1362152" y="2247900"/>
            <a:ext cx="9864648" cy="2209800"/>
            <a:chOff x="926457" y="2247900"/>
            <a:chExt cx="10366888" cy="2209800"/>
          </a:xfrm>
        </p:grpSpPr>
        <p:cxnSp>
          <p:nvCxnSpPr>
            <p:cNvPr id="5" name="直接连接符 4"/>
            <p:cNvCxnSpPr/>
            <p:nvPr/>
          </p:nvCxnSpPr>
          <p:spPr>
            <a:xfrm>
              <a:off x="932918" y="24384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993900" y="2247900"/>
              <a:ext cx="27940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568371" y="44577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26457" y="4241800"/>
              <a:ext cx="15621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537202" y="4445000"/>
              <a:ext cx="22098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9731245" y="4000500"/>
              <a:ext cx="15621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594600" y="23749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grpSp>
    </p:spTree>
    <p:custDataLst>
      <p:tags r:id="rId2"/>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9361249" y="6476491"/>
            <a:ext cx="7902327" cy="215444"/>
          </a:xfrm>
          <a:prstGeom prst="rect">
            <a:avLst/>
          </a:prstGeom>
          <a:noFill/>
        </p:spPr>
        <p:txBody>
          <a:bodyPr wrap="square" rtlCol="0">
            <a:spAutoFit/>
          </a:bodyPr>
          <a:lstStyle/>
          <a:p>
            <a:r>
              <a:rPr lang="es-ES" altLang="zh-CN" sz="800" dirty="0">
                <a:latin typeface="微软雅黑" panose="020B0503020204020204" pitchFamily="34" charset="-122"/>
                <a:ea typeface="微软雅黑" panose="020B0503020204020204" pitchFamily="34" charset="-122"/>
              </a:rPr>
              <a:t>JAMA Oncol. 2019 Jun 13;5(8):1132-1140.</a:t>
            </a:r>
            <a:endParaRPr lang="zh-CN" altLang="en-US" sz="8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434974" y="327967"/>
            <a:ext cx="11452226" cy="492443"/>
          </a:xfrm>
          <a:prstGeom prst="rect">
            <a:avLst/>
          </a:prstGeom>
          <a:noFill/>
        </p:spPr>
        <p:txBody>
          <a:bodyPr wrap="square">
            <a:spAutoFit/>
          </a:bodyPr>
          <a:lstStyle/>
          <a:p>
            <a:r>
              <a:rPr lang="en-US" altLang="zh-CN"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TOPACIO/KEYNOTE-162</a:t>
            </a:r>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研究设计</a:t>
            </a:r>
            <a:endPar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15" name="组合 14"/>
          <p:cNvGrpSpPr/>
          <p:nvPr/>
        </p:nvGrpSpPr>
        <p:grpSpPr>
          <a:xfrm>
            <a:off x="515938" y="1101518"/>
            <a:ext cx="11160125" cy="1152434"/>
            <a:chOff x="515938" y="1016000"/>
            <a:chExt cx="11160125" cy="1152434"/>
          </a:xfrm>
        </p:grpSpPr>
        <p:sp>
          <p:nvSpPr>
            <p:cNvPr id="16" name="矩形 15"/>
            <p:cNvSpPr/>
            <p:nvPr/>
          </p:nvSpPr>
          <p:spPr>
            <a:xfrm>
              <a:off x="515938" y="1016000"/>
              <a:ext cx="11160125" cy="1152434"/>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46101" y="1112321"/>
              <a:ext cx="11099800" cy="953274"/>
            </a:xfrm>
            <a:prstGeom prst="rect">
              <a:avLst/>
            </a:prstGeom>
            <a:noFill/>
          </p:spPr>
          <p:txBody>
            <a:bodyPr wrap="square">
              <a:spAutoFit/>
            </a:bodyPr>
            <a:lstStyle/>
            <a:p>
              <a:pPr marL="179705" indent="-179705" algn="just">
                <a:lnSpc>
                  <a:spcPct val="120000"/>
                </a:lnSpc>
                <a:buFont typeface="Arial" panose="020B0604020202090204" pitchFamily="34" charset="0"/>
                <a:buChar char="•"/>
                <a:defRPr/>
              </a:pP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TOPACIO/KEYNOTE-162</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是开放、单臂的</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II</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期临床研究，纳入了</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55</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例晚期或者转移性</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TNBC</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患者，受试者接受尼拉帕利</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200 mg</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（每日一次口服）联合帕博利珠单抗</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200 mg</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21</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天循环的第</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1</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天）治疗。主要终点为</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ORR</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，次要终点为安全性、</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DCR</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、缓解持续时间、</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PFS</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和</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OS</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a:t>
              </a:r>
              <a:endPar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p:txBody>
        </p:sp>
      </p:grpSp>
      <p:grpSp>
        <p:nvGrpSpPr>
          <p:cNvPr id="14" name="组合 13"/>
          <p:cNvGrpSpPr/>
          <p:nvPr/>
        </p:nvGrpSpPr>
        <p:grpSpPr>
          <a:xfrm>
            <a:off x="4551270" y="3673511"/>
            <a:ext cx="4204078" cy="975204"/>
            <a:chOff x="4749799" y="3473987"/>
            <a:chExt cx="4204078" cy="975204"/>
          </a:xfrm>
        </p:grpSpPr>
        <p:sp>
          <p:nvSpPr>
            <p:cNvPr id="42" name="矩形 41"/>
            <p:cNvSpPr/>
            <p:nvPr/>
          </p:nvSpPr>
          <p:spPr>
            <a:xfrm>
              <a:off x="4749799" y="3473987"/>
              <a:ext cx="4204078" cy="975204"/>
            </a:xfrm>
            <a:prstGeom prst="rect">
              <a:avLst/>
            </a:prstGeom>
            <a:gradFill>
              <a:gsLst>
                <a:gs pos="0">
                  <a:srgbClr val="BD0158"/>
                </a:gs>
                <a:gs pos="100000">
                  <a:srgbClr val="E74F8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4843604" y="3667855"/>
              <a:ext cx="4016468" cy="587469"/>
            </a:xfrm>
            <a:prstGeom prst="rect">
              <a:avLst/>
            </a:prstGeom>
            <a:noFill/>
          </p:spPr>
          <p:txBody>
            <a:bodyPr wrap="square">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1" i="0" u="none" strike="noStrike" kern="0" cap="none" spc="0" normalizeH="0" baseline="0" noProof="0">
                  <a:ln>
                    <a:noFill/>
                  </a:ln>
                  <a:solidFill>
                    <a:schemeClr val="bg1"/>
                  </a:solidFill>
                  <a:effectLst/>
                  <a:uLnTx/>
                  <a:uFillTx/>
                  <a:latin typeface="+mj-ea"/>
                  <a:ea typeface="+mj-ea"/>
                  <a:cs typeface="+mn-cs"/>
                </a:rPr>
                <a:t>尼拉帕利 </a:t>
              </a:r>
              <a:r>
                <a:rPr kumimoji="0" lang="en-US" altLang="zh-CN" sz="1400" b="1" i="0" u="none" strike="noStrike" kern="0" cap="none" spc="0" normalizeH="0" baseline="0" noProof="0">
                  <a:ln>
                    <a:noFill/>
                  </a:ln>
                  <a:solidFill>
                    <a:schemeClr val="bg1"/>
                  </a:solidFill>
                  <a:effectLst/>
                  <a:uLnTx/>
                  <a:uFillTx/>
                  <a:latin typeface="+mj-ea"/>
                  <a:ea typeface="+mj-ea"/>
                  <a:cs typeface="+mn-cs"/>
                </a:rPr>
                <a:t>200 mg </a:t>
              </a:r>
              <a:r>
                <a:rPr kumimoji="0" lang="zh-CN" altLang="en-US" sz="1400" b="1" i="0" u="none" strike="noStrike" kern="0" cap="none" spc="0" normalizeH="0" baseline="0" noProof="0">
                  <a:ln>
                    <a:noFill/>
                  </a:ln>
                  <a:solidFill>
                    <a:schemeClr val="bg1"/>
                  </a:solidFill>
                  <a:effectLst/>
                  <a:uLnTx/>
                  <a:uFillTx/>
                  <a:latin typeface="+mj-ea"/>
                  <a:ea typeface="+mj-ea"/>
                  <a:cs typeface="+mn-cs"/>
                </a:rPr>
                <a:t>口服 </a:t>
              </a:r>
              <a:r>
                <a:rPr kumimoji="0" lang="en-US" altLang="zh-CN" sz="1400" b="1" i="0" u="none" strike="noStrike" kern="0" cap="none" spc="0" normalizeH="0" baseline="0" noProof="0">
                  <a:ln>
                    <a:noFill/>
                  </a:ln>
                  <a:solidFill>
                    <a:schemeClr val="bg1"/>
                  </a:solidFill>
                  <a:effectLst/>
                  <a:uLnTx/>
                  <a:uFillTx/>
                  <a:latin typeface="+mj-ea"/>
                  <a:ea typeface="+mj-ea"/>
                  <a:cs typeface="+mn-cs"/>
                </a:rPr>
                <a:t>+</a:t>
              </a:r>
              <a:endParaRPr kumimoji="0" lang="en-US" altLang="zh-CN" sz="1400" b="1" i="0" u="none" strike="noStrike" kern="0" cap="none" spc="0" normalizeH="0" baseline="0" noProof="0">
                <a:ln>
                  <a:noFill/>
                </a:ln>
                <a:solidFill>
                  <a:schemeClr val="bg1"/>
                </a:solidFill>
                <a:effectLst/>
                <a:uLnTx/>
                <a:uFillTx/>
                <a:latin typeface="+mj-ea"/>
                <a:ea typeface="+mj-ea"/>
                <a:cs typeface="+mn-cs"/>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1" i="0" u="none" strike="noStrike" kern="0" cap="none" spc="0" normalizeH="0" baseline="0" noProof="0">
                  <a:ln>
                    <a:noFill/>
                  </a:ln>
                  <a:solidFill>
                    <a:schemeClr val="bg1"/>
                  </a:solidFill>
                  <a:effectLst/>
                  <a:uLnTx/>
                  <a:uFillTx/>
                  <a:latin typeface="+mj-ea"/>
                  <a:ea typeface="+mj-ea"/>
                  <a:cs typeface="+mn-cs"/>
                </a:rPr>
                <a:t>帕博利珠单抗 </a:t>
              </a:r>
              <a:r>
                <a:rPr kumimoji="0" lang="en-US" altLang="zh-CN" sz="1400" b="1" i="0" u="none" strike="noStrike" kern="0" cap="none" spc="0" normalizeH="0" baseline="0" noProof="0">
                  <a:ln>
                    <a:noFill/>
                  </a:ln>
                  <a:solidFill>
                    <a:schemeClr val="bg1"/>
                  </a:solidFill>
                  <a:effectLst/>
                  <a:uLnTx/>
                  <a:uFillTx/>
                  <a:latin typeface="+mj-ea"/>
                  <a:ea typeface="+mj-ea"/>
                  <a:cs typeface="+mn-cs"/>
                </a:rPr>
                <a:t>200 mg</a:t>
              </a:r>
              <a:r>
                <a:rPr kumimoji="0" lang="zh-CN" altLang="en-US" sz="1400" b="1" i="0" u="none" strike="noStrike" kern="0" cap="none" spc="0" normalizeH="0" baseline="0" noProof="0">
                  <a:ln>
                    <a:noFill/>
                  </a:ln>
                  <a:solidFill>
                    <a:schemeClr val="bg1"/>
                  </a:solidFill>
                  <a:effectLst/>
                  <a:uLnTx/>
                  <a:uFillTx/>
                  <a:latin typeface="+mj-ea"/>
                  <a:ea typeface="+mj-ea"/>
                  <a:cs typeface="+mn-cs"/>
                </a:rPr>
                <a:t> 静注，</a:t>
              </a:r>
              <a:r>
                <a:rPr kumimoji="0" lang="en-US" altLang="zh-CN" sz="1400" b="1" i="0" u="none" strike="noStrike" kern="0" cap="none" spc="0" normalizeH="0" baseline="0" noProof="0">
                  <a:ln>
                    <a:noFill/>
                  </a:ln>
                  <a:solidFill>
                    <a:schemeClr val="bg1"/>
                  </a:solidFill>
                  <a:effectLst/>
                  <a:uLnTx/>
                  <a:uFillTx/>
                  <a:latin typeface="+mj-ea"/>
                  <a:ea typeface="+mj-ea"/>
                  <a:cs typeface="+mn-cs"/>
                </a:rPr>
                <a:t>21</a:t>
              </a:r>
              <a:r>
                <a:rPr kumimoji="0" lang="zh-CN" altLang="en-US" sz="1400" b="1" i="0" u="none" strike="noStrike" kern="0" cap="none" spc="0" normalizeH="0" baseline="0" noProof="0">
                  <a:ln>
                    <a:noFill/>
                  </a:ln>
                  <a:solidFill>
                    <a:schemeClr val="bg1"/>
                  </a:solidFill>
                  <a:effectLst/>
                  <a:uLnTx/>
                  <a:uFillTx/>
                  <a:latin typeface="+mj-ea"/>
                  <a:ea typeface="+mj-ea"/>
                  <a:cs typeface="+mn-cs"/>
                </a:rPr>
                <a:t>天循环的第</a:t>
              </a:r>
              <a:r>
                <a:rPr kumimoji="0" lang="en-US" altLang="zh-CN" sz="1400" b="1" i="0" u="none" strike="noStrike" kern="0" cap="none" spc="0" normalizeH="0" baseline="0" noProof="0">
                  <a:ln>
                    <a:noFill/>
                  </a:ln>
                  <a:solidFill>
                    <a:schemeClr val="bg1"/>
                  </a:solidFill>
                  <a:effectLst/>
                  <a:uLnTx/>
                  <a:uFillTx/>
                  <a:latin typeface="+mj-ea"/>
                  <a:ea typeface="+mj-ea"/>
                  <a:cs typeface="+mn-cs"/>
                </a:rPr>
                <a:t>1</a:t>
              </a:r>
              <a:r>
                <a:rPr kumimoji="0" lang="zh-CN" altLang="en-US" sz="1400" b="1" i="0" u="none" strike="noStrike" kern="0" cap="none" spc="0" normalizeH="0" baseline="0" noProof="0">
                  <a:ln>
                    <a:noFill/>
                  </a:ln>
                  <a:solidFill>
                    <a:schemeClr val="bg1"/>
                  </a:solidFill>
                  <a:effectLst/>
                  <a:uLnTx/>
                  <a:uFillTx/>
                  <a:latin typeface="+mj-ea"/>
                  <a:ea typeface="+mj-ea"/>
                  <a:cs typeface="+mn-cs"/>
                </a:rPr>
                <a:t>天</a:t>
              </a:r>
              <a:endParaRPr kumimoji="0" lang="en-US" altLang="zh-CN" sz="1400" b="1" i="0" u="none" strike="noStrike" kern="0" cap="none" spc="0" normalizeH="0" baseline="0" noProof="0" dirty="0">
                <a:ln>
                  <a:noFill/>
                </a:ln>
                <a:solidFill>
                  <a:schemeClr val="bg1"/>
                </a:solidFill>
                <a:effectLst/>
                <a:uLnTx/>
                <a:uFillTx/>
                <a:latin typeface="+mj-ea"/>
                <a:ea typeface="+mj-ea"/>
                <a:cs typeface="+mn-cs"/>
              </a:endParaRPr>
            </a:p>
          </p:txBody>
        </p:sp>
      </p:grpSp>
      <p:grpSp>
        <p:nvGrpSpPr>
          <p:cNvPr id="13" name="组合 12"/>
          <p:cNvGrpSpPr/>
          <p:nvPr/>
        </p:nvGrpSpPr>
        <p:grpSpPr>
          <a:xfrm>
            <a:off x="546101" y="2943422"/>
            <a:ext cx="3469901" cy="2435383"/>
            <a:chOff x="631318" y="2761307"/>
            <a:chExt cx="3469901" cy="2435383"/>
          </a:xfrm>
        </p:grpSpPr>
        <p:sp>
          <p:nvSpPr>
            <p:cNvPr id="22" name="矩形 21"/>
            <p:cNvSpPr/>
            <p:nvPr/>
          </p:nvSpPr>
          <p:spPr>
            <a:xfrm>
              <a:off x="631318" y="2761307"/>
              <a:ext cx="3469901" cy="2435383"/>
            </a:xfrm>
            <a:prstGeom prst="rect">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776957" y="3391613"/>
              <a:ext cx="3178623" cy="1670073"/>
            </a:xfrm>
            <a:prstGeom prst="rect">
              <a:avLst/>
            </a:prstGeom>
            <a:noFill/>
          </p:spPr>
          <p:txBody>
            <a:bodyPr wrap="square">
              <a:spAutoFit/>
            </a:bodyPr>
            <a:lstStyle/>
            <a:p>
              <a:pPr marL="171450" indent="-171450" algn="just" defTabSz="469900">
                <a:lnSpc>
                  <a:spcPct val="150000"/>
                </a:lnSpc>
                <a:buClr>
                  <a:srgbClr val="BD0158"/>
                </a:buClr>
                <a:buFont typeface="Arial" panose="020B0604020202090204" pitchFamily="34" charset="0"/>
                <a:buChar char="•"/>
                <a:defRPr/>
              </a:pPr>
              <a:r>
                <a:rPr lang="zh-CN" altLang="en-US" sz="1400" kern="0">
                  <a:solidFill>
                    <a:srgbClr val="555555">
                      <a:lumMod val="50000"/>
                    </a:srgbClr>
                  </a:solidFill>
                  <a:latin typeface="+mj-ea"/>
                  <a:ea typeface="+mj-ea"/>
                  <a:cs typeface="Times New Roman" panose="02020503050405090304" pitchFamily="18" charset="0"/>
                  <a:sym typeface="+mn-lt"/>
                </a:rPr>
                <a:t>年龄≥</a:t>
              </a:r>
              <a:r>
                <a:rPr lang="en-US" altLang="zh-CN" sz="1400" kern="0">
                  <a:solidFill>
                    <a:srgbClr val="555555">
                      <a:lumMod val="50000"/>
                    </a:srgbClr>
                  </a:solidFill>
                  <a:latin typeface="+mj-ea"/>
                  <a:ea typeface="+mj-ea"/>
                  <a:cs typeface="Times New Roman" panose="02020503050405090304" pitchFamily="18" charset="0"/>
                  <a:sym typeface="+mn-lt"/>
                </a:rPr>
                <a:t>18</a:t>
              </a:r>
              <a:r>
                <a:rPr lang="zh-CN" altLang="en-US" sz="1400" kern="0">
                  <a:solidFill>
                    <a:srgbClr val="555555">
                      <a:lumMod val="50000"/>
                    </a:srgbClr>
                  </a:solidFill>
                  <a:latin typeface="+mj-ea"/>
                  <a:ea typeface="+mj-ea"/>
                  <a:cs typeface="Times New Roman" panose="02020503050405090304" pitchFamily="18" charset="0"/>
                  <a:sym typeface="+mn-lt"/>
                </a:rPr>
                <a:t>岁</a:t>
              </a:r>
              <a:endParaRPr lang="en-US" altLang="zh-CN" sz="1400" kern="0">
                <a:solidFill>
                  <a:srgbClr val="555555">
                    <a:lumMod val="50000"/>
                  </a:srgbClr>
                </a:solidFill>
                <a:latin typeface="+mj-ea"/>
                <a:ea typeface="+mj-ea"/>
                <a:cs typeface="Times New Roman" panose="02020503050405090304" pitchFamily="18" charset="0"/>
                <a:sym typeface="+mn-lt"/>
              </a:endParaRPr>
            </a:p>
            <a:p>
              <a:pPr marL="171450" indent="-171450" algn="just" defTabSz="469900">
                <a:lnSpc>
                  <a:spcPct val="150000"/>
                </a:lnSpc>
                <a:buClr>
                  <a:srgbClr val="BD0158"/>
                </a:buClr>
                <a:buFont typeface="Arial" panose="020B0604020202090204" pitchFamily="34" charset="0"/>
                <a:buChar char="•"/>
                <a:defRPr/>
              </a:pPr>
              <a:r>
                <a:rPr lang="zh-CN" altLang="en-US" sz="1400" kern="0">
                  <a:solidFill>
                    <a:srgbClr val="555555">
                      <a:lumMod val="50000"/>
                    </a:srgbClr>
                  </a:solidFill>
                  <a:latin typeface="+mj-ea"/>
                  <a:ea typeface="+mj-ea"/>
                  <a:cs typeface="Times New Roman" panose="02020503050405090304" pitchFamily="18" charset="0"/>
                  <a:sym typeface="+mn-lt"/>
                </a:rPr>
                <a:t>晚期或转移性</a:t>
              </a:r>
              <a:r>
                <a:rPr lang="en-US" altLang="zh-CN" sz="1400" kern="0">
                  <a:solidFill>
                    <a:srgbClr val="555555">
                      <a:lumMod val="50000"/>
                    </a:srgbClr>
                  </a:solidFill>
                  <a:latin typeface="+mj-ea"/>
                  <a:ea typeface="+mj-ea"/>
                  <a:cs typeface="Times New Roman" panose="02020503050405090304" pitchFamily="18" charset="0"/>
                  <a:sym typeface="+mn-lt"/>
                </a:rPr>
                <a:t>TNBC</a:t>
              </a:r>
              <a:endParaRPr lang="en-US" altLang="zh-CN" sz="1400" kern="0">
                <a:solidFill>
                  <a:srgbClr val="555555">
                    <a:lumMod val="50000"/>
                  </a:srgbClr>
                </a:solidFill>
                <a:latin typeface="+mj-ea"/>
                <a:ea typeface="+mj-ea"/>
                <a:cs typeface="Times New Roman" panose="02020503050405090304" pitchFamily="18" charset="0"/>
                <a:sym typeface="+mn-lt"/>
              </a:endParaRPr>
            </a:p>
            <a:p>
              <a:pPr marL="171450" indent="-171450" algn="just" defTabSz="469900">
                <a:lnSpc>
                  <a:spcPct val="150000"/>
                </a:lnSpc>
                <a:buClr>
                  <a:srgbClr val="BD0158"/>
                </a:buClr>
                <a:buFont typeface="Arial" panose="020B0604020202090204" pitchFamily="34" charset="0"/>
                <a:buChar char="•"/>
                <a:defRPr/>
              </a:pPr>
              <a:r>
                <a:rPr lang="zh-CN" altLang="en-US" sz="1400" kern="0">
                  <a:solidFill>
                    <a:srgbClr val="555555">
                      <a:lumMod val="50000"/>
                    </a:srgbClr>
                  </a:solidFill>
                  <a:latin typeface="+mj-ea"/>
                  <a:ea typeface="+mj-ea"/>
                  <a:cs typeface="Times New Roman" panose="02020503050405090304" pitchFamily="18" charset="0"/>
                  <a:sym typeface="+mn-lt"/>
                </a:rPr>
                <a:t>具有可测量病灶（基于</a:t>
              </a:r>
              <a:r>
                <a:rPr lang="en-US" altLang="zh-CN" sz="1400" kern="0">
                  <a:solidFill>
                    <a:srgbClr val="555555">
                      <a:lumMod val="50000"/>
                    </a:srgbClr>
                  </a:solidFill>
                  <a:latin typeface="+mj-ea"/>
                  <a:ea typeface="+mj-ea"/>
                  <a:cs typeface="Times New Roman" panose="02020503050405090304" pitchFamily="18" charset="0"/>
                  <a:sym typeface="+mn-lt"/>
                </a:rPr>
                <a:t>RECIST 1.1</a:t>
              </a:r>
              <a:r>
                <a:rPr lang="zh-CN" altLang="en-US" sz="1400" kern="0">
                  <a:solidFill>
                    <a:srgbClr val="555555">
                      <a:lumMod val="50000"/>
                    </a:srgbClr>
                  </a:solidFill>
                  <a:latin typeface="+mj-ea"/>
                  <a:ea typeface="+mj-ea"/>
                  <a:cs typeface="Times New Roman" panose="02020503050405090304" pitchFamily="18" charset="0"/>
                  <a:sym typeface="+mn-lt"/>
                </a:rPr>
                <a:t>）</a:t>
              </a:r>
              <a:endParaRPr lang="en-US" altLang="zh-CN" sz="1400" kern="0">
                <a:solidFill>
                  <a:srgbClr val="FFFFFF"/>
                </a:solidFill>
                <a:latin typeface="+mj-ea"/>
                <a:ea typeface="+mj-ea"/>
                <a:cs typeface="Times New Roman" panose="02020503050405090304" pitchFamily="18" charset="0"/>
                <a:sym typeface="+mn-lt"/>
              </a:endParaRPr>
            </a:p>
            <a:p>
              <a:pPr marL="171450" indent="-171450" algn="just" defTabSz="469900">
                <a:lnSpc>
                  <a:spcPct val="150000"/>
                </a:lnSpc>
                <a:buClr>
                  <a:srgbClr val="BD0158"/>
                </a:buClr>
                <a:buFont typeface="Arial" panose="020B0604020202090204" pitchFamily="34" charset="0"/>
                <a:buChar char="•"/>
                <a:defRPr/>
              </a:pPr>
              <a:r>
                <a:rPr lang="en-US" altLang="zh-CN" sz="1400" kern="0">
                  <a:solidFill>
                    <a:srgbClr val="555555">
                      <a:lumMod val="50000"/>
                    </a:srgbClr>
                  </a:solidFill>
                  <a:latin typeface="+mj-ea"/>
                  <a:ea typeface="+mj-ea"/>
                  <a:cs typeface="Times New Roman" panose="02020503050405090304" pitchFamily="18" charset="0"/>
                  <a:sym typeface="+mn-lt"/>
                </a:rPr>
                <a:t>ECOG PS 0-1</a:t>
              </a:r>
              <a:endParaRPr lang="en-US" altLang="zh-CN" sz="1400" kern="0">
                <a:solidFill>
                  <a:srgbClr val="555555">
                    <a:lumMod val="50000"/>
                  </a:srgbClr>
                </a:solidFill>
                <a:latin typeface="+mj-ea"/>
                <a:ea typeface="+mj-ea"/>
                <a:cs typeface="Times New Roman" panose="02020503050405090304" pitchFamily="18" charset="0"/>
                <a:sym typeface="+mn-lt"/>
              </a:endParaRPr>
            </a:p>
            <a:p>
              <a:pPr marL="171450" indent="-171450" algn="just" defTabSz="469900">
                <a:lnSpc>
                  <a:spcPct val="150000"/>
                </a:lnSpc>
                <a:buClr>
                  <a:srgbClr val="BD0158"/>
                </a:buClr>
                <a:buFont typeface="Arial" panose="020B0604020202090204" pitchFamily="34" charset="0"/>
                <a:buChar char="•"/>
                <a:defRPr/>
              </a:pPr>
              <a:r>
                <a:rPr lang="zh-CN" altLang="en-US" sz="1400" kern="0">
                  <a:solidFill>
                    <a:srgbClr val="555555">
                      <a:lumMod val="50000"/>
                    </a:srgbClr>
                  </a:solidFill>
                  <a:latin typeface="+mj-ea"/>
                  <a:ea typeface="+mj-ea"/>
                  <a:cs typeface="Times New Roman" panose="02020503050405090304" pitchFamily="18" charset="0"/>
                  <a:sym typeface="+mn-lt"/>
                </a:rPr>
                <a:t>既往接受≤</a:t>
              </a:r>
              <a:r>
                <a:rPr lang="en-US" altLang="zh-CN" sz="1400" kern="0">
                  <a:solidFill>
                    <a:srgbClr val="555555">
                      <a:lumMod val="50000"/>
                    </a:srgbClr>
                  </a:solidFill>
                  <a:latin typeface="+mj-ea"/>
                  <a:ea typeface="+mj-ea"/>
                  <a:cs typeface="Times New Roman" panose="02020503050405090304" pitchFamily="18" charset="0"/>
                  <a:sym typeface="+mn-lt"/>
                </a:rPr>
                <a:t>2</a:t>
              </a:r>
              <a:r>
                <a:rPr lang="zh-CN" altLang="en-US" sz="1400" kern="0">
                  <a:solidFill>
                    <a:srgbClr val="555555">
                      <a:lumMod val="50000"/>
                    </a:srgbClr>
                  </a:solidFill>
                  <a:latin typeface="+mj-ea"/>
                  <a:ea typeface="+mj-ea"/>
                  <a:cs typeface="Times New Roman" panose="02020503050405090304" pitchFamily="18" charset="0"/>
                  <a:sym typeface="+mn-lt"/>
                </a:rPr>
                <a:t>次全身性细胞毒性治疗</a:t>
              </a:r>
              <a:endParaRPr lang="en-US" altLang="zh-CN" sz="1400" kern="0" dirty="0">
                <a:solidFill>
                  <a:srgbClr val="555555">
                    <a:lumMod val="50000"/>
                  </a:srgbClr>
                </a:solidFill>
                <a:latin typeface="+mj-ea"/>
                <a:ea typeface="+mj-ea"/>
                <a:cs typeface="Times New Roman" panose="02020503050405090304" pitchFamily="18" charset="0"/>
                <a:sym typeface="+mn-lt"/>
              </a:endParaRPr>
            </a:p>
          </p:txBody>
        </p:sp>
        <p:grpSp>
          <p:nvGrpSpPr>
            <p:cNvPr id="12" name="组合 11"/>
            <p:cNvGrpSpPr/>
            <p:nvPr/>
          </p:nvGrpSpPr>
          <p:grpSpPr>
            <a:xfrm>
              <a:off x="752733" y="2819350"/>
              <a:ext cx="3227070" cy="437259"/>
              <a:chOff x="1167258" y="2336364"/>
              <a:chExt cx="3227070" cy="437259"/>
            </a:xfrm>
          </p:grpSpPr>
          <p:sp>
            <p:nvSpPr>
              <p:cNvPr id="37" name="文本框 36"/>
              <p:cNvSpPr txBox="1"/>
              <p:nvPr/>
            </p:nvSpPr>
            <p:spPr>
              <a:xfrm>
                <a:off x="1936243" y="2336364"/>
                <a:ext cx="1689100" cy="396583"/>
              </a:xfrm>
              <a:prstGeom prst="rect">
                <a:avLst/>
              </a:prstGeom>
              <a:noFill/>
            </p:spPr>
            <p:txBody>
              <a:bodyPr wrap="square">
                <a:spAutoFit/>
              </a:bodyPr>
              <a:lstStyle/>
              <a:p>
                <a:pPr algn="ctr" defTabSz="469900">
                  <a:lnSpc>
                    <a:spcPct val="120000"/>
                  </a:lnSpc>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mn-lt"/>
                  </a:rPr>
                  <a:t>入组标准</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cxnSp>
            <p:nvCxnSpPr>
              <p:cNvPr id="38" name="直接连接符 37"/>
              <p:cNvCxnSpPr/>
              <p:nvPr/>
            </p:nvCxnSpPr>
            <p:spPr>
              <a:xfrm>
                <a:off x="1167258" y="2773623"/>
                <a:ext cx="3227070"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43" name="组合 42"/>
          <p:cNvGrpSpPr/>
          <p:nvPr/>
        </p:nvGrpSpPr>
        <p:grpSpPr>
          <a:xfrm>
            <a:off x="9290616" y="2394959"/>
            <a:ext cx="2385447" cy="3532308"/>
            <a:chOff x="8845039" y="2153548"/>
            <a:chExt cx="2385447" cy="3532308"/>
          </a:xfrm>
        </p:grpSpPr>
        <p:sp>
          <p:nvSpPr>
            <p:cNvPr id="44" name="矩形: 圆角 43"/>
            <p:cNvSpPr/>
            <p:nvPr/>
          </p:nvSpPr>
          <p:spPr>
            <a:xfrm>
              <a:off x="8845039" y="2153548"/>
              <a:ext cx="2385447" cy="3532308"/>
            </a:xfrm>
            <a:prstGeom prst="roundRect">
              <a:avLst>
                <a:gd name="adj" fmla="val 3334"/>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8885474" y="2284962"/>
              <a:ext cx="2304577" cy="3211551"/>
              <a:chOff x="8885474" y="2249143"/>
              <a:chExt cx="2304577" cy="3211551"/>
            </a:xfrm>
          </p:grpSpPr>
          <p:sp>
            <p:nvSpPr>
              <p:cNvPr id="50" name="文本框 49"/>
              <p:cNvSpPr txBox="1"/>
              <p:nvPr/>
            </p:nvSpPr>
            <p:spPr>
              <a:xfrm>
                <a:off x="9193212" y="2249143"/>
                <a:ext cx="1689100" cy="396583"/>
              </a:xfrm>
              <a:prstGeom prst="rect">
                <a:avLst/>
              </a:prstGeom>
              <a:noFill/>
            </p:spPr>
            <p:txBody>
              <a:bodyPr wrap="square">
                <a:spAutoFit/>
              </a:bodyPr>
              <a:lstStyle/>
              <a:p>
                <a:pPr algn="ctr" defTabSz="469900">
                  <a:lnSpc>
                    <a:spcPct val="120000"/>
                  </a:lnSpc>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mn-lt"/>
                  </a:rPr>
                  <a:t>主要终点</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cxnSp>
            <p:nvCxnSpPr>
              <p:cNvPr id="51" name="直接连接符 50"/>
              <p:cNvCxnSpPr/>
              <p:nvPr/>
            </p:nvCxnSpPr>
            <p:spPr>
              <a:xfrm>
                <a:off x="8935696" y="2713562"/>
                <a:ext cx="2204132"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8885474" y="2783243"/>
                <a:ext cx="2304577" cy="418191"/>
              </a:xfrm>
              <a:prstGeom prst="rect">
                <a:avLst/>
              </a:prstGeom>
              <a:noFill/>
            </p:spPr>
            <p:txBody>
              <a:bodyPr wrap="square">
                <a:spAutoFit/>
              </a:bodyPr>
              <a:lstStyle/>
              <a:p>
                <a:pPr marR="0" lvl="0" indent="0" algn="ctr" defTabSz="469900" fontAlgn="auto">
                  <a:lnSpc>
                    <a:spcPct val="150000"/>
                  </a:lnSpc>
                  <a:spcBef>
                    <a:spcPts val="0"/>
                  </a:spcBef>
                  <a:spcAft>
                    <a:spcPts val="0"/>
                  </a:spcAft>
                  <a:buClrTx/>
                  <a:buSzTx/>
                  <a:buFontTx/>
                  <a:buNone/>
                  <a:defRPr/>
                </a:pPr>
                <a:r>
                  <a:rPr lang="en-US" altLang="zh-CN" sz="16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rPr>
                  <a:t>ORR</a:t>
                </a:r>
                <a:endParaRPr lang="en-US" altLang="zh-CN" sz="16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endParaRPr>
              </a:p>
            </p:txBody>
          </p:sp>
          <p:sp>
            <p:nvSpPr>
              <p:cNvPr id="54" name="文本框 53"/>
              <p:cNvSpPr txBox="1"/>
              <p:nvPr/>
            </p:nvSpPr>
            <p:spPr>
              <a:xfrm>
                <a:off x="9193212" y="3264985"/>
                <a:ext cx="1689100" cy="396583"/>
              </a:xfrm>
              <a:prstGeom prst="rect">
                <a:avLst/>
              </a:prstGeom>
              <a:noFill/>
            </p:spPr>
            <p:txBody>
              <a:bodyPr wrap="square">
                <a:spAutoFit/>
              </a:bodyPr>
              <a:lstStyle/>
              <a:p>
                <a:pPr algn="ctr" defTabSz="469900">
                  <a:lnSpc>
                    <a:spcPct val="120000"/>
                  </a:lnSpc>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mn-lt"/>
                  </a:rPr>
                  <a:t>次要终点</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cxnSp>
            <p:nvCxnSpPr>
              <p:cNvPr id="55" name="直接连接符 54"/>
              <p:cNvCxnSpPr/>
              <p:nvPr/>
            </p:nvCxnSpPr>
            <p:spPr>
              <a:xfrm>
                <a:off x="8935696" y="3729404"/>
                <a:ext cx="2204132"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sp>
            <p:nvSpPr>
              <p:cNvPr id="56" name="文本框 55"/>
              <p:cNvSpPr txBox="1"/>
              <p:nvPr/>
            </p:nvSpPr>
            <p:spPr>
              <a:xfrm>
                <a:off x="8885474" y="3799085"/>
                <a:ext cx="2304577" cy="1661609"/>
              </a:xfrm>
              <a:prstGeom prst="rect">
                <a:avLst/>
              </a:prstGeom>
              <a:noFill/>
            </p:spPr>
            <p:txBody>
              <a:bodyPr wrap="square">
                <a:spAutoFit/>
              </a:bodyPr>
              <a:lstStyle/>
              <a:p>
                <a:pPr marR="0" lvl="0" indent="-342900" defTabSz="469900" fontAlgn="auto">
                  <a:lnSpc>
                    <a:spcPct val="130000"/>
                  </a:lnSpc>
                  <a:spcBef>
                    <a:spcPts val="0"/>
                  </a:spcBef>
                  <a:spcAft>
                    <a:spcPts val="0"/>
                  </a:spcAft>
                  <a:buClrTx/>
                  <a:buSzTx/>
                  <a:buFont typeface="Wingdings" panose="05000000000000000000" pitchFamily="2" charset="2"/>
                  <a:buChar char="Ø"/>
                  <a:defRPr/>
                </a:pPr>
                <a:r>
                  <a:rPr lang="zh-CN" altLang="en-US" sz="16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rPr>
                  <a:t>安全性</a:t>
                </a:r>
                <a:endParaRPr lang="en-US" altLang="zh-CN" sz="16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endParaRPr>
              </a:p>
              <a:p>
                <a:pPr marR="0" lvl="0" indent="-342900" defTabSz="469900" fontAlgn="auto">
                  <a:lnSpc>
                    <a:spcPct val="130000"/>
                  </a:lnSpc>
                  <a:spcBef>
                    <a:spcPts val="0"/>
                  </a:spcBef>
                  <a:spcAft>
                    <a:spcPts val="0"/>
                  </a:spcAft>
                  <a:buClrTx/>
                  <a:buSzTx/>
                  <a:buFont typeface="Wingdings" panose="05000000000000000000" pitchFamily="2" charset="2"/>
                  <a:buChar char="Ø"/>
                  <a:defRPr/>
                </a:pPr>
                <a:r>
                  <a:rPr lang="en-US" altLang="zh-CN" sz="16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rPr>
                  <a:t>DCR</a:t>
                </a:r>
                <a:endParaRPr lang="en-US" altLang="zh-CN" sz="16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endParaRPr>
              </a:p>
              <a:p>
                <a:pPr marR="0" lvl="0" indent="-342900" defTabSz="469900" fontAlgn="auto">
                  <a:lnSpc>
                    <a:spcPct val="130000"/>
                  </a:lnSpc>
                  <a:spcBef>
                    <a:spcPts val="0"/>
                  </a:spcBef>
                  <a:spcAft>
                    <a:spcPts val="0"/>
                  </a:spcAft>
                  <a:buClrTx/>
                  <a:buSzTx/>
                  <a:buFont typeface="Wingdings" panose="05000000000000000000" pitchFamily="2" charset="2"/>
                  <a:buChar char="Ø"/>
                  <a:defRPr/>
                </a:pPr>
                <a:r>
                  <a:rPr lang="zh-CN" altLang="en-US" sz="16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rPr>
                  <a:t>缓解持续时间</a:t>
                </a:r>
                <a:endParaRPr lang="en-US" altLang="zh-CN" sz="16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endParaRPr>
              </a:p>
              <a:p>
                <a:pPr marR="0" lvl="0" indent="-342900" defTabSz="469900" fontAlgn="auto">
                  <a:lnSpc>
                    <a:spcPct val="130000"/>
                  </a:lnSpc>
                  <a:spcBef>
                    <a:spcPts val="0"/>
                  </a:spcBef>
                  <a:spcAft>
                    <a:spcPts val="0"/>
                  </a:spcAft>
                  <a:buClrTx/>
                  <a:buSzTx/>
                  <a:buFont typeface="Wingdings" panose="05000000000000000000" pitchFamily="2" charset="2"/>
                  <a:buChar char="Ø"/>
                  <a:defRPr/>
                </a:pPr>
                <a:r>
                  <a:rPr lang="en-US" altLang="zh-CN" sz="16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rPr>
                  <a:t>PFS</a:t>
                </a:r>
                <a:endParaRPr lang="en-US" altLang="zh-CN" sz="16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endParaRPr>
              </a:p>
              <a:p>
                <a:pPr marR="0" lvl="0" indent="-342900" defTabSz="469900" fontAlgn="auto">
                  <a:lnSpc>
                    <a:spcPct val="130000"/>
                  </a:lnSpc>
                  <a:spcBef>
                    <a:spcPts val="0"/>
                  </a:spcBef>
                  <a:spcAft>
                    <a:spcPts val="0"/>
                  </a:spcAft>
                  <a:buClrTx/>
                  <a:buSzTx/>
                  <a:buFont typeface="Wingdings" panose="05000000000000000000" pitchFamily="2" charset="2"/>
                  <a:buChar char="Ø"/>
                  <a:defRPr/>
                </a:pPr>
                <a:r>
                  <a:rPr lang="en-US" altLang="zh-CN" sz="16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rPr>
                  <a:t>OS</a:t>
                </a:r>
                <a:endParaRPr lang="en-US" altLang="zh-CN" sz="1600" dirty="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grpSp>
      <p:cxnSp>
        <p:nvCxnSpPr>
          <p:cNvPr id="58" name="直接连接符 57"/>
          <p:cNvCxnSpPr/>
          <p:nvPr/>
        </p:nvCxnSpPr>
        <p:spPr>
          <a:xfrm>
            <a:off x="4086225" y="4177141"/>
            <a:ext cx="428618" cy="0"/>
          </a:xfrm>
          <a:prstGeom prst="line">
            <a:avLst/>
          </a:prstGeom>
          <a:noFill/>
          <a:ln>
            <a:solidFill>
              <a:srgbClr val="FF0000"/>
            </a:solidFill>
            <a:tailEnd type="stealth"/>
          </a:ln>
        </p:spPr>
        <p:style>
          <a:lnRef idx="2">
            <a:schemeClr val="accent1">
              <a:shade val="50000"/>
            </a:schemeClr>
          </a:lnRef>
          <a:fillRef idx="1">
            <a:schemeClr val="accent1"/>
          </a:fillRef>
          <a:effectRef idx="0">
            <a:schemeClr val="accent1"/>
          </a:effectRef>
          <a:fontRef idx="minor">
            <a:schemeClr val="lt1"/>
          </a:fontRef>
        </p:style>
      </p:cxnSp>
      <p:cxnSp>
        <p:nvCxnSpPr>
          <p:cNvPr id="59" name="直接连接符 58"/>
          <p:cNvCxnSpPr/>
          <p:nvPr/>
        </p:nvCxnSpPr>
        <p:spPr>
          <a:xfrm>
            <a:off x="8791575" y="4177141"/>
            <a:ext cx="428618" cy="0"/>
          </a:xfrm>
          <a:prstGeom prst="line">
            <a:avLst/>
          </a:prstGeom>
          <a:noFill/>
          <a:ln>
            <a:solidFill>
              <a:srgbClr val="FF0000"/>
            </a:solidFill>
            <a:tailEnd type="stealth"/>
          </a:ln>
        </p:spPr>
        <p:style>
          <a:lnRef idx="2">
            <a:schemeClr val="accent1">
              <a:shade val="50000"/>
            </a:schemeClr>
          </a:lnRef>
          <a:fillRef idx="1">
            <a:schemeClr val="accent1"/>
          </a:fillRef>
          <a:effectRef idx="0">
            <a:schemeClr val="accent1"/>
          </a:effectRef>
          <a:fontRef idx="minor">
            <a:schemeClr val="lt1"/>
          </a:fontRef>
        </p:style>
      </p:cxnSp>
    </p:spTree>
    <p:custDataLst>
      <p:tags r:id="rId2"/>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9359548" y="6476491"/>
            <a:ext cx="7902327" cy="215444"/>
          </a:xfrm>
          <a:prstGeom prst="rect">
            <a:avLst/>
          </a:prstGeom>
          <a:noFill/>
        </p:spPr>
        <p:txBody>
          <a:bodyPr wrap="square" rtlCol="0">
            <a:spAutoFit/>
          </a:bodyPr>
          <a:lstStyle/>
          <a:p>
            <a:r>
              <a:rPr lang="es-ES" altLang="zh-CN" sz="800" dirty="0">
                <a:latin typeface="微软雅黑" panose="020B0503020204020204" pitchFamily="34" charset="-122"/>
                <a:ea typeface="微软雅黑" panose="020B0503020204020204" pitchFamily="34" charset="-122"/>
              </a:rPr>
              <a:t>JAMA Oncol. 2019 Jun 13;5(8):1132-1140.</a:t>
            </a:r>
            <a:endParaRPr lang="zh-CN" altLang="en-US" sz="8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434974" y="327967"/>
            <a:ext cx="11452226" cy="492443"/>
          </a:xfrm>
          <a:prstGeom prst="rect">
            <a:avLst/>
          </a:prstGeom>
          <a:noFill/>
        </p:spPr>
        <p:txBody>
          <a:bodyPr wrap="square">
            <a:spAutoFit/>
          </a:bodyPr>
          <a:lstStyle/>
          <a:p>
            <a:r>
              <a:rPr lang="en-US" altLang="zh-CN"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TOPACIO/KEYNOTE-162</a:t>
            </a:r>
            <a:r>
              <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研究：帕博利珠单抗联合</a:t>
            </a:r>
            <a:r>
              <a:rPr lang="en-US" altLang="zh-CN"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PARP</a:t>
            </a:r>
            <a:r>
              <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抑制剂</a:t>
            </a:r>
            <a:endPar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15" name="组合 14"/>
          <p:cNvGrpSpPr/>
          <p:nvPr/>
        </p:nvGrpSpPr>
        <p:grpSpPr>
          <a:xfrm>
            <a:off x="515938" y="989688"/>
            <a:ext cx="11160125" cy="869950"/>
            <a:chOff x="515938" y="1016000"/>
            <a:chExt cx="11160125" cy="869950"/>
          </a:xfrm>
        </p:grpSpPr>
        <p:sp>
          <p:nvSpPr>
            <p:cNvPr id="16" name="矩形 15"/>
            <p:cNvSpPr/>
            <p:nvPr/>
          </p:nvSpPr>
          <p:spPr>
            <a:xfrm>
              <a:off x="515938" y="1016000"/>
              <a:ext cx="11160125" cy="869950"/>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46101" y="1122071"/>
              <a:ext cx="11099800" cy="657809"/>
            </a:xfrm>
            <a:prstGeom prst="rect">
              <a:avLst/>
            </a:prstGeom>
            <a:noFill/>
          </p:spPr>
          <p:txBody>
            <a:bodyPr wrap="square">
              <a:spAutoFit/>
            </a:bodyPr>
            <a:lstStyle/>
            <a:p>
              <a:pPr marL="179705" indent="-179705" algn="just">
                <a:lnSpc>
                  <a:spcPct val="120000"/>
                </a:lnSpc>
                <a:buFont typeface="Arial" panose="020B0604020202090204" pitchFamily="34" charset="0"/>
                <a:buChar char="•"/>
                <a:defRPr/>
              </a:pP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TOPACIO/KEYNOTE-162</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研究的结果显示在疗效可评估人群中，帕博利珠单抗联合尼拉帕利的</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ORR</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为</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21%</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DCR</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为</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49%</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，达到</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CR</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PR</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和</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SD</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的患者比例分别为</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11%</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11%</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和</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28%</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a:t>
              </a:r>
              <a:endPar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p:txBody>
        </p:sp>
      </p:grpSp>
      <p:graphicFrame>
        <p:nvGraphicFramePr>
          <p:cNvPr id="28" name="表格 4"/>
          <p:cNvGraphicFramePr>
            <a:graphicFrameLocks noGrp="1"/>
          </p:cNvGraphicFramePr>
          <p:nvPr/>
        </p:nvGraphicFramePr>
        <p:xfrm>
          <a:off x="546101" y="1893190"/>
          <a:ext cx="11099800" cy="4184039"/>
        </p:xfrm>
        <a:graphic>
          <a:graphicData uri="http://schemas.openxmlformats.org/drawingml/2006/table">
            <a:tbl>
              <a:tblPr firstRow="1" bandRow="1">
                <a:tableStyleId>{5C22544A-7EE6-4342-B048-85BDC9FD1C3A}</a:tableStyleId>
              </a:tblPr>
              <a:tblGrid>
                <a:gridCol w="4450614"/>
                <a:gridCol w="3324593"/>
                <a:gridCol w="3324593"/>
              </a:tblGrid>
              <a:tr h="400043">
                <a:tc gridSpan="3">
                  <a:txBody>
                    <a:bodyPr/>
                    <a:lstStyle/>
                    <a:p>
                      <a:pPr marL="0" algn="l" defTabSz="914400" rtl="0" eaLnBrk="1" latinLnBrk="0" hangingPunct="1"/>
                      <a:r>
                        <a:rPr lang="en-US" altLang="zh-CN" sz="1600" b="0" kern="1200">
                          <a:solidFill>
                            <a:schemeClr val="lt1"/>
                          </a:solidFill>
                          <a:latin typeface="微软雅黑" panose="020B0503020204020204" pitchFamily="34" charset="-122"/>
                          <a:ea typeface="微软雅黑" panose="020B0503020204020204" pitchFamily="34" charset="-122"/>
                          <a:cs typeface="+mn-cs"/>
                        </a:rPr>
                        <a:t>Table 1. Best Overall Tumor Responses in the Full-Analysis and Efficacy-Evaluable Populations</a:t>
                      </a:r>
                      <a:endParaRPr lang="zh-CN" altLang="en-US" sz="1600" b="0" kern="1200">
                        <a:solidFill>
                          <a:schemeClr val="lt1"/>
                        </a:solidFill>
                        <a:latin typeface="微软雅黑" panose="020B0503020204020204" pitchFamily="34" charset="-122"/>
                        <a:ea typeface="微软雅黑" panose="020B0503020204020204" pitchFamily="34" charset="-122"/>
                        <a:cs typeface="+mn-cs"/>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noFill/>
                      <a:prstDash val="solid"/>
                      <a:round/>
                      <a:headEnd type="none" w="med" len="med"/>
                      <a:tailEnd type="none" w="med" len="med"/>
                    </a:lnB>
                    <a:solidFill>
                      <a:srgbClr val="BD0158"/>
                    </a:solidFill>
                  </a:tcPr>
                </a:tc>
                <a:tc hMerge="1">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hMerge="1">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r>
              <a:tr h="430780">
                <a:tc>
                  <a:txBody>
                    <a:bodyPr/>
                    <a:lstStyle/>
                    <a:p>
                      <a:endParaRPr lang="zh-CN" altLang="en-US" b="1"/>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gridSpan="2">
                  <a:txBody>
                    <a:bodyPr/>
                    <a:lstStyle/>
                    <a:p>
                      <a:r>
                        <a:rPr lang="en-US" altLang="zh-CN" sz="1400" b="0">
                          <a:latin typeface="微软雅黑" panose="020B0503020204020204" pitchFamily="34" charset="-122"/>
                          <a:ea typeface="微软雅黑" panose="020B0503020204020204" pitchFamily="34" charset="-122"/>
                        </a:rPr>
                        <a:t>Study Population</a:t>
                      </a:r>
                      <a:endParaRPr lang="zh-CN" altLang="en-US" sz="1400" b="0">
                        <a:latin typeface="微软雅黑" panose="020B0503020204020204" pitchFamily="34" charset="-122"/>
                        <a:ea typeface="微软雅黑" panose="020B0503020204020204" pitchFamily="34" charset="-122"/>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DF5F9"/>
                    </a:solidFill>
                  </a:tcPr>
                </a:tc>
                <a:tc hMerge="1">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r>
              <a:tr h="552915">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400" b="0" kern="1200">
                          <a:solidFill>
                            <a:schemeClr val="dk1"/>
                          </a:solidFill>
                          <a:latin typeface="微软雅黑" panose="020B0503020204020204" pitchFamily="34" charset="-122"/>
                          <a:ea typeface="微软雅黑" panose="020B0503020204020204" pitchFamily="34" charset="-122"/>
                          <a:cs typeface="+mn-cs"/>
                        </a:rPr>
                        <a:t>Best Overall Response</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a:txBody>
                    <a:bodyPr/>
                    <a:lstStyle/>
                    <a:p>
                      <a:r>
                        <a:rPr lang="en-US" altLang="zh-CN" sz="1400" b="0" kern="1200">
                          <a:solidFill>
                            <a:schemeClr val="dk1"/>
                          </a:solidFill>
                          <a:latin typeface="微软雅黑" panose="020B0503020204020204" pitchFamily="34" charset="-122"/>
                          <a:ea typeface="微软雅黑" panose="020B0503020204020204" pitchFamily="34" charset="-122"/>
                          <a:cs typeface="+mn-cs"/>
                        </a:rPr>
                        <a:t>Full Analysis</a:t>
                      </a:r>
                      <a:endParaRPr lang="en-US" altLang="zh-CN" sz="1400" b="0" kern="1200">
                        <a:solidFill>
                          <a:schemeClr val="dk1"/>
                        </a:solidFill>
                        <a:latin typeface="微软雅黑" panose="020B0503020204020204" pitchFamily="34" charset="-122"/>
                        <a:ea typeface="微软雅黑" panose="020B0503020204020204" pitchFamily="34" charset="-122"/>
                        <a:cs typeface="+mn-cs"/>
                      </a:endParaRPr>
                    </a:p>
                    <a:p>
                      <a:r>
                        <a:rPr lang="en-US" altLang="zh-CN" sz="1400" b="0" kern="1200">
                          <a:solidFill>
                            <a:schemeClr val="dk1"/>
                          </a:solidFill>
                          <a:latin typeface="微软雅黑" panose="020B0503020204020204" pitchFamily="34" charset="-122"/>
                          <a:ea typeface="微软雅黑" panose="020B0503020204020204" pitchFamily="34" charset="-122"/>
                          <a:cs typeface="+mn-cs"/>
                        </a:rPr>
                        <a:t>(N=55)</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a:txBody>
                    <a:bodyPr/>
                    <a:lstStyle/>
                    <a:p>
                      <a:r>
                        <a:rPr lang="en-US" altLang="zh-CN" sz="1400" b="0" kern="1200">
                          <a:solidFill>
                            <a:schemeClr val="dk1"/>
                          </a:solidFill>
                          <a:latin typeface="微软雅黑" panose="020B0503020204020204" pitchFamily="34" charset="-122"/>
                          <a:ea typeface="微软雅黑" panose="020B0503020204020204" pitchFamily="34" charset="-122"/>
                          <a:cs typeface="+mn-cs"/>
                        </a:rPr>
                        <a:t>Efficacy Evaluable</a:t>
                      </a:r>
                      <a:endParaRPr lang="en-US" altLang="zh-CN" sz="1400" b="0" kern="1200">
                        <a:solidFill>
                          <a:schemeClr val="dk1"/>
                        </a:solidFill>
                        <a:latin typeface="微软雅黑" panose="020B0503020204020204" pitchFamily="34" charset="-122"/>
                        <a:ea typeface="微软雅黑" panose="020B0503020204020204" pitchFamily="34" charset="-122"/>
                        <a:cs typeface="+mn-cs"/>
                      </a:endParaRPr>
                    </a:p>
                    <a:p>
                      <a:r>
                        <a:rPr lang="en-US" altLang="zh-CN" sz="1400" b="0" kern="1200">
                          <a:solidFill>
                            <a:schemeClr val="dk1"/>
                          </a:solidFill>
                          <a:latin typeface="微软雅黑" panose="020B0503020204020204" pitchFamily="34" charset="-122"/>
                          <a:ea typeface="微软雅黑" panose="020B0503020204020204" pitchFamily="34" charset="-122"/>
                          <a:cs typeface="+mn-cs"/>
                        </a:rPr>
                        <a:t>(n=47)</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r>
              <a:tr h="400043">
                <a:tc>
                  <a:txBody>
                    <a:bodyPr/>
                    <a:lstStyle/>
                    <a:p>
                      <a:r>
                        <a:rPr lang="en-US" altLang="zh-CN" sz="1400" b="0" kern="1200">
                          <a:solidFill>
                            <a:schemeClr val="dk1"/>
                          </a:solidFill>
                          <a:latin typeface="微软雅黑" panose="020B0503020204020204" pitchFamily="34" charset="-122"/>
                          <a:ea typeface="微软雅黑" panose="020B0503020204020204" pitchFamily="34" charset="-122"/>
                          <a:cs typeface="+mn-cs"/>
                        </a:rPr>
                        <a:t>Complete response, No.(%)</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a:txBody>
                    <a:bodyPr/>
                    <a:lstStyle/>
                    <a:p>
                      <a:r>
                        <a:rPr lang="en-US" altLang="zh-CN" sz="1400" b="0" kern="1200">
                          <a:solidFill>
                            <a:schemeClr val="dk1"/>
                          </a:solidFill>
                          <a:latin typeface="微软雅黑" panose="020B0503020204020204" pitchFamily="34" charset="-122"/>
                          <a:ea typeface="微软雅黑" panose="020B0503020204020204" pitchFamily="34" charset="-122"/>
                          <a:cs typeface="+mn-cs"/>
                        </a:rPr>
                        <a:t>5(9)</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a:txBody>
                    <a:bodyPr/>
                    <a:lstStyle/>
                    <a:p>
                      <a:r>
                        <a:rPr lang="en-US" altLang="zh-CN" sz="1400" b="0" kern="1200">
                          <a:solidFill>
                            <a:schemeClr val="dk1"/>
                          </a:solidFill>
                          <a:latin typeface="微软雅黑" panose="020B0503020204020204" pitchFamily="34" charset="-122"/>
                          <a:ea typeface="微软雅黑" panose="020B0503020204020204" pitchFamily="34" charset="-122"/>
                          <a:cs typeface="+mn-cs"/>
                        </a:rPr>
                        <a:t>5(11)</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r>
              <a:tr h="400043">
                <a:tc>
                  <a:txBody>
                    <a:bodyPr/>
                    <a:lstStyle/>
                    <a:p>
                      <a:pPr marL="0" algn="l" defTabSz="914400" rtl="0" eaLnBrk="1" latinLnBrk="0" hangingPunct="1"/>
                      <a:r>
                        <a:rPr lang="en-US" altLang="zh-CN" sz="1400" b="0" kern="1200">
                          <a:solidFill>
                            <a:schemeClr val="dk1"/>
                          </a:solidFill>
                          <a:latin typeface="微软雅黑" panose="020B0503020204020204" pitchFamily="34" charset="-122"/>
                          <a:ea typeface="微软雅黑" panose="020B0503020204020204" pitchFamily="34" charset="-122"/>
                          <a:cs typeface="+mn-cs"/>
                        </a:rPr>
                        <a:t>Partial response, No.(%)</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a:txBody>
                    <a:bodyPr/>
                    <a:lstStyle/>
                    <a:p>
                      <a:r>
                        <a:rPr lang="en-US" altLang="zh-CN" sz="1400" b="0" kern="1200">
                          <a:solidFill>
                            <a:schemeClr val="dk1"/>
                          </a:solidFill>
                          <a:latin typeface="微软雅黑" panose="020B0503020204020204" pitchFamily="34" charset="-122"/>
                          <a:ea typeface="微软雅黑" panose="020B0503020204020204" pitchFamily="34" charset="-122"/>
                          <a:cs typeface="+mn-cs"/>
                        </a:rPr>
                        <a:t>5(9)</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a:txBody>
                    <a:bodyPr/>
                    <a:lstStyle/>
                    <a:p>
                      <a:r>
                        <a:rPr lang="en-US" altLang="zh-CN" sz="1400" b="0" kern="1200">
                          <a:solidFill>
                            <a:schemeClr val="dk1"/>
                          </a:solidFill>
                          <a:latin typeface="微软雅黑" panose="020B0503020204020204" pitchFamily="34" charset="-122"/>
                          <a:ea typeface="微软雅黑" panose="020B0503020204020204" pitchFamily="34" charset="-122"/>
                          <a:cs typeface="+mn-cs"/>
                        </a:rPr>
                        <a:t>5(11)</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r>
              <a:tr h="400043">
                <a:tc>
                  <a:txBody>
                    <a:bodyPr/>
                    <a:lstStyle/>
                    <a:p>
                      <a:pPr marL="0" algn="l" defTabSz="914400" rtl="0" eaLnBrk="1" latinLnBrk="0" hangingPunct="1"/>
                      <a:r>
                        <a:rPr lang="en-US" altLang="zh-CN" sz="1400" b="0" kern="1200" dirty="0">
                          <a:solidFill>
                            <a:schemeClr val="dk1"/>
                          </a:solidFill>
                          <a:latin typeface="微软雅黑" panose="020B0503020204020204" pitchFamily="34" charset="-122"/>
                          <a:ea typeface="微软雅黑" panose="020B0503020204020204" pitchFamily="34" charset="-122"/>
                          <a:cs typeface="+mn-cs"/>
                        </a:rPr>
                        <a:t>Stable disease, No.(%)</a:t>
                      </a:r>
                      <a:endParaRPr lang="zh-CN" altLang="en-US" sz="1400" b="0" kern="1200" dirty="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a:txBody>
                    <a:bodyPr/>
                    <a:lstStyle/>
                    <a:p>
                      <a:r>
                        <a:rPr lang="en-US" altLang="zh-CN" sz="1400" b="0" kern="1200">
                          <a:solidFill>
                            <a:schemeClr val="dk1"/>
                          </a:solidFill>
                          <a:latin typeface="微软雅黑" panose="020B0503020204020204" pitchFamily="34" charset="-122"/>
                          <a:ea typeface="微软雅黑" panose="020B0503020204020204" pitchFamily="34" charset="-122"/>
                          <a:cs typeface="+mn-cs"/>
                        </a:rPr>
                        <a:t>13(24)</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a:txBody>
                    <a:bodyPr/>
                    <a:lstStyle/>
                    <a:p>
                      <a:r>
                        <a:rPr lang="en-US" altLang="zh-CN" sz="1400" b="0" kern="1200">
                          <a:solidFill>
                            <a:schemeClr val="dk1"/>
                          </a:solidFill>
                          <a:latin typeface="微软雅黑" panose="020B0503020204020204" pitchFamily="34" charset="-122"/>
                          <a:ea typeface="微软雅黑" panose="020B0503020204020204" pitchFamily="34" charset="-122"/>
                          <a:cs typeface="+mn-cs"/>
                        </a:rPr>
                        <a:t>13(28)</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r>
              <a:tr h="400043">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400" b="0" kern="1200">
                          <a:solidFill>
                            <a:schemeClr val="dk1"/>
                          </a:solidFill>
                          <a:latin typeface="微软雅黑" panose="020B0503020204020204" pitchFamily="34" charset="-122"/>
                          <a:ea typeface="微软雅黑" panose="020B0503020204020204" pitchFamily="34" charset="-122"/>
                          <a:cs typeface="+mn-cs"/>
                        </a:rPr>
                        <a:t>Progressive disease, No.(%)</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400" b="0" kern="1200">
                          <a:solidFill>
                            <a:schemeClr val="dk1"/>
                          </a:solidFill>
                          <a:latin typeface="微软雅黑" panose="020B0503020204020204" pitchFamily="34" charset="-122"/>
                          <a:ea typeface="微软雅黑" panose="020B0503020204020204" pitchFamily="34" charset="-122"/>
                          <a:cs typeface="+mn-cs"/>
                        </a:rPr>
                        <a:t>24(44)</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400" b="0" kern="1200">
                          <a:solidFill>
                            <a:schemeClr val="dk1"/>
                          </a:solidFill>
                          <a:latin typeface="微软雅黑" panose="020B0503020204020204" pitchFamily="34" charset="-122"/>
                          <a:ea typeface="微软雅黑" panose="020B0503020204020204" pitchFamily="34" charset="-122"/>
                          <a:cs typeface="+mn-cs"/>
                        </a:rPr>
                        <a:t>24(51)</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r>
              <a:tr h="400043">
                <a:tc>
                  <a:txBody>
                    <a:bodyPr/>
                    <a:lstStyle/>
                    <a:p>
                      <a:r>
                        <a:rPr lang="en-US" altLang="zh-CN" sz="1400" b="0" kern="1200">
                          <a:solidFill>
                            <a:schemeClr val="dk1"/>
                          </a:solidFill>
                          <a:latin typeface="微软雅黑" panose="020B0503020204020204" pitchFamily="34" charset="-122"/>
                          <a:ea typeface="微软雅黑" panose="020B0503020204020204" pitchFamily="34" charset="-122"/>
                          <a:cs typeface="+mn-cs"/>
                        </a:rPr>
                        <a:t>Not performed or not evaluable, No.(%)</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a:txBody>
                    <a:bodyPr/>
                    <a:lstStyle/>
                    <a:p>
                      <a:r>
                        <a:rPr lang="en-US" altLang="zh-CN" sz="1400" b="0" kern="1200">
                          <a:solidFill>
                            <a:schemeClr val="dk1"/>
                          </a:solidFill>
                          <a:latin typeface="微软雅黑" panose="020B0503020204020204" pitchFamily="34" charset="-122"/>
                          <a:ea typeface="微软雅黑" panose="020B0503020204020204" pitchFamily="34" charset="-122"/>
                          <a:cs typeface="+mn-cs"/>
                        </a:rPr>
                        <a:t>8(15)</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a:txBody>
                    <a:bodyPr/>
                    <a:lstStyle/>
                    <a:p>
                      <a:r>
                        <a:rPr lang="en-US" altLang="zh-CN" sz="1400" b="0" kern="1200">
                          <a:solidFill>
                            <a:schemeClr val="dk1"/>
                          </a:solidFill>
                          <a:latin typeface="微软雅黑" panose="020B0503020204020204" pitchFamily="34" charset="-122"/>
                          <a:ea typeface="微软雅黑" panose="020B0503020204020204" pitchFamily="34" charset="-122"/>
                          <a:cs typeface="+mn-cs"/>
                        </a:rPr>
                        <a:t>NA</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r>
              <a:tr h="400043">
                <a:tc>
                  <a:txBody>
                    <a:bodyPr/>
                    <a:lstStyle/>
                    <a:p>
                      <a:r>
                        <a:rPr lang="en-US" altLang="zh-CN" sz="1400" b="0" kern="1200">
                          <a:solidFill>
                            <a:schemeClr val="dk1"/>
                          </a:solidFill>
                          <a:latin typeface="微软雅黑" panose="020B0503020204020204" pitchFamily="34" charset="-122"/>
                          <a:ea typeface="微软雅黑" panose="020B0503020204020204" pitchFamily="34" charset="-122"/>
                          <a:cs typeface="+mn-cs"/>
                        </a:rPr>
                        <a:t>ORR,No.(%) [90% CI]</a:t>
                      </a:r>
                      <a:r>
                        <a:rPr lang="en-US" altLang="zh-CN" sz="1400" b="0" kern="1200" baseline="30000">
                          <a:solidFill>
                            <a:schemeClr val="dk1"/>
                          </a:solidFill>
                          <a:latin typeface="微软雅黑" panose="020B0503020204020204" pitchFamily="34" charset="-122"/>
                          <a:ea typeface="微软雅黑" panose="020B0503020204020204" pitchFamily="34" charset="-122"/>
                          <a:cs typeface="+mn-cs"/>
                        </a:rPr>
                        <a:t>a</a:t>
                      </a:r>
                      <a:endParaRPr lang="zh-CN" altLang="en-US" sz="1400" b="0" kern="1200" baseline="300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a:txBody>
                    <a:bodyPr/>
                    <a:lstStyle/>
                    <a:p>
                      <a:r>
                        <a:rPr lang="en-US" altLang="zh-CN" sz="1400" b="0" kern="1200">
                          <a:solidFill>
                            <a:schemeClr val="dk1"/>
                          </a:solidFill>
                          <a:latin typeface="微软雅黑" panose="020B0503020204020204" pitchFamily="34" charset="-122"/>
                          <a:ea typeface="微软雅黑" panose="020B0503020204020204" pitchFamily="34" charset="-122"/>
                          <a:cs typeface="+mn-cs"/>
                        </a:rPr>
                        <a:t>10(18)[10-29]</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400" b="0" kern="1200">
                          <a:solidFill>
                            <a:schemeClr val="dk1"/>
                          </a:solidFill>
                          <a:latin typeface="微软雅黑" panose="020B0503020204020204" pitchFamily="34" charset="-122"/>
                          <a:ea typeface="微软雅黑" panose="020B0503020204020204" pitchFamily="34" charset="-122"/>
                          <a:cs typeface="+mn-cs"/>
                        </a:rPr>
                        <a:t>10(21)[12-33]</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r>
              <a:tr h="400043">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400" b="0" kern="1200">
                          <a:solidFill>
                            <a:schemeClr val="dk1"/>
                          </a:solidFill>
                          <a:latin typeface="微软雅黑" panose="020B0503020204020204" pitchFamily="34" charset="-122"/>
                          <a:ea typeface="微软雅黑" panose="020B0503020204020204" pitchFamily="34" charset="-122"/>
                          <a:cs typeface="+mn-cs"/>
                        </a:rPr>
                        <a:t>DCR,No.(%) [90% CI]</a:t>
                      </a:r>
                      <a:r>
                        <a:rPr lang="en-US" altLang="zh-CN" sz="1400" b="0" kern="1200" baseline="30000">
                          <a:solidFill>
                            <a:schemeClr val="dk1"/>
                          </a:solidFill>
                          <a:latin typeface="微软雅黑" panose="020B0503020204020204" pitchFamily="34" charset="-122"/>
                          <a:ea typeface="微软雅黑" panose="020B0503020204020204" pitchFamily="34" charset="-122"/>
                          <a:cs typeface="+mn-cs"/>
                        </a:rPr>
                        <a:t>b</a:t>
                      </a:r>
                      <a:endParaRPr lang="zh-CN" altLang="en-US" sz="1400" b="0" kern="1200" baseline="300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19050" cap="flat" cmpd="sng" algn="ctr">
                      <a:solidFill>
                        <a:srgbClr val="BD0158"/>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400" b="0" kern="1200">
                          <a:solidFill>
                            <a:schemeClr val="dk1"/>
                          </a:solidFill>
                          <a:latin typeface="微软雅黑" panose="020B0503020204020204" pitchFamily="34" charset="-122"/>
                          <a:ea typeface="微软雅黑" panose="020B0503020204020204" pitchFamily="34" charset="-122"/>
                          <a:cs typeface="+mn-cs"/>
                        </a:rPr>
                        <a:t>23(42)[31-54]</a:t>
                      </a:r>
                      <a:endParaRPr lang="zh-CN" altLang="en-US" sz="1400" b="0" kern="120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19050" cap="flat" cmpd="sng" algn="ctr">
                      <a:solidFill>
                        <a:srgbClr val="BD0158"/>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400" b="0" kern="1200" dirty="0">
                          <a:solidFill>
                            <a:schemeClr val="dk1"/>
                          </a:solidFill>
                          <a:latin typeface="微软雅黑" panose="020B0503020204020204" pitchFamily="34" charset="-122"/>
                          <a:ea typeface="微软雅黑" panose="020B0503020204020204" pitchFamily="34" charset="-122"/>
                          <a:cs typeface="+mn-cs"/>
                        </a:rPr>
                        <a:t>23(49)[36-62]</a:t>
                      </a:r>
                      <a:endParaRPr lang="zh-CN" altLang="en-US" sz="1400" b="0" kern="1200" dirty="0">
                        <a:solidFill>
                          <a:schemeClr val="dk1"/>
                        </a:solidFill>
                        <a:latin typeface="微软雅黑" panose="020B0503020204020204" pitchFamily="34" charset="-122"/>
                        <a:ea typeface="微软雅黑" panose="020B0503020204020204" pitchFamily="34" charset="-122"/>
                        <a:cs typeface="+mn-cs"/>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19050" cap="flat" cmpd="sng" algn="ctr">
                      <a:solidFill>
                        <a:srgbClr val="BD0158"/>
                      </a:solidFill>
                      <a:prstDash val="solid"/>
                      <a:round/>
                      <a:headEnd type="none" w="med" len="med"/>
                      <a:tailEnd type="none" w="med" len="med"/>
                    </a:lnB>
                    <a:lnTlToBr w="12700" cmpd="sng">
                      <a:noFill/>
                      <a:prstDash val="solid"/>
                    </a:lnTlToBr>
                    <a:lnBlToTr w="12700" cmpd="sng">
                      <a:noFill/>
                      <a:prstDash val="solid"/>
                    </a:lnBlToTr>
                    <a:solidFill>
                      <a:srgbClr val="FDF5F9"/>
                    </a:solidFill>
                  </a:tcPr>
                </a:tc>
              </a:tr>
            </a:tbl>
          </a:graphicData>
        </a:graphic>
      </p:graphicFrame>
    </p:spTree>
    <p:custDataLst>
      <p:tags r:id="rId2"/>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3430285" y="6470235"/>
            <a:ext cx="9101933"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PS12-07-Lenvatinib plus pembrolizumab for previously treated, advanced triple-negative breast cancer: Early results from the multicohort phase 2 LEAP-005 study. 2020SABCS</a:t>
            </a:r>
            <a:endParaRPr lang="en-US" altLang="zh-CN" sz="8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434974" y="327967"/>
            <a:ext cx="11452226" cy="492443"/>
          </a:xfrm>
          <a:prstGeom prst="rect">
            <a:avLst/>
          </a:prstGeom>
          <a:noFill/>
        </p:spPr>
        <p:txBody>
          <a:bodyPr wrap="square">
            <a:spAutoFit/>
          </a:bodyPr>
          <a:lstStyle/>
          <a:p>
            <a:r>
              <a:rPr lang="en-US" altLang="zh-CN"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LEAP-005</a:t>
            </a:r>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研究设计</a:t>
            </a:r>
            <a:endPar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15" name="组合 14"/>
          <p:cNvGrpSpPr/>
          <p:nvPr/>
        </p:nvGrpSpPr>
        <p:grpSpPr>
          <a:xfrm>
            <a:off x="515938" y="1016000"/>
            <a:ext cx="11160125" cy="869950"/>
            <a:chOff x="515938" y="1016000"/>
            <a:chExt cx="11160125" cy="869950"/>
          </a:xfrm>
        </p:grpSpPr>
        <p:sp>
          <p:nvSpPr>
            <p:cNvPr id="16" name="矩形 15"/>
            <p:cNvSpPr/>
            <p:nvPr/>
          </p:nvSpPr>
          <p:spPr>
            <a:xfrm>
              <a:off x="515938" y="1016000"/>
              <a:ext cx="11160125" cy="869950"/>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46101" y="1122071"/>
              <a:ext cx="11099800" cy="657809"/>
            </a:xfrm>
            <a:prstGeom prst="rect">
              <a:avLst/>
            </a:prstGeom>
            <a:noFill/>
          </p:spPr>
          <p:txBody>
            <a:bodyPr wrap="square">
              <a:spAutoFit/>
            </a:bodyPr>
            <a:lstStyle/>
            <a:p>
              <a:pPr marL="179705" indent="-179705" algn="just">
                <a:lnSpc>
                  <a:spcPct val="120000"/>
                </a:lnSpc>
                <a:buFont typeface="Arial" panose="020B0604020202090204" pitchFamily="34" charset="0"/>
                <a:buChar char="•"/>
                <a:defRPr/>
              </a:pP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LEAP-005</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是一项在选定既往经治晚期实体瘤患者中评价仑伐替尼联合帕博利珠单抗的</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II</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期、单臂、开放性试验，其</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TNBC</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队列中纳入了</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31</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例</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TNBC</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患者</a:t>
              </a:r>
              <a:endPar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p:txBody>
        </p:sp>
      </p:grpSp>
      <p:grpSp>
        <p:nvGrpSpPr>
          <p:cNvPr id="59" name="组合 58"/>
          <p:cNvGrpSpPr/>
          <p:nvPr/>
        </p:nvGrpSpPr>
        <p:grpSpPr>
          <a:xfrm>
            <a:off x="824019" y="2240946"/>
            <a:ext cx="10543963" cy="3301290"/>
            <a:chOff x="546101" y="2441711"/>
            <a:chExt cx="10543963" cy="3301290"/>
          </a:xfrm>
        </p:grpSpPr>
        <p:grpSp>
          <p:nvGrpSpPr>
            <p:cNvPr id="9" name="组合 8"/>
            <p:cNvGrpSpPr/>
            <p:nvPr/>
          </p:nvGrpSpPr>
          <p:grpSpPr>
            <a:xfrm>
              <a:off x="546101" y="2441711"/>
              <a:ext cx="2933698" cy="2720840"/>
              <a:chOff x="673102" y="2464074"/>
              <a:chExt cx="2933698" cy="2720840"/>
            </a:xfrm>
          </p:grpSpPr>
          <p:sp>
            <p:nvSpPr>
              <p:cNvPr id="10" name="矩形: 圆角 9"/>
              <p:cNvSpPr/>
              <p:nvPr/>
            </p:nvSpPr>
            <p:spPr>
              <a:xfrm>
                <a:off x="673102" y="2464074"/>
                <a:ext cx="2933698" cy="2720840"/>
              </a:xfrm>
              <a:prstGeom prst="roundRect">
                <a:avLst>
                  <a:gd name="adj" fmla="val 3334"/>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295401" y="2530177"/>
                <a:ext cx="1689100" cy="396583"/>
              </a:xfrm>
              <a:prstGeom prst="rect">
                <a:avLst/>
              </a:prstGeom>
              <a:noFill/>
            </p:spPr>
            <p:txBody>
              <a:bodyPr wrap="square">
                <a:spAutoFit/>
              </a:bodyPr>
              <a:lstStyle/>
              <a:p>
                <a:pPr algn="ctr" defTabSz="469900">
                  <a:lnSpc>
                    <a:spcPct val="120000"/>
                  </a:lnSpc>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mn-lt"/>
                  </a:rPr>
                  <a:t>主要入排标准</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cxnSp>
            <p:nvCxnSpPr>
              <p:cNvPr id="13" name="直接连接符 12"/>
              <p:cNvCxnSpPr/>
              <p:nvPr/>
            </p:nvCxnSpPr>
            <p:spPr>
              <a:xfrm>
                <a:off x="806451" y="2994596"/>
                <a:ext cx="2667000"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739970" y="3064277"/>
                <a:ext cx="2799962" cy="1998689"/>
              </a:xfrm>
              <a:prstGeom prst="rect">
                <a:avLst/>
              </a:prstGeom>
              <a:noFill/>
            </p:spPr>
            <p:txBody>
              <a:bodyPr wrap="square">
                <a:spAutoFit/>
              </a:bodyPr>
              <a:lstStyle/>
              <a:p>
                <a:pPr marL="285750" indent="-285750" defTabSz="469900">
                  <a:lnSpc>
                    <a:spcPct val="150000"/>
                  </a:lnSpc>
                  <a:buFont typeface="Wingdings" panose="05000000000000000000" pitchFamily="2" charset="2"/>
                  <a:buChar char="Ø"/>
                  <a:defRPr/>
                </a:pP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年龄≥</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18</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岁的女性</a:t>
                </a:r>
                <a:endPar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85750" indent="-285750" defTabSz="469900">
                  <a:lnSpc>
                    <a:spcPct val="150000"/>
                  </a:lnSpc>
                  <a:buFont typeface="Wingdings" panose="05000000000000000000" pitchFamily="2" charset="2"/>
                  <a:buChar char="Ø"/>
                  <a:defRPr/>
                </a:pP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组织学</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细胞学证实为晚期三阴性乳腺癌</a:t>
                </a:r>
                <a:endPar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85750" indent="-285750" defTabSz="469900">
                  <a:lnSpc>
                    <a:spcPct val="150000"/>
                  </a:lnSpc>
                  <a:buFont typeface="Wingdings" panose="05000000000000000000" pitchFamily="2" charset="2"/>
                  <a:buChar char="Ø"/>
                  <a:defRPr/>
                </a:pP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先前接受过</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1</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或</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2</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线治疗</a:t>
                </a:r>
                <a:endPar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85750" indent="-285750" defTabSz="469900">
                  <a:lnSpc>
                    <a:spcPct val="150000"/>
                  </a:lnSpc>
                  <a:buFont typeface="Wingdings" panose="05000000000000000000" pitchFamily="2" charset="2"/>
                  <a:buChar char="Ø"/>
                  <a:defRPr/>
                </a:pP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具有可测量病灶（</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RECIST v1.1</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a:t>
                </a:r>
                <a:endPar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85750" indent="-285750" defTabSz="469900">
                  <a:lnSpc>
                    <a:spcPct val="150000"/>
                  </a:lnSpc>
                  <a:buFont typeface="Wingdings" panose="05000000000000000000" pitchFamily="2" charset="2"/>
                  <a:buChar char="Ø"/>
                  <a:defRPr/>
                </a:pP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ECOG PS:</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 </a:t>
                </a: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0-1</a:t>
                </a:r>
                <a:endPar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endParaRPr>
              </a:p>
              <a:p>
                <a:pPr marL="285750" indent="-285750" defTabSz="469900">
                  <a:lnSpc>
                    <a:spcPct val="150000"/>
                  </a:lnSpc>
                  <a:buFont typeface="Wingdings" panose="05000000000000000000" pitchFamily="2" charset="2"/>
                  <a:buChar char="Ø"/>
                  <a:defRPr/>
                </a:pPr>
                <a:r>
                  <a:rPr lang="en-US" altLang="zh-CN"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PD-L1</a:t>
                </a:r>
                <a:r>
                  <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sym typeface="+mn-lt"/>
                  </a:rPr>
                  <a:t>检测</a:t>
                </a:r>
                <a:endParaRPr lang="zh-CN" altLang="en-US" sz="1200">
                  <a:solidFill>
                    <a:srgbClr val="555555">
                      <a:lumMod val="50000"/>
                    </a:srgb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grpSp>
          <p:nvGrpSpPr>
            <p:cNvPr id="18" name="组合 17"/>
            <p:cNvGrpSpPr/>
            <p:nvPr/>
          </p:nvGrpSpPr>
          <p:grpSpPr>
            <a:xfrm>
              <a:off x="3819787" y="3385311"/>
              <a:ext cx="833640" cy="833640"/>
              <a:chOff x="3802303" y="3537405"/>
              <a:chExt cx="486678" cy="486678"/>
            </a:xfrm>
          </p:grpSpPr>
          <p:grpSp>
            <p:nvGrpSpPr>
              <p:cNvPr id="19" name="组合 18"/>
              <p:cNvGrpSpPr/>
              <p:nvPr/>
            </p:nvGrpSpPr>
            <p:grpSpPr>
              <a:xfrm>
                <a:off x="3802303" y="3537405"/>
                <a:ext cx="486678" cy="486678"/>
                <a:chOff x="9956544" y="3384029"/>
                <a:chExt cx="1544080" cy="1544080"/>
              </a:xfrm>
            </p:grpSpPr>
            <p:sp>
              <p:nvSpPr>
                <p:cNvPr id="21" name="椭圆 20"/>
                <p:cNvSpPr/>
                <p:nvPr/>
              </p:nvSpPr>
              <p:spPr>
                <a:xfrm>
                  <a:off x="9956544" y="3384029"/>
                  <a:ext cx="1544080" cy="1544080"/>
                </a:xfrm>
                <a:prstGeom prst="ellipse">
                  <a:avLst/>
                </a:prstGeom>
                <a:solidFill>
                  <a:srgbClr val="BD015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0038875" y="3466364"/>
                  <a:ext cx="1379418" cy="1379411"/>
                </a:xfrm>
                <a:prstGeom prst="ellipse">
                  <a:avLst/>
                </a:prstGeom>
                <a:solidFill>
                  <a:srgbClr val="BD015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10150608" y="3578095"/>
                  <a:ext cx="1155952" cy="1155948"/>
                </a:xfrm>
                <a:prstGeom prst="ellipse">
                  <a:avLst/>
                </a:prstGeom>
                <a:gradFill>
                  <a:gsLst>
                    <a:gs pos="0">
                      <a:srgbClr val="BD0158"/>
                    </a:gs>
                    <a:gs pos="100000">
                      <a:srgbClr val="E74F8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p:cNvSpPr txBox="1"/>
              <p:nvPr/>
            </p:nvSpPr>
            <p:spPr>
              <a:xfrm>
                <a:off x="3842941" y="3690503"/>
                <a:ext cx="405403" cy="179680"/>
              </a:xfrm>
              <a:prstGeom prst="rect">
                <a:avLst/>
              </a:prstGeom>
              <a:noFill/>
            </p:spPr>
            <p:txBody>
              <a:bodyPr wrap="none" rtlCol="0">
                <a:spAutoFit/>
              </a:bodyPr>
              <a:lstStyle/>
              <a:p>
                <a:pPr algn="ctr"/>
                <a:r>
                  <a:rPr lang="en-US" altLang="zh-CN" sz="1400" b="1">
                    <a:solidFill>
                      <a:schemeClr val="bg1"/>
                    </a:solidFill>
                    <a:latin typeface="微软雅黑" panose="020B0503020204020204" pitchFamily="34" charset="-122"/>
                    <a:ea typeface="微软雅黑" panose="020B0503020204020204" pitchFamily="34" charset="-122"/>
                  </a:rPr>
                  <a:t>N=31</a:t>
                </a:r>
                <a:endParaRPr lang="zh-CN" altLang="en-US" sz="1400" b="1">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979713" y="3232087"/>
              <a:ext cx="1830627" cy="1138712"/>
              <a:chOff x="4979713" y="3232087"/>
              <a:chExt cx="1830627" cy="1138712"/>
            </a:xfrm>
          </p:grpSpPr>
          <p:sp>
            <p:nvSpPr>
              <p:cNvPr id="24" name="矩形 23"/>
              <p:cNvSpPr/>
              <p:nvPr/>
            </p:nvSpPr>
            <p:spPr>
              <a:xfrm>
                <a:off x="4979713" y="3232087"/>
                <a:ext cx="1830627" cy="1138712"/>
              </a:xfrm>
              <a:prstGeom prst="rect">
                <a:avLst/>
              </a:prstGeom>
              <a:gradFill>
                <a:gsLst>
                  <a:gs pos="0">
                    <a:srgbClr val="BD0158"/>
                  </a:gs>
                  <a:gs pos="100000">
                    <a:srgbClr val="E74F8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122552" y="3324389"/>
                <a:ext cx="1544948" cy="954107"/>
              </a:xfrm>
              <a:prstGeom prst="rect">
                <a:avLst/>
              </a:prstGeom>
              <a:noFill/>
            </p:spPr>
            <p:txBody>
              <a:bodyPr wrap="square">
                <a:spAutoFit/>
              </a:bodyPr>
              <a:lstStyle/>
              <a:p>
                <a:pPr algn="ctr" defTabSz="1219200">
                  <a:defRPr/>
                </a:pPr>
                <a:r>
                  <a:rPr lang="zh-CN" altLang="en-US" sz="1400" b="1" kern="0">
                    <a:solidFill>
                      <a:schemeClr val="bg1"/>
                    </a:solidFill>
                    <a:latin typeface="微软雅黑" panose="020B0503020204020204" pitchFamily="34" charset="-122"/>
                    <a:ea typeface="微软雅黑" panose="020B0503020204020204" pitchFamily="34" charset="-122"/>
                    <a:cs typeface="Times New Roman" panose="02020503050405090304" pitchFamily="18" charset="0"/>
                  </a:rPr>
                  <a:t>帕博利珠单抗 </a:t>
                </a:r>
                <a:br>
                  <a:rPr lang="en-US" altLang="zh-CN" sz="1400" kern="0">
                    <a:solidFill>
                      <a:schemeClr val="bg1"/>
                    </a:solidFill>
                    <a:latin typeface="微软雅黑" panose="020B0503020204020204" pitchFamily="34" charset="-122"/>
                    <a:ea typeface="微软雅黑" panose="020B0503020204020204" pitchFamily="34" charset="-122"/>
                    <a:cs typeface="Times New Roman" panose="02020503050405090304" pitchFamily="18" charset="0"/>
                  </a:rPr>
                </a:br>
                <a:r>
                  <a:rPr lang="en-US" altLang="zh-CN" sz="1400" kern="0">
                    <a:solidFill>
                      <a:schemeClr val="bg1"/>
                    </a:solidFill>
                    <a:latin typeface="微软雅黑" panose="020B0503020204020204" pitchFamily="34" charset="-122"/>
                    <a:ea typeface="微软雅黑" panose="020B0503020204020204" pitchFamily="34" charset="-122"/>
                    <a:cs typeface="Times New Roman" panose="02020503050405090304" pitchFamily="18" charset="0"/>
                  </a:rPr>
                  <a:t>200mg IV q3w</a:t>
                </a:r>
                <a:br>
                  <a:rPr lang="en-US" altLang="zh-CN" sz="1400" kern="0">
                    <a:solidFill>
                      <a:schemeClr val="bg1"/>
                    </a:solidFill>
                    <a:latin typeface="微软雅黑" panose="020B0503020204020204" pitchFamily="34" charset="-122"/>
                    <a:ea typeface="微软雅黑" panose="020B0503020204020204" pitchFamily="34" charset="-122"/>
                    <a:cs typeface="Times New Roman" panose="02020503050405090304" pitchFamily="18" charset="0"/>
                  </a:rPr>
                </a:br>
                <a:r>
                  <a:rPr lang="en-US" altLang="zh-CN" sz="1400" kern="0">
                    <a:solidFill>
                      <a:schemeClr val="bg1"/>
                    </a:solidFill>
                    <a:latin typeface="微软雅黑" panose="020B0503020204020204" pitchFamily="34" charset="-122"/>
                    <a:ea typeface="微软雅黑" panose="020B0503020204020204" pitchFamily="34" charset="-122"/>
                    <a:cs typeface="Times New Roman" panose="02020503050405090304" pitchFamily="18" charset="0"/>
                  </a:rPr>
                  <a:t>+</a:t>
                </a:r>
                <a:r>
                  <a:rPr lang="zh-CN" altLang="en-US" sz="1400" kern="0">
                    <a:solidFill>
                      <a:schemeClr val="bg1"/>
                    </a:solidFill>
                    <a:latin typeface="微软雅黑" panose="020B0503020204020204" pitchFamily="34" charset="-122"/>
                    <a:ea typeface="微软雅黑" panose="020B0503020204020204" pitchFamily="34" charset="-122"/>
                    <a:cs typeface="Times New Roman" panose="02020503050405090304" pitchFamily="18" charset="0"/>
                  </a:rPr>
                  <a:t> </a:t>
                </a:r>
                <a:r>
                  <a:rPr lang="zh-CN" altLang="en-US" sz="1400" b="1" kern="0">
                    <a:solidFill>
                      <a:schemeClr val="bg1"/>
                    </a:solidFill>
                    <a:latin typeface="微软雅黑" panose="020B0503020204020204" pitchFamily="34" charset="-122"/>
                    <a:ea typeface="微软雅黑" panose="020B0503020204020204" pitchFamily="34" charset="-122"/>
                    <a:cs typeface="Times New Roman" panose="02020503050405090304" pitchFamily="18" charset="0"/>
                  </a:rPr>
                  <a:t>仑伐替尼</a:t>
                </a:r>
                <a:r>
                  <a:rPr lang="en-US" altLang="zh-CN" sz="1400" b="1" kern="0">
                    <a:solidFill>
                      <a:schemeClr val="bg1"/>
                    </a:solidFill>
                    <a:latin typeface="微软雅黑" panose="020B0503020204020204" pitchFamily="34" charset="-122"/>
                    <a:ea typeface="微软雅黑" panose="020B0503020204020204" pitchFamily="34" charset="-122"/>
                    <a:cs typeface="Times New Roman" panose="02020503050405090304" pitchFamily="18" charset="0"/>
                  </a:rPr>
                  <a:t> </a:t>
                </a:r>
                <a:br>
                  <a:rPr lang="en-US" altLang="zh-CN" sz="1400" kern="0">
                    <a:solidFill>
                      <a:schemeClr val="bg1"/>
                    </a:solidFill>
                    <a:latin typeface="微软雅黑" panose="020B0503020204020204" pitchFamily="34" charset="-122"/>
                    <a:ea typeface="微软雅黑" panose="020B0503020204020204" pitchFamily="34" charset="-122"/>
                    <a:cs typeface="Times New Roman" panose="02020503050405090304" pitchFamily="18" charset="0"/>
                  </a:rPr>
                </a:br>
                <a:r>
                  <a:rPr lang="en-US" altLang="zh-CN" sz="1400" kern="0">
                    <a:solidFill>
                      <a:schemeClr val="bg1"/>
                    </a:solidFill>
                    <a:latin typeface="微软雅黑" panose="020B0503020204020204" pitchFamily="34" charset="-122"/>
                    <a:ea typeface="微软雅黑" panose="020B0503020204020204" pitchFamily="34" charset="-122"/>
                    <a:cs typeface="Times New Roman" panose="02020503050405090304" pitchFamily="18" charset="0"/>
                  </a:rPr>
                  <a:t>20mg po qd</a:t>
                </a:r>
                <a:endParaRPr lang="en-US" altLang="zh-CN" sz="1400" kern="0" dirty="0">
                  <a:solidFill>
                    <a:schemeClr val="bg1"/>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grpSp>
          <p:nvGrpSpPr>
            <p:cNvPr id="26" name="组合 25"/>
            <p:cNvGrpSpPr/>
            <p:nvPr/>
          </p:nvGrpSpPr>
          <p:grpSpPr>
            <a:xfrm>
              <a:off x="7382073" y="2815267"/>
              <a:ext cx="833640" cy="833640"/>
              <a:chOff x="3802303" y="3537405"/>
              <a:chExt cx="486678" cy="486678"/>
            </a:xfrm>
          </p:grpSpPr>
          <p:grpSp>
            <p:nvGrpSpPr>
              <p:cNvPr id="27" name="组合 26"/>
              <p:cNvGrpSpPr/>
              <p:nvPr/>
            </p:nvGrpSpPr>
            <p:grpSpPr>
              <a:xfrm>
                <a:off x="3802303" y="3537405"/>
                <a:ext cx="486678" cy="486678"/>
                <a:chOff x="9956544" y="3384029"/>
                <a:chExt cx="1544080" cy="1544080"/>
              </a:xfrm>
            </p:grpSpPr>
            <p:sp>
              <p:nvSpPr>
                <p:cNvPr id="30" name="椭圆 29"/>
                <p:cNvSpPr/>
                <p:nvPr/>
              </p:nvSpPr>
              <p:spPr>
                <a:xfrm>
                  <a:off x="9956544" y="3384029"/>
                  <a:ext cx="1544080" cy="1544080"/>
                </a:xfrm>
                <a:prstGeom prst="ellipse">
                  <a:avLst/>
                </a:prstGeom>
                <a:solidFill>
                  <a:srgbClr val="BD015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10038875" y="3466364"/>
                  <a:ext cx="1379418" cy="1379411"/>
                </a:xfrm>
                <a:prstGeom prst="ellipse">
                  <a:avLst/>
                </a:prstGeom>
                <a:solidFill>
                  <a:srgbClr val="BD015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10150608" y="3578095"/>
                  <a:ext cx="1155952" cy="1155948"/>
                </a:xfrm>
                <a:prstGeom prst="ellipse">
                  <a:avLst/>
                </a:prstGeom>
                <a:gradFill>
                  <a:gsLst>
                    <a:gs pos="0">
                      <a:srgbClr val="BD0158"/>
                    </a:gs>
                    <a:gs pos="100000">
                      <a:srgbClr val="E74F8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3915468" y="3690503"/>
                <a:ext cx="260349" cy="179680"/>
              </a:xfrm>
              <a:prstGeom prst="rect">
                <a:avLst/>
              </a:prstGeom>
              <a:noFill/>
            </p:spPr>
            <p:txBody>
              <a:bodyPr wrap="none" rtlCol="0">
                <a:spAutoFit/>
              </a:bodyPr>
              <a:lstStyle/>
              <a:p>
                <a:pPr algn="ctr"/>
                <a:r>
                  <a:rPr lang="en-US" altLang="zh-CN" sz="1400" b="1">
                    <a:solidFill>
                      <a:schemeClr val="bg1"/>
                    </a:solidFill>
                    <a:latin typeface="微软雅黑" panose="020B0503020204020204" pitchFamily="34" charset="-122"/>
                    <a:ea typeface="微软雅黑" panose="020B0503020204020204" pitchFamily="34" charset="-122"/>
                  </a:rPr>
                  <a:t>PD</a:t>
                </a:r>
                <a:endParaRPr lang="zh-CN" altLang="en-US" sz="1400" b="1">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7382073" y="4064947"/>
              <a:ext cx="833640" cy="833640"/>
              <a:chOff x="3802303" y="3537405"/>
              <a:chExt cx="486678" cy="486678"/>
            </a:xfrm>
          </p:grpSpPr>
          <p:grpSp>
            <p:nvGrpSpPr>
              <p:cNvPr id="34" name="组合 33"/>
              <p:cNvGrpSpPr/>
              <p:nvPr/>
            </p:nvGrpSpPr>
            <p:grpSpPr>
              <a:xfrm>
                <a:off x="3802303" y="3537405"/>
                <a:ext cx="486678" cy="486678"/>
                <a:chOff x="9956544" y="3384029"/>
                <a:chExt cx="1544080" cy="1544080"/>
              </a:xfrm>
            </p:grpSpPr>
            <p:sp>
              <p:nvSpPr>
                <p:cNvPr id="36" name="椭圆 35"/>
                <p:cNvSpPr/>
                <p:nvPr/>
              </p:nvSpPr>
              <p:spPr>
                <a:xfrm>
                  <a:off x="9956544" y="3384029"/>
                  <a:ext cx="1544080" cy="1544080"/>
                </a:xfrm>
                <a:prstGeom prst="ellipse">
                  <a:avLst/>
                </a:prstGeom>
                <a:solidFill>
                  <a:srgbClr val="BD015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10038875" y="3466364"/>
                  <a:ext cx="1379418" cy="1379411"/>
                </a:xfrm>
                <a:prstGeom prst="ellipse">
                  <a:avLst/>
                </a:prstGeom>
                <a:solidFill>
                  <a:srgbClr val="BD015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10150608" y="3578095"/>
                  <a:ext cx="1155952" cy="1155948"/>
                </a:xfrm>
                <a:prstGeom prst="ellipse">
                  <a:avLst/>
                </a:prstGeom>
                <a:gradFill>
                  <a:gsLst>
                    <a:gs pos="0">
                      <a:srgbClr val="BD0158"/>
                    </a:gs>
                    <a:gs pos="100000">
                      <a:srgbClr val="E74F8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3826669" y="3663811"/>
                <a:ext cx="420151" cy="305455"/>
              </a:xfrm>
              <a:prstGeom prst="rect">
                <a:avLst/>
              </a:prstGeom>
              <a:noFill/>
            </p:spPr>
            <p:txBody>
              <a:bodyPr wrap="none" rtlCol="0">
                <a:spAutoFit/>
              </a:bodyPr>
              <a:lstStyle/>
              <a:p>
                <a:pPr algn="ctr">
                  <a:defRPr/>
                </a:pPr>
                <a:r>
                  <a:rPr lang="en-US" altLang="zh-CN" sz="1400" b="1">
                    <a:solidFill>
                      <a:schemeClr val="bg1"/>
                    </a:solidFill>
                    <a:latin typeface="微软雅黑" panose="020B0503020204020204" pitchFamily="34" charset="-122"/>
                    <a:ea typeface="微软雅黑" panose="020B0503020204020204" pitchFamily="34" charset="-122"/>
                  </a:rPr>
                  <a:t>SD,PR</a:t>
                </a:r>
                <a:endParaRPr lang="en-US" altLang="zh-CN" sz="1400" b="1">
                  <a:solidFill>
                    <a:schemeClr val="bg1"/>
                  </a:solidFill>
                  <a:latin typeface="微软雅黑" panose="020B0503020204020204" pitchFamily="34" charset="-122"/>
                  <a:ea typeface="微软雅黑" panose="020B0503020204020204" pitchFamily="34" charset="-122"/>
                </a:endParaRPr>
              </a:p>
              <a:p>
                <a:pPr algn="ctr">
                  <a:defRPr/>
                </a:pPr>
                <a:r>
                  <a:rPr lang="en-US" altLang="zh-CN" sz="1400" b="1">
                    <a:solidFill>
                      <a:schemeClr val="bg1"/>
                    </a:solidFill>
                    <a:latin typeface="微软雅黑" panose="020B0503020204020204" pitchFamily="34" charset="-122"/>
                    <a:ea typeface="微软雅黑" panose="020B0503020204020204" pitchFamily="34" charset="-122"/>
                  </a:rPr>
                  <a:t> CR</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9259437" y="2761654"/>
              <a:ext cx="1830627" cy="757096"/>
              <a:chOff x="4979713" y="3232087"/>
              <a:chExt cx="1830627" cy="757096"/>
            </a:xfrm>
          </p:grpSpPr>
          <p:sp>
            <p:nvSpPr>
              <p:cNvPr id="40" name="矩形 39"/>
              <p:cNvSpPr/>
              <p:nvPr/>
            </p:nvSpPr>
            <p:spPr>
              <a:xfrm>
                <a:off x="4979713" y="3232087"/>
                <a:ext cx="1830627" cy="757096"/>
              </a:xfrm>
              <a:prstGeom prst="rect">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5122552" y="3316901"/>
                <a:ext cx="1544948" cy="587469"/>
              </a:xfrm>
              <a:prstGeom prst="rect">
                <a:avLst/>
              </a:prstGeom>
              <a:noFill/>
            </p:spPr>
            <p:txBody>
              <a:bodyPr wrap="square">
                <a:spAutoFit/>
              </a:bodyPr>
              <a:lstStyle/>
              <a:p>
                <a:pPr algn="ctr" defTabSz="1219200">
                  <a:lnSpc>
                    <a:spcPct val="120000"/>
                  </a:lnSpc>
                  <a:defRPr/>
                </a:pPr>
                <a:r>
                  <a:rPr lang="en-US" altLang="zh-CN"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30</a:t>
                </a:r>
                <a:r>
                  <a:rPr lang="zh-CN" altLang="en-US"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天安全随访</a:t>
                </a:r>
                <a:endParaRPr lang="en-US" altLang="zh-CN"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a:p>
                <a:pPr algn="ctr" defTabSz="1219200">
                  <a:lnSpc>
                    <a:spcPct val="120000"/>
                  </a:lnSpc>
                  <a:defRPr/>
                </a:pPr>
                <a:r>
                  <a:rPr lang="en-US" altLang="zh-CN"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a:t>
                </a:r>
                <a:r>
                  <a:rPr lang="zh-CN" altLang="en-US"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生存随访</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grpSp>
          <p:nvGrpSpPr>
            <p:cNvPr id="42" name="组合 41"/>
            <p:cNvGrpSpPr/>
            <p:nvPr/>
          </p:nvGrpSpPr>
          <p:grpSpPr>
            <a:xfrm>
              <a:off x="9259437" y="3789618"/>
              <a:ext cx="1830627" cy="1953383"/>
              <a:chOff x="4979713" y="3232086"/>
              <a:chExt cx="1830627" cy="1953383"/>
            </a:xfrm>
          </p:grpSpPr>
          <p:sp>
            <p:nvSpPr>
              <p:cNvPr id="43" name="矩形 42"/>
              <p:cNvSpPr/>
              <p:nvPr/>
            </p:nvSpPr>
            <p:spPr>
              <a:xfrm>
                <a:off x="4979713" y="3232086"/>
                <a:ext cx="1830627" cy="1953383"/>
              </a:xfrm>
              <a:prstGeom prst="rect">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5122552" y="3321034"/>
                <a:ext cx="1544948" cy="1775486"/>
              </a:xfrm>
              <a:prstGeom prst="rect">
                <a:avLst/>
              </a:prstGeom>
              <a:noFill/>
            </p:spPr>
            <p:txBody>
              <a:bodyPr wrap="square">
                <a:spAutoFit/>
              </a:bodyPr>
              <a:lstStyle/>
              <a:p>
                <a:pPr algn="ctr" defTabSz="1219200">
                  <a:lnSpc>
                    <a:spcPct val="120000"/>
                  </a:lnSpc>
                  <a:defRPr/>
                </a:pPr>
                <a:r>
                  <a:rPr lang="zh-CN" altLang="en-US"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帕博利珠单抗 </a:t>
                </a:r>
                <a:r>
                  <a:rPr lang="en-US" altLang="zh-CN"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200mg IV q3w</a:t>
                </a:r>
                <a:endParaRPr lang="en-US" altLang="zh-CN"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a:p>
                <a:pPr algn="ctr" defTabSz="1219200">
                  <a:lnSpc>
                    <a:spcPct val="120000"/>
                  </a:lnSpc>
                  <a:defRPr/>
                </a:pPr>
                <a:r>
                  <a:rPr lang="en-US" altLang="zh-CN"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a:t>
                </a:r>
                <a:r>
                  <a:rPr lang="zh-CN" altLang="en-US"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仑伐替尼</a:t>
                </a:r>
                <a:r>
                  <a:rPr lang="en-US" altLang="zh-CN"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 </a:t>
                </a:r>
                <a:br>
                  <a:rPr lang="en-US" altLang="zh-CN"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br>
                <a:r>
                  <a:rPr lang="en-US" altLang="zh-CN"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20mg po qd</a:t>
                </a:r>
                <a:endParaRPr lang="en-US" altLang="zh-CN"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a:p>
                <a:pPr algn="ctr" defTabSz="1219200">
                  <a:lnSpc>
                    <a:spcPct val="120000"/>
                  </a:lnSpc>
                  <a:spcBef>
                    <a:spcPts val="1200"/>
                  </a:spcBef>
                  <a:defRPr/>
                </a:pPr>
                <a:r>
                  <a:rPr lang="zh-CN" altLang="en-US"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直至</a:t>
                </a:r>
                <a:r>
                  <a:rPr lang="en-US" altLang="zh-CN"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35</a:t>
                </a:r>
                <a:r>
                  <a:rPr lang="zh-CN" altLang="en-US"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周期或</a:t>
                </a:r>
                <a:br>
                  <a:rPr lang="en-US" altLang="zh-CN"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br>
                <a:r>
                  <a:rPr lang="zh-CN" altLang="en-US"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符合中止标准</a:t>
                </a:r>
                <a:endParaRPr lang="en-US" altLang="zh-CN" sz="1400" kern="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grpSp>
          <p:nvGrpSpPr>
            <p:cNvPr id="5" name="组合 4"/>
            <p:cNvGrpSpPr/>
            <p:nvPr/>
          </p:nvGrpSpPr>
          <p:grpSpPr>
            <a:xfrm>
              <a:off x="5629879" y="5108178"/>
              <a:ext cx="3281386" cy="620218"/>
              <a:chOff x="5774734" y="5147386"/>
              <a:chExt cx="3281386" cy="620218"/>
            </a:xfrm>
          </p:grpSpPr>
          <p:sp>
            <p:nvSpPr>
              <p:cNvPr id="46" name="矩形: 圆角 45"/>
              <p:cNvSpPr/>
              <p:nvPr/>
            </p:nvSpPr>
            <p:spPr>
              <a:xfrm>
                <a:off x="5774734" y="5147386"/>
                <a:ext cx="3281386" cy="620218"/>
              </a:xfrm>
              <a:prstGeom prst="roundRect">
                <a:avLst>
                  <a:gd name="adj" fmla="val 3334"/>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5841256" y="5202578"/>
                <a:ext cx="3148342" cy="523220"/>
              </a:xfrm>
              <a:prstGeom prst="rect">
                <a:avLst/>
              </a:prstGeom>
              <a:noFill/>
            </p:spPr>
            <p:txBody>
              <a:bodyPr wrap="square">
                <a:spAutoFit/>
              </a:bodyPr>
              <a:lstStyle/>
              <a:p>
                <a:pPr marL="144145" indent="-144145" algn="just">
                  <a:buFont typeface="Arial" panose="020B0604020202090204" pitchFamily="34" charset="0"/>
                  <a:buChar char="•"/>
                  <a:defRPr/>
                </a:pPr>
                <a:r>
                  <a:rPr lang="zh-CN" altLang="en-US" sz="1400" b="1"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主要终点：</a:t>
                </a:r>
                <a:r>
                  <a:rPr lang="en-US" altLang="zh-CN"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ORR</a:t>
                </a:r>
                <a:r>
                  <a:rPr lang="zh-CN" altLang="en-US"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、安全性、耐受性</a:t>
                </a:r>
                <a:endParaRPr lang="en-US" altLang="zh-CN"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a:p>
                <a:pPr marL="144145" indent="-144145" algn="just">
                  <a:buFont typeface="Arial" panose="020B0604020202090204" pitchFamily="34" charset="0"/>
                  <a:buChar char="•"/>
                  <a:defRPr/>
                </a:pPr>
                <a:r>
                  <a:rPr lang="zh-CN" altLang="en-US" sz="1400" b="1"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次要终点：</a:t>
                </a:r>
                <a:r>
                  <a:rPr lang="en-US" altLang="zh-CN"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DCR</a:t>
                </a:r>
                <a:r>
                  <a:rPr lang="zh-CN" altLang="en-US"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a:t>
                </a:r>
                <a:r>
                  <a:rPr lang="en-US" altLang="zh-CN"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DOR</a:t>
                </a:r>
                <a:r>
                  <a:rPr lang="zh-CN" altLang="en-US"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a:t>
                </a:r>
                <a:r>
                  <a:rPr lang="en-US" altLang="zh-CN" sz="1400" ker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PFS</a:t>
                </a:r>
                <a:endParaRPr lang="en-US" altLang="zh-CN" sz="1400" kern="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cxnSp>
          <p:nvCxnSpPr>
            <p:cNvPr id="48" name="直接箭头连接符 47"/>
            <p:cNvCxnSpPr/>
            <p:nvPr/>
          </p:nvCxnSpPr>
          <p:spPr>
            <a:xfrm>
              <a:off x="3514725" y="3801442"/>
              <a:ext cx="240439" cy="1"/>
            </a:xfrm>
            <a:prstGeom prst="straightConnector1">
              <a:avLst/>
            </a:prstGeom>
            <a:noFill/>
            <a:ln>
              <a:solidFill>
                <a:srgbClr val="BD0158"/>
              </a:solidFill>
              <a:tailEnd type="stealth"/>
            </a:ln>
          </p:spPr>
          <p:style>
            <a:lnRef idx="2">
              <a:schemeClr val="accent1">
                <a:shade val="50000"/>
              </a:schemeClr>
            </a:lnRef>
            <a:fillRef idx="1">
              <a:schemeClr val="accent1"/>
            </a:fillRef>
            <a:effectRef idx="0">
              <a:schemeClr val="accent1"/>
            </a:effectRef>
            <a:fontRef idx="minor">
              <a:schemeClr val="lt1"/>
            </a:fontRef>
          </p:style>
        </p:cxnSp>
        <p:cxnSp>
          <p:nvCxnSpPr>
            <p:cNvPr id="49" name="直接箭头连接符 48"/>
            <p:cNvCxnSpPr/>
            <p:nvPr/>
          </p:nvCxnSpPr>
          <p:spPr>
            <a:xfrm>
              <a:off x="4718050" y="3801442"/>
              <a:ext cx="240439" cy="1"/>
            </a:xfrm>
            <a:prstGeom prst="straightConnector1">
              <a:avLst/>
            </a:prstGeom>
            <a:noFill/>
            <a:ln>
              <a:solidFill>
                <a:srgbClr val="BD0158"/>
              </a:solidFill>
              <a:tailEnd type="stealth"/>
            </a:ln>
          </p:spPr>
          <p:style>
            <a:lnRef idx="2">
              <a:schemeClr val="accent1">
                <a:shade val="50000"/>
              </a:schemeClr>
            </a:lnRef>
            <a:fillRef idx="1">
              <a:schemeClr val="accent1"/>
            </a:fillRef>
            <a:effectRef idx="0">
              <a:schemeClr val="accent1"/>
            </a:effectRef>
            <a:fontRef idx="minor">
              <a:schemeClr val="lt1"/>
            </a:fontRef>
          </p:style>
        </p:cxnSp>
        <p:grpSp>
          <p:nvGrpSpPr>
            <p:cNvPr id="50" name="组合 49"/>
            <p:cNvGrpSpPr/>
            <p:nvPr/>
          </p:nvGrpSpPr>
          <p:grpSpPr>
            <a:xfrm>
              <a:off x="6813553" y="3232087"/>
              <a:ext cx="508198" cy="1253776"/>
              <a:chOff x="3661795" y="3965924"/>
              <a:chExt cx="439907" cy="1253776"/>
            </a:xfrm>
          </p:grpSpPr>
          <p:sp>
            <p:nvSpPr>
              <p:cNvPr id="51" name="矩形 47"/>
              <p:cNvSpPr/>
              <p:nvPr/>
            </p:nvSpPr>
            <p:spPr>
              <a:xfrm>
                <a:off x="3915783" y="3965924"/>
                <a:ext cx="185919" cy="1253776"/>
              </a:xfrm>
              <a:custGeom>
                <a:avLst/>
                <a:gdLst>
                  <a:gd name="connsiteX0" fmla="*/ 0 w 891517"/>
                  <a:gd name="connsiteY0" fmla="*/ 0 h 2388329"/>
                  <a:gd name="connsiteX1" fmla="*/ 891517 w 891517"/>
                  <a:gd name="connsiteY1" fmla="*/ 0 h 2388329"/>
                  <a:gd name="connsiteX2" fmla="*/ 891517 w 891517"/>
                  <a:gd name="connsiteY2" fmla="*/ 2388329 h 2388329"/>
                  <a:gd name="connsiteX3" fmla="*/ 0 w 891517"/>
                  <a:gd name="connsiteY3" fmla="*/ 2388329 h 2388329"/>
                  <a:gd name="connsiteX4" fmla="*/ 0 w 891517"/>
                  <a:gd name="connsiteY4" fmla="*/ 0 h 2388329"/>
                  <a:gd name="connsiteX0-1" fmla="*/ 891517 w 982957"/>
                  <a:gd name="connsiteY0-2" fmla="*/ 2388329 h 2479769"/>
                  <a:gd name="connsiteX1-3" fmla="*/ 0 w 982957"/>
                  <a:gd name="connsiteY1-4" fmla="*/ 2388329 h 2479769"/>
                  <a:gd name="connsiteX2-5" fmla="*/ 0 w 982957"/>
                  <a:gd name="connsiteY2-6" fmla="*/ 0 h 2479769"/>
                  <a:gd name="connsiteX3-7" fmla="*/ 891517 w 982957"/>
                  <a:gd name="connsiteY3-8" fmla="*/ 0 h 2479769"/>
                  <a:gd name="connsiteX4-9" fmla="*/ 982957 w 982957"/>
                  <a:gd name="connsiteY4-10" fmla="*/ 2479769 h 2479769"/>
                  <a:gd name="connsiteX0-11" fmla="*/ 891517 w 891517"/>
                  <a:gd name="connsiteY0-12" fmla="*/ 2388329 h 2388329"/>
                  <a:gd name="connsiteX1-13" fmla="*/ 0 w 891517"/>
                  <a:gd name="connsiteY1-14" fmla="*/ 2388329 h 2388329"/>
                  <a:gd name="connsiteX2-15" fmla="*/ 0 w 891517"/>
                  <a:gd name="connsiteY2-16" fmla="*/ 0 h 2388329"/>
                  <a:gd name="connsiteX3-17" fmla="*/ 891517 w 891517"/>
                  <a:gd name="connsiteY3-18" fmla="*/ 0 h 2388329"/>
                </a:gdLst>
                <a:ahLst/>
                <a:cxnLst>
                  <a:cxn ang="0">
                    <a:pos x="connsiteX0-1" y="connsiteY0-2"/>
                  </a:cxn>
                  <a:cxn ang="0">
                    <a:pos x="connsiteX1-3" y="connsiteY1-4"/>
                  </a:cxn>
                  <a:cxn ang="0">
                    <a:pos x="connsiteX2-5" y="connsiteY2-6"/>
                  </a:cxn>
                  <a:cxn ang="0">
                    <a:pos x="connsiteX3-7" y="connsiteY3-8"/>
                  </a:cxn>
                </a:cxnLst>
                <a:rect l="l" t="t" r="r" b="b"/>
                <a:pathLst>
                  <a:path w="891517" h="2388329">
                    <a:moveTo>
                      <a:pt x="891517" y="2388329"/>
                    </a:moveTo>
                    <a:lnTo>
                      <a:pt x="0" y="2388329"/>
                    </a:lnTo>
                    <a:lnTo>
                      <a:pt x="0" y="0"/>
                    </a:lnTo>
                    <a:lnTo>
                      <a:pt x="891517" y="0"/>
                    </a:lnTo>
                  </a:path>
                </a:pathLst>
              </a:custGeom>
              <a:noFill/>
              <a:ln>
                <a:solidFill>
                  <a:srgbClr val="BD0158"/>
                </a:solidFill>
                <a:headEnd type="stealth"/>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p:nvCxnSpPr>
            <p:spPr>
              <a:xfrm>
                <a:off x="3661795" y="4592812"/>
                <a:ext cx="255594" cy="0"/>
              </a:xfrm>
              <a:prstGeom prst="line">
                <a:avLst/>
              </a:prstGeom>
              <a:noFill/>
              <a:ln>
                <a:solidFill>
                  <a:srgbClr val="BD0158"/>
                </a:solidFill>
              </a:ln>
            </p:spPr>
            <p:style>
              <a:lnRef idx="2">
                <a:schemeClr val="accent1">
                  <a:shade val="50000"/>
                </a:schemeClr>
              </a:lnRef>
              <a:fillRef idx="1">
                <a:schemeClr val="accent1"/>
              </a:fillRef>
              <a:effectRef idx="0">
                <a:schemeClr val="accent1"/>
              </a:effectRef>
              <a:fontRef idx="minor">
                <a:schemeClr val="lt1"/>
              </a:fontRef>
            </p:style>
          </p:cxnSp>
        </p:grpSp>
        <p:cxnSp>
          <p:nvCxnSpPr>
            <p:cNvPr id="55" name="直接箭头连接符 54"/>
            <p:cNvCxnSpPr/>
            <p:nvPr/>
          </p:nvCxnSpPr>
          <p:spPr>
            <a:xfrm>
              <a:off x="8249959" y="3235541"/>
              <a:ext cx="976591" cy="0"/>
            </a:xfrm>
            <a:prstGeom prst="straightConnector1">
              <a:avLst/>
            </a:prstGeom>
            <a:noFill/>
            <a:ln>
              <a:solidFill>
                <a:srgbClr val="BD0158"/>
              </a:solidFill>
              <a:tailEnd type="stealth"/>
            </a:ln>
          </p:spPr>
          <p:style>
            <a:lnRef idx="2">
              <a:schemeClr val="accent1">
                <a:shade val="50000"/>
              </a:schemeClr>
            </a:lnRef>
            <a:fillRef idx="1">
              <a:schemeClr val="accent1"/>
            </a:fillRef>
            <a:effectRef idx="0">
              <a:schemeClr val="accent1"/>
            </a:effectRef>
            <a:fontRef idx="minor">
              <a:schemeClr val="lt1"/>
            </a:fontRef>
          </p:style>
        </p:cxnSp>
        <p:cxnSp>
          <p:nvCxnSpPr>
            <p:cNvPr id="57" name="直接箭头连接符 56"/>
            <p:cNvCxnSpPr/>
            <p:nvPr/>
          </p:nvCxnSpPr>
          <p:spPr>
            <a:xfrm>
              <a:off x="8249959" y="4485158"/>
              <a:ext cx="976591" cy="0"/>
            </a:xfrm>
            <a:prstGeom prst="straightConnector1">
              <a:avLst/>
            </a:prstGeom>
            <a:noFill/>
            <a:ln>
              <a:solidFill>
                <a:srgbClr val="BD0158"/>
              </a:solidFill>
              <a:tailEnd type="stealth"/>
            </a:ln>
          </p:spPr>
          <p:style>
            <a:lnRef idx="2">
              <a:schemeClr val="accent1">
                <a:shade val="50000"/>
              </a:schemeClr>
            </a:lnRef>
            <a:fillRef idx="1">
              <a:schemeClr val="accent1"/>
            </a:fillRef>
            <a:effectRef idx="0">
              <a:schemeClr val="accent1"/>
            </a:effectRef>
            <a:fontRef idx="minor">
              <a:schemeClr val="lt1"/>
            </a:fontRef>
          </p:style>
        </p:cxnSp>
        <p:cxnSp>
          <p:nvCxnSpPr>
            <p:cNvPr id="58" name="直接箭头连接符 57"/>
            <p:cNvCxnSpPr/>
            <p:nvPr/>
          </p:nvCxnSpPr>
          <p:spPr>
            <a:xfrm rot="16200000">
              <a:off x="10054531" y="3655150"/>
              <a:ext cx="240439" cy="1"/>
            </a:xfrm>
            <a:prstGeom prst="straightConnector1">
              <a:avLst/>
            </a:prstGeom>
            <a:noFill/>
            <a:ln>
              <a:solidFill>
                <a:srgbClr val="BD0158"/>
              </a:solidFill>
              <a:tailEnd type="stealth"/>
            </a:ln>
          </p:spPr>
          <p:style>
            <a:lnRef idx="2">
              <a:schemeClr val="accent1">
                <a:shade val="50000"/>
              </a:schemeClr>
            </a:lnRef>
            <a:fillRef idx="1">
              <a:schemeClr val="accent1"/>
            </a:fillRef>
            <a:effectRef idx="0">
              <a:schemeClr val="accent1"/>
            </a:effectRef>
            <a:fontRef idx="minor">
              <a:schemeClr val="lt1"/>
            </a:fontRef>
          </p:style>
        </p:cxnSp>
      </p:grpSp>
    </p:spTree>
    <p:custDataLst>
      <p:tags r:id="rId2"/>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3283727" y="6469579"/>
            <a:ext cx="9101933"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PS12-07-Lenvatinib plus pembrolizumab for previously treated, advanced triple-negative breast cancer: Early results from the multicohort phase 2 LEAP-005 study. 2020SABCS</a:t>
            </a:r>
            <a:endParaRPr lang="en-US" altLang="zh-CN" sz="8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434974" y="327967"/>
            <a:ext cx="11452226" cy="492443"/>
          </a:xfrm>
          <a:prstGeom prst="rect">
            <a:avLst/>
          </a:prstGeom>
          <a:noFill/>
        </p:spPr>
        <p:txBody>
          <a:bodyPr wrap="square">
            <a:spAutoFit/>
          </a:bodyPr>
          <a:lstStyle/>
          <a:p>
            <a:r>
              <a:rPr lang="en-US" altLang="zh-CN"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LEAP-005</a:t>
            </a:r>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研究结果：</a:t>
            </a:r>
            <a:r>
              <a:rPr lang="en-US" altLang="zh-CN"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ORR, DCR, DOR</a:t>
            </a:r>
            <a:endPar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15" name="组合 14"/>
          <p:cNvGrpSpPr/>
          <p:nvPr/>
        </p:nvGrpSpPr>
        <p:grpSpPr>
          <a:xfrm>
            <a:off x="515938" y="943642"/>
            <a:ext cx="11160125" cy="869950"/>
            <a:chOff x="515938" y="1016000"/>
            <a:chExt cx="11160125" cy="869950"/>
          </a:xfrm>
        </p:grpSpPr>
        <p:sp>
          <p:nvSpPr>
            <p:cNvPr id="16" name="矩形 15"/>
            <p:cNvSpPr/>
            <p:nvPr/>
          </p:nvSpPr>
          <p:spPr>
            <a:xfrm>
              <a:off x="515938" y="1016000"/>
              <a:ext cx="11160125" cy="869950"/>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46101" y="1122071"/>
              <a:ext cx="11099800" cy="657809"/>
            </a:xfrm>
            <a:prstGeom prst="rect">
              <a:avLst/>
            </a:prstGeom>
            <a:noFill/>
          </p:spPr>
          <p:txBody>
            <a:bodyPr wrap="square">
              <a:spAutoFit/>
            </a:bodyPr>
            <a:lstStyle/>
            <a:p>
              <a:pPr marL="179705" indent="-179705" algn="just">
                <a:lnSpc>
                  <a:spcPct val="120000"/>
                </a:lnSpc>
                <a:buFont typeface="Arial" panose="020B0604020202090204" pitchFamily="34" charset="0"/>
                <a:buChar char="•"/>
                <a:defRPr/>
              </a:pP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LEAP-005</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研究结果支持仑伐替尼联合帕博利珠单抗在既往经治的</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mTNBC</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中具有抗肿瘤活性</a:t>
              </a:r>
              <a:endPar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endParaRPr>
            </a:p>
            <a:p>
              <a:pPr marL="179705" indent="-179705" algn="just">
                <a:lnSpc>
                  <a:spcPct val="120000"/>
                </a:lnSpc>
                <a:buFont typeface="Arial" panose="020B0604020202090204" pitchFamily="34" charset="0"/>
                <a:buChar char="•"/>
                <a:defRPr/>
              </a:pP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数据截至</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2020</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年</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4</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月</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10</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号，中位随访</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7</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个月时，</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ORR</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为</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29%</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DCR</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为</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58%</a:t>
              </a:r>
              <a:endPar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p:txBody>
        </p:sp>
      </p:grpSp>
      <p:sp>
        <p:nvSpPr>
          <p:cNvPr id="60" name="矩形: 圆角 59"/>
          <p:cNvSpPr/>
          <p:nvPr/>
        </p:nvSpPr>
        <p:spPr>
          <a:xfrm>
            <a:off x="515939" y="1839871"/>
            <a:ext cx="11160124" cy="4272580"/>
          </a:xfrm>
          <a:prstGeom prst="roundRect">
            <a:avLst>
              <a:gd name="adj" fmla="val 1790"/>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表格 6"/>
          <p:cNvGraphicFramePr>
            <a:graphicFrameLocks noGrp="1"/>
          </p:cNvGraphicFramePr>
          <p:nvPr/>
        </p:nvGraphicFramePr>
        <p:xfrm>
          <a:off x="858901" y="1967611"/>
          <a:ext cx="6015426" cy="4027971"/>
        </p:xfrm>
        <a:graphic>
          <a:graphicData uri="http://schemas.openxmlformats.org/drawingml/2006/table">
            <a:tbl>
              <a:tblPr firstRow="1" bandRow="1">
                <a:effectLst>
                  <a:outerShdw blurRad="63500" algn="ctr" rotWithShape="0">
                    <a:prstClr val="black">
                      <a:alpha val="40000"/>
                    </a:prstClr>
                  </a:outerShdw>
                </a:effectLst>
                <a:tableStyleId>{5C22544A-7EE6-4342-B048-85BDC9FD1C3A}</a:tableStyleId>
              </a:tblPr>
              <a:tblGrid>
                <a:gridCol w="3007713"/>
                <a:gridCol w="3007713"/>
              </a:tblGrid>
              <a:tr h="614211">
                <a:tc>
                  <a:txBody>
                    <a:bodyPr/>
                    <a:lstStyle/>
                    <a:p>
                      <a:endParaRPr lang="zh-CN" altLang="en-US" sz="16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c>
                  <a:txBody>
                    <a:bodyPr/>
                    <a:lstStyle/>
                    <a:p>
                      <a:pPr algn="ctr"/>
                      <a:r>
                        <a:rPr lang="en-US" altLang="zh-CN" sz="1200">
                          <a:latin typeface="+mn-ea"/>
                          <a:ea typeface="+mn-ea"/>
                        </a:rPr>
                        <a:t>Lenvatinib + Pembrolizumab</a:t>
                      </a:r>
                      <a:endParaRPr lang="en-US" altLang="zh-CN" sz="1200">
                        <a:latin typeface="+mn-ea"/>
                        <a:ea typeface="+mn-ea"/>
                      </a:endParaRPr>
                    </a:p>
                    <a:p>
                      <a:pPr algn="ctr"/>
                      <a:r>
                        <a:rPr lang="en-US" altLang="zh-CN" sz="1200">
                          <a:latin typeface="+mn-ea"/>
                          <a:ea typeface="+mn-ea"/>
                        </a:rPr>
                        <a:t>N= 31</a:t>
                      </a:r>
                      <a:endParaRPr lang="zh-CN" altLang="en-US" sz="12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r>
              <a:tr h="225885">
                <a:tc>
                  <a:txBody>
                    <a:bodyPr/>
                    <a:lstStyle/>
                    <a:p>
                      <a:r>
                        <a:rPr lang="it-IT" altLang="zh-CN" sz="1000">
                          <a:latin typeface="+mn-ea"/>
                          <a:ea typeface="+mn-ea"/>
                        </a:rPr>
                        <a:t>ORR</a:t>
                      </a:r>
                      <a:r>
                        <a:rPr lang="zh-CN" altLang="it-IT" sz="1000">
                          <a:latin typeface="+mn-ea"/>
                          <a:ea typeface="+mn-ea"/>
                        </a:rPr>
                        <a:t>，</a:t>
                      </a:r>
                      <a:r>
                        <a:rPr lang="it-IT" altLang="zh-CN" sz="1000">
                          <a:latin typeface="+mn-ea"/>
                          <a:ea typeface="+mn-ea"/>
                        </a:rPr>
                        <a:t>%(95% CI)</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000">
                          <a:latin typeface="+mn-ea"/>
                          <a:ea typeface="+mn-ea"/>
                        </a:rPr>
                        <a:t>29(14-48)</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225885">
                <a:tc>
                  <a:txBody>
                    <a:bodyPr/>
                    <a:lstStyle/>
                    <a:p>
                      <a:r>
                        <a:rPr lang="it-IT" altLang="zh-CN" sz="1000">
                          <a:latin typeface="+mn-ea"/>
                          <a:ea typeface="+mn-ea"/>
                        </a:rPr>
                        <a:t>Disease control rate</a:t>
                      </a:r>
                      <a:r>
                        <a:rPr lang="zh-CN" altLang="it-IT" sz="1000">
                          <a:latin typeface="+mn-ea"/>
                          <a:ea typeface="+mn-ea"/>
                        </a:rPr>
                        <a:t>，</a:t>
                      </a:r>
                      <a:r>
                        <a:rPr lang="it-IT" altLang="zh-CN" sz="1000">
                          <a:latin typeface="+mn-ea"/>
                          <a:ea typeface="+mn-ea"/>
                        </a:rPr>
                        <a:t>%(95% CI)</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000">
                          <a:latin typeface="+mn-ea"/>
                          <a:ea typeface="+mn-ea"/>
                        </a:rPr>
                        <a:t>58(39-76)</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225885">
                <a:tc gridSpan="2">
                  <a:txBody>
                    <a:bodyPr/>
                    <a:lstStyle/>
                    <a:p>
                      <a:pPr algn="l"/>
                      <a:r>
                        <a:rPr lang="en-US" altLang="zh-CN" sz="1000">
                          <a:latin typeface="+mn-ea"/>
                          <a:ea typeface="+mn-ea"/>
                        </a:rPr>
                        <a:t>Best overall response, n(%)</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DF5F9"/>
                    </a:solidFill>
                  </a:tcPr>
                </a:tc>
                <a:tc hMerge="1">
                  <a:tcPr/>
                </a:tc>
              </a:tr>
              <a:tr h="225885">
                <a:tc>
                  <a:txBody>
                    <a:bodyPr/>
                    <a:lstStyle/>
                    <a:p>
                      <a:r>
                        <a:rPr lang="en-US" altLang="zh-CN" sz="1000" b="0">
                          <a:latin typeface="+mn-ea"/>
                          <a:ea typeface="+mn-ea"/>
                        </a:rPr>
                        <a:t>CR</a:t>
                      </a:r>
                      <a:endParaRPr lang="zh-CN" altLang="en-US" sz="1000" b="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000">
                          <a:latin typeface="+mn-ea"/>
                          <a:ea typeface="+mn-ea"/>
                        </a:rPr>
                        <a:t>1</a:t>
                      </a:r>
                      <a:r>
                        <a:rPr lang="zh-CN" altLang="en-US" sz="1000">
                          <a:latin typeface="+mn-ea"/>
                          <a:ea typeface="+mn-ea"/>
                        </a:rPr>
                        <a:t>（</a:t>
                      </a:r>
                      <a:r>
                        <a:rPr lang="en-US" altLang="zh-CN" sz="1000">
                          <a:latin typeface="+mn-ea"/>
                          <a:ea typeface="+mn-ea"/>
                        </a:rPr>
                        <a:t>3</a:t>
                      </a:r>
                      <a:r>
                        <a:rPr lang="zh-CN" altLang="en-US" sz="1000">
                          <a:latin typeface="+mn-ea"/>
                          <a:ea typeface="+mn-ea"/>
                        </a:rPr>
                        <a:t>）</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225885">
                <a:tc>
                  <a:txBody>
                    <a:bodyPr/>
                    <a:lstStyle/>
                    <a:p>
                      <a:r>
                        <a:rPr lang="en-US" altLang="zh-CN" sz="1000">
                          <a:latin typeface="+mn-ea"/>
                          <a:ea typeface="+mn-ea"/>
                        </a:rPr>
                        <a:t>PR</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000">
                          <a:latin typeface="+mn-ea"/>
                          <a:ea typeface="+mn-ea"/>
                        </a:rPr>
                        <a:t>8</a:t>
                      </a:r>
                      <a:r>
                        <a:rPr lang="zh-CN" altLang="en-US" sz="1000">
                          <a:latin typeface="+mn-ea"/>
                          <a:ea typeface="+mn-ea"/>
                        </a:rPr>
                        <a:t>（</a:t>
                      </a:r>
                      <a:r>
                        <a:rPr lang="en-US" altLang="zh-CN" sz="1000">
                          <a:latin typeface="+mn-ea"/>
                          <a:ea typeface="+mn-ea"/>
                        </a:rPr>
                        <a:t>26</a:t>
                      </a:r>
                      <a:r>
                        <a:rPr lang="zh-CN" altLang="en-US" sz="1000">
                          <a:latin typeface="+mn-ea"/>
                          <a:ea typeface="+mn-ea"/>
                        </a:rPr>
                        <a:t>）</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225885">
                <a:tc>
                  <a:txBody>
                    <a:bodyPr/>
                    <a:lstStyle/>
                    <a:p>
                      <a:r>
                        <a:rPr lang="en-US" altLang="zh-CN" sz="1000">
                          <a:latin typeface="+mn-ea"/>
                          <a:ea typeface="+mn-ea"/>
                        </a:rPr>
                        <a:t>SD</a:t>
                      </a:r>
                      <a:r>
                        <a:rPr lang="en-US" altLang="zh-CN" sz="1000" baseline="30000">
                          <a:latin typeface="+mn-ea"/>
                          <a:ea typeface="+mn-ea"/>
                        </a:rPr>
                        <a:t>b</a:t>
                      </a:r>
                      <a:endParaRPr lang="zh-CN" altLang="en-US" sz="1000" baseline="30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000">
                          <a:latin typeface="+mn-ea"/>
                          <a:ea typeface="+mn-ea"/>
                        </a:rPr>
                        <a:t>9</a:t>
                      </a:r>
                      <a:r>
                        <a:rPr lang="zh-CN" altLang="en-US" sz="1000">
                          <a:latin typeface="+mn-ea"/>
                          <a:ea typeface="+mn-ea"/>
                        </a:rPr>
                        <a:t>（</a:t>
                      </a:r>
                      <a:r>
                        <a:rPr lang="en-US" altLang="zh-CN" sz="1000">
                          <a:latin typeface="+mn-ea"/>
                          <a:ea typeface="+mn-ea"/>
                        </a:rPr>
                        <a:t>29</a:t>
                      </a:r>
                      <a:r>
                        <a:rPr lang="zh-CN" altLang="en-US" sz="1000">
                          <a:latin typeface="+mn-ea"/>
                          <a:ea typeface="+mn-ea"/>
                        </a:rPr>
                        <a:t>）</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225885">
                <a:tc>
                  <a:txBody>
                    <a:bodyPr/>
                    <a:lstStyle/>
                    <a:p>
                      <a:r>
                        <a:rPr lang="en-US" altLang="zh-CN" sz="1000">
                          <a:latin typeface="+mn-ea"/>
                          <a:ea typeface="+mn-ea"/>
                        </a:rPr>
                        <a:t>PD</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000">
                          <a:latin typeface="+mn-ea"/>
                          <a:ea typeface="+mn-ea"/>
                        </a:rPr>
                        <a:t>8</a:t>
                      </a:r>
                      <a:r>
                        <a:rPr lang="zh-CN" altLang="en-US" sz="1000">
                          <a:latin typeface="+mn-ea"/>
                          <a:ea typeface="+mn-ea"/>
                        </a:rPr>
                        <a:t>（</a:t>
                      </a:r>
                      <a:r>
                        <a:rPr lang="en-US" altLang="zh-CN" sz="1000">
                          <a:latin typeface="+mn-ea"/>
                          <a:ea typeface="+mn-ea"/>
                        </a:rPr>
                        <a:t>26</a:t>
                      </a:r>
                      <a:r>
                        <a:rPr lang="zh-CN" altLang="en-US" sz="1000">
                          <a:latin typeface="+mn-ea"/>
                          <a:ea typeface="+mn-ea"/>
                        </a:rPr>
                        <a:t>）</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225885">
                <a:tc>
                  <a:txBody>
                    <a:bodyPr/>
                    <a:lstStyle/>
                    <a:p>
                      <a:r>
                        <a:rPr lang="en-US" altLang="zh-CN" sz="1000">
                          <a:latin typeface="+mn-ea"/>
                          <a:ea typeface="+mn-ea"/>
                        </a:rPr>
                        <a:t>Nonevaluable</a:t>
                      </a:r>
                      <a:r>
                        <a:rPr lang="en-US" altLang="zh-CN" sz="1000" baseline="30000">
                          <a:latin typeface="+mn-ea"/>
                          <a:ea typeface="+mn-ea"/>
                        </a:rPr>
                        <a:t>c</a:t>
                      </a:r>
                      <a:endParaRPr lang="zh-CN" altLang="en-US" sz="1000" baseline="30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000">
                          <a:latin typeface="+mn-ea"/>
                          <a:ea typeface="+mn-ea"/>
                        </a:rPr>
                        <a:t>1</a:t>
                      </a:r>
                      <a:r>
                        <a:rPr lang="zh-CN" altLang="en-US" sz="1000">
                          <a:latin typeface="+mn-ea"/>
                          <a:ea typeface="+mn-ea"/>
                        </a:rPr>
                        <a:t>（</a:t>
                      </a:r>
                      <a:r>
                        <a:rPr lang="en-US" altLang="zh-CN" sz="1000">
                          <a:latin typeface="+mn-ea"/>
                          <a:ea typeface="+mn-ea"/>
                        </a:rPr>
                        <a:t>3</a:t>
                      </a:r>
                      <a:r>
                        <a:rPr lang="zh-CN" altLang="en-US" sz="1000">
                          <a:latin typeface="+mn-ea"/>
                          <a:ea typeface="+mn-ea"/>
                        </a:rPr>
                        <a:t>）</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225885">
                <a:tc>
                  <a:txBody>
                    <a:bodyPr/>
                    <a:lstStyle/>
                    <a:p>
                      <a:r>
                        <a:rPr lang="en-US" altLang="zh-CN" sz="1000">
                          <a:latin typeface="+mn-ea"/>
                          <a:ea typeface="+mn-ea"/>
                        </a:rPr>
                        <a:t>No assessment</a:t>
                      </a:r>
                      <a:r>
                        <a:rPr lang="en-US" altLang="zh-CN" sz="1000" kern="1200" baseline="30000">
                          <a:solidFill>
                            <a:schemeClr val="dk1"/>
                          </a:solidFill>
                          <a:latin typeface="+mn-ea"/>
                          <a:ea typeface="+mn-ea"/>
                          <a:cs typeface="+mn-cs"/>
                        </a:rPr>
                        <a:t>d</a:t>
                      </a:r>
                      <a:endParaRPr lang="zh-CN" altLang="en-US" sz="1000" kern="1200" baseline="30000">
                        <a:solidFill>
                          <a:schemeClr val="dk1"/>
                        </a:solidFill>
                        <a:latin typeface="+mn-ea"/>
                        <a:ea typeface="+mn-ea"/>
                        <a:cs typeface="+mn-cs"/>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000">
                          <a:latin typeface="+mn-ea"/>
                          <a:ea typeface="+mn-ea"/>
                        </a:rPr>
                        <a:t>4</a:t>
                      </a:r>
                      <a:r>
                        <a:rPr lang="zh-CN" altLang="en-US" sz="1000">
                          <a:latin typeface="+mn-ea"/>
                          <a:ea typeface="+mn-ea"/>
                        </a:rPr>
                        <a:t>（</a:t>
                      </a:r>
                      <a:r>
                        <a:rPr lang="en-US" altLang="zh-CN" sz="1000">
                          <a:latin typeface="+mn-ea"/>
                          <a:ea typeface="+mn-ea"/>
                        </a:rPr>
                        <a:t>13</a:t>
                      </a:r>
                      <a:r>
                        <a:rPr lang="zh-CN" altLang="en-US" sz="1000">
                          <a:latin typeface="+mn-ea"/>
                          <a:ea typeface="+mn-ea"/>
                        </a:rPr>
                        <a:t>）</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225885">
                <a:tc gridSpan="2">
                  <a:txBody>
                    <a:bodyPr/>
                    <a:lstStyle/>
                    <a:p>
                      <a:pPr algn="l"/>
                      <a:r>
                        <a:rPr lang="en-US" altLang="zh-CN" sz="1000">
                          <a:latin typeface="+mn-ea"/>
                          <a:ea typeface="+mn-ea"/>
                        </a:rPr>
                        <a:t>Responders by subgroup,n(%)</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DF5F9"/>
                    </a:solidFill>
                  </a:tcPr>
                </a:tc>
                <a:tc hMerge="1">
                  <a:tcPr/>
                </a:tc>
              </a:tr>
              <a:tr h="225885">
                <a:tc>
                  <a:txBody>
                    <a:bodyPr/>
                    <a:lstStyle/>
                    <a:p>
                      <a:r>
                        <a:rPr lang="pt-BR" altLang="zh-CN" sz="1000">
                          <a:latin typeface="+mn-ea"/>
                          <a:ea typeface="+mn-ea"/>
                        </a:rPr>
                        <a:t>PD-L1 CPS </a:t>
                      </a:r>
                      <a:r>
                        <a:rPr lang="zh-CN" altLang="en-US" sz="1000">
                          <a:latin typeface="+mn-ea"/>
                          <a:ea typeface="+mn-ea"/>
                        </a:rPr>
                        <a:t>≥</a:t>
                      </a:r>
                      <a:r>
                        <a:rPr lang="pt-BR" altLang="zh-CN" sz="1000">
                          <a:latin typeface="+mn-ea"/>
                          <a:ea typeface="+mn-ea"/>
                        </a:rPr>
                        <a:t>1 (n = 16)</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000">
                          <a:latin typeface="+mn-ea"/>
                          <a:ea typeface="+mn-ea"/>
                        </a:rPr>
                        <a:t>6</a:t>
                      </a:r>
                      <a:r>
                        <a:rPr lang="zh-CN" altLang="en-US" sz="1000">
                          <a:latin typeface="+mn-ea"/>
                          <a:ea typeface="+mn-ea"/>
                        </a:rPr>
                        <a:t>（</a:t>
                      </a:r>
                      <a:r>
                        <a:rPr lang="en-US" altLang="zh-CN" sz="1000">
                          <a:latin typeface="+mn-ea"/>
                          <a:ea typeface="+mn-ea"/>
                        </a:rPr>
                        <a:t>38</a:t>
                      </a:r>
                      <a:r>
                        <a:rPr lang="zh-CN" altLang="en-US" sz="1000">
                          <a:latin typeface="+mn-ea"/>
                          <a:ea typeface="+mn-ea"/>
                        </a:rPr>
                        <a:t>）</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225885">
                <a:tc>
                  <a:txBody>
                    <a:bodyPr/>
                    <a:lstStyle/>
                    <a:p>
                      <a:r>
                        <a:rPr lang="pt-BR" altLang="zh-CN" sz="1000">
                          <a:latin typeface="+mn-ea"/>
                          <a:ea typeface="+mn-ea"/>
                        </a:rPr>
                        <a:t>PD-L1 CPS &lt;1 (n = 14)</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000">
                          <a:latin typeface="+mn-ea"/>
                          <a:ea typeface="+mn-ea"/>
                        </a:rPr>
                        <a:t>3</a:t>
                      </a:r>
                      <a:r>
                        <a:rPr lang="zh-CN" altLang="en-US" sz="1000">
                          <a:latin typeface="+mn-ea"/>
                          <a:ea typeface="+mn-ea"/>
                        </a:rPr>
                        <a:t>（</a:t>
                      </a:r>
                      <a:r>
                        <a:rPr lang="en-US" altLang="zh-CN" sz="1000">
                          <a:latin typeface="+mn-ea"/>
                          <a:ea typeface="+mn-ea"/>
                        </a:rPr>
                        <a:t>21</a:t>
                      </a:r>
                      <a:r>
                        <a:rPr lang="zh-CN" altLang="en-US" sz="1000">
                          <a:latin typeface="+mn-ea"/>
                          <a:ea typeface="+mn-ea"/>
                        </a:rPr>
                        <a:t>）</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225885">
                <a:tc>
                  <a:txBody>
                    <a:bodyPr/>
                    <a:lstStyle/>
                    <a:p>
                      <a:r>
                        <a:rPr lang="pt-BR" altLang="zh-CN" sz="1000">
                          <a:latin typeface="+mn-ea"/>
                          <a:ea typeface="+mn-ea"/>
                        </a:rPr>
                        <a:t>PD-L1 CPS </a:t>
                      </a:r>
                      <a:r>
                        <a:rPr lang="zh-CN" altLang="en-US" sz="1000">
                          <a:latin typeface="+mn-ea"/>
                          <a:ea typeface="+mn-ea"/>
                        </a:rPr>
                        <a:t>≥</a:t>
                      </a:r>
                      <a:r>
                        <a:rPr lang="pt-BR" altLang="zh-CN" sz="1000">
                          <a:latin typeface="+mn-ea"/>
                          <a:ea typeface="+mn-ea"/>
                        </a:rPr>
                        <a:t>10 (n = 8)</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000">
                          <a:latin typeface="+mn-ea"/>
                          <a:ea typeface="+mn-ea"/>
                        </a:rPr>
                        <a:t>4</a:t>
                      </a:r>
                      <a:r>
                        <a:rPr lang="zh-CN" altLang="en-US" sz="1000">
                          <a:latin typeface="+mn-ea"/>
                          <a:ea typeface="+mn-ea"/>
                        </a:rPr>
                        <a:t>（</a:t>
                      </a:r>
                      <a:r>
                        <a:rPr lang="en-US" altLang="zh-CN" sz="1000">
                          <a:latin typeface="+mn-ea"/>
                          <a:ea typeface="+mn-ea"/>
                        </a:rPr>
                        <a:t>50</a:t>
                      </a:r>
                      <a:r>
                        <a:rPr lang="zh-CN" altLang="en-US" sz="1000">
                          <a:latin typeface="+mn-ea"/>
                          <a:ea typeface="+mn-ea"/>
                        </a:rPr>
                        <a:t>）</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225885">
                <a:tc>
                  <a:txBody>
                    <a:bodyPr/>
                    <a:lstStyle/>
                    <a:p>
                      <a:r>
                        <a:rPr lang="pt-BR" altLang="zh-CN" sz="1000">
                          <a:latin typeface="+mn-ea"/>
                          <a:ea typeface="+mn-ea"/>
                        </a:rPr>
                        <a:t>PD-L1 CPS &lt;10 (n = 22)</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000">
                          <a:latin typeface="+mn-ea"/>
                          <a:ea typeface="+mn-ea"/>
                        </a:rPr>
                        <a:t>5</a:t>
                      </a:r>
                      <a:r>
                        <a:rPr lang="zh-CN" altLang="en-US" sz="1000">
                          <a:latin typeface="+mn-ea"/>
                          <a:ea typeface="+mn-ea"/>
                        </a:rPr>
                        <a:t>（</a:t>
                      </a:r>
                      <a:r>
                        <a:rPr lang="en-US" altLang="zh-CN" sz="1000">
                          <a:latin typeface="+mn-ea"/>
                          <a:ea typeface="+mn-ea"/>
                        </a:rPr>
                        <a:t>23</a:t>
                      </a:r>
                      <a:r>
                        <a:rPr lang="zh-CN" altLang="en-US" sz="1000">
                          <a:latin typeface="+mn-ea"/>
                          <a:ea typeface="+mn-ea"/>
                        </a:rPr>
                        <a:t>）</a:t>
                      </a:r>
                      <a:endParaRPr lang="zh-CN" altLang="en-US" sz="1000">
                        <a:latin typeface="+mn-ea"/>
                        <a:ea typeface="+mn-ea"/>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r>
            </a:tbl>
          </a:graphicData>
        </a:graphic>
      </p:graphicFrame>
      <p:grpSp>
        <p:nvGrpSpPr>
          <p:cNvPr id="101" name="组合 100"/>
          <p:cNvGrpSpPr/>
          <p:nvPr/>
        </p:nvGrpSpPr>
        <p:grpSpPr>
          <a:xfrm>
            <a:off x="7015699" y="1933988"/>
            <a:ext cx="4434180" cy="1781061"/>
            <a:chOff x="7041099" y="2111603"/>
            <a:chExt cx="4434180" cy="1781061"/>
          </a:xfrm>
        </p:grpSpPr>
        <p:cxnSp>
          <p:nvCxnSpPr>
            <p:cNvPr id="9" name="直接连接符 8"/>
            <p:cNvCxnSpPr/>
            <p:nvPr/>
          </p:nvCxnSpPr>
          <p:spPr>
            <a:xfrm>
              <a:off x="7534275" y="2209800"/>
              <a:ext cx="0" cy="15859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502525" y="2219325"/>
              <a:ext cx="317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7204075" y="2111603"/>
              <a:ext cx="367408" cy="215444"/>
            </a:xfrm>
            <a:prstGeom prst="rect">
              <a:avLst/>
            </a:prstGeom>
            <a:noFill/>
          </p:spPr>
          <p:txBody>
            <a:bodyPr wrap="none" rtlCol="0">
              <a:spAutoFit/>
            </a:bodyPr>
            <a:lstStyle/>
            <a:p>
              <a:pPr algn="r"/>
              <a:r>
                <a:rPr lang="en-US" altLang="zh-CN" sz="800">
                  <a:latin typeface="+mn-ea"/>
                </a:rPr>
                <a:t>100</a:t>
              </a:r>
              <a:endParaRPr lang="zh-CN" altLang="en-US" sz="800">
                <a:latin typeface="+mn-ea"/>
              </a:endParaRPr>
            </a:p>
          </p:txBody>
        </p:sp>
        <p:grpSp>
          <p:nvGrpSpPr>
            <p:cNvPr id="14" name="组合 13"/>
            <p:cNvGrpSpPr/>
            <p:nvPr/>
          </p:nvGrpSpPr>
          <p:grpSpPr>
            <a:xfrm>
              <a:off x="7264989" y="2264241"/>
              <a:ext cx="306494" cy="215444"/>
              <a:chOff x="7264989" y="2264241"/>
              <a:chExt cx="306494" cy="215444"/>
            </a:xfrm>
          </p:grpSpPr>
          <p:cxnSp>
            <p:nvCxnSpPr>
              <p:cNvPr id="23" name="直接连接符 22"/>
              <p:cNvCxnSpPr/>
              <p:nvPr/>
            </p:nvCxnSpPr>
            <p:spPr>
              <a:xfrm>
                <a:off x="7502525" y="2371963"/>
                <a:ext cx="317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7264989" y="2264241"/>
                <a:ext cx="306494" cy="215444"/>
              </a:xfrm>
              <a:prstGeom prst="rect">
                <a:avLst/>
              </a:prstGeom>
              <a:noFill/>
            </p:spPr>
            <p:txBody>
              <a:bodyPr wrap="none" rtlCol="0">
                <a:spAutoFit/>
              </a:bodyPr>
              <a:lstStyle/>
              <a:p>
                <a:pPr algn="r"/>
                <a:r>
                  <a:rPr lang="en-US" altLang="zh-CN" sz="800">
                    <a:latin typeface="+mn-ea"/>
                  </a:rPr>
                  <a:t>80</a:t>
                </a:r>
                <a:endParaRPr lang="zh-CN" altLang="en-US" sz="800">
                  <a:latin typeface="+mn-ea"/>
                </a:endParaRPr>
              </a:p>
            </p:txBody>
          </p:sp>
        </p:grpSp>
        <p:grpSp>
          <p:nvGrpSpPr>
            <p:cNvPr id="26" name="组合 25"/>
            <p:cNvGrpSpPr/>
            <p:nvPr/>
          </p:nvGrpSpPr>
          <p:grpSpPr>
            <a:xfrm>
              <a:off x="7264989" y="2424489"/>
              <a:ext cx="306494" cy="215444"/>
              <a:chOff x="7264989" y="2264241"/>
              <a:chExt cx="306494" cy="215444"/>
            </a:xfrm>
          </p:grpSpPr>
          <p:cxnSp>
            <p:nvCxnSpPr>
              <p:cNvPr id="27" name="直接连接符 26"/>
              <p:cNvCxnSpPr/>
              <p:nvPr/>
            </p:nvCxnSpPr>
            <p:spPr>
              <a:xfrm>
                <a:off x="7502525" y="2371963"/>
                <a:ext cx="317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7264989" y="2264241"/>
                <a:ext cx="306494" cy="215444"/>
              </a:xfrm>
              <a:prstGeom prst="rect">
                <a:avLst/>
              </a:prstGeom>
              <a:noFill/>
            </p:spPr>
            <p:txBody>
              <a:bodyPr wrap="none" rtlCol="0">
                <a:spAutoFit/>
              </a:bodyPr>
              <a:lstStyle/>
              <a:p>
                <a:pPr algn="r"/>
                <a:r>
                  <a:rPr lang="en-US" altLang="zh-CN" sz="800">
                    <a:latin typeface="+mn-ea"/>
                  </a:rPr>
                  <a:t>60</a:t>
                </a:r>
                <a:endParaRPr lang="zh-CN" altLang="en-US" sz="800">
                  <a:latin typeface="+mn-ea"/>
                </a:endParaRPr>
              </a:p>
            </p:txBody>
          </p:sp>
        </p:grpSp>
        <p:grpSp>
          <p:nvGrpSpPr>
            <p:cNvPr id="29" name="组合 28"/>
            <p:cNvGrpSpPr/>
            <p:nvPr/>
          </p:nvGrpSpPr>
          <p:grpSpPr>
            <a:xfrm>
              <a:off x="7264989" y="2577960"/>
              <a:ext cx="306494" cy="215444"/>
              <a:chOff x="7264989" y="2264241"/>
              <a:chExt cx="306494" cy="215444"/>
            </a:xfrm>
          </p:grpSpPr>
          <p:cxnSp>
            <p:nvCxnSpPr>
              <p:cNvPr id="30" name="直接连接符 29"/>
              <p:cNvCxnSpPr/>
              <p:nvPr/>
            </p:nvCxnSpPr>
            <p:spPr>
              <a:xfrm>
                <a:off x="7502525" y="2371963"/>
                <a:ext cx="317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7264989" y="2264241"/>
                <a:ext cx="306494" cy="215444"/>
              </a:xfrm>
              <a:prstGeom prst="rect">
                <a:avLst/>
              </a:prstGeom>
              <a:noFill/>
            </p:spPr>
            <p:txBody>
              <a:bodyPr wrap="none" rtlCol="0">
                <a:spAutoFit/>
              </a:bodyPr>
              <a:lstStyle/>
              <a:p>
                <a:pPr algn="r"/>
                <a:r>
                  <a:rPr lang="en-US" altLang="zh-CN" sz="800">
                    <a:latin typeface="+mn-ea"/>
                  </a:rPr>
                  <a:t>40</a:t>
                </a:r>
                <a:endParaRPr lang="zh-CN" altLang="en-US" sz="800">
                  <a:latin typeface="+mn-ea"/>
                </a:endParaRPr>
              </a:p>
            </p:txBody>
          </p:sp>
        </p:grpSp>
        <p:grpSp>
          <p:nvGrpSpPr>
            <p:cNvPr id="32" name="组合 31"/>
            <p:cNvGrpSpPr/>
            <p:nvPr/>
          </p:nvGrpSpPr>
          <p:grpSpPr>
            <a:xfrm>
              <a:off x="7264989" y="2738170"/>
              <a:ext cx="306494" cy="215444"/>
              <a:chOff x="7264989" y="2264241"/>
              <a:chExt cx="306494" cy="215444"/>
            </a:xfrm>
          </p:grpSpPr>
          <p:cxnSp>
            <p:nvCxnSpPr>
              <p:cNvPr id="33" name="直接连接符 32"/>
              <p:cNvCxnSpPr/>
              <p:nvPr/>
            </p:nvCxnSpPr>
            <p:spPr>
              <a:xfrm>
                <a:off x="7502525" y="2371963"/>
                <a:ext cx="317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7264989" y="2264241"/>
                <a:ext cx="306494" cy="215444"/>
              </a:xfrm>
              <a:prstGeom prst="rect">
                <a:avLst/>
              </a:prstGeom>
              <a:noFill/>
            </p:spPr>
            <p:txBody>
              <a:bodyPr wrap="none" rtlCol="0">
                <a:spAutoFit/>
              </a:bodyPr>
              <a:lstStyle/>
              <a:p>
                <a:pPr algn="r"/>
                <a:r>
                  <a:rPr lang="en-US" altLang="zh-CN" sz="800">
                    <a:latin typeface="+mn-ea"/>
                  </a:rPr>
                  <a:t>20</a:t>
                </a:r>
                <a:endParaRPr lang="zh-CN" altLang="en-US" sz="800">
                  <a:latin typeface="+mn-ea"/>
                </a:endParaRPr>
              </a:p>
            </p:txBody>
          </p:sp>
        </p:grpSp>
        <p:grpSp>
          <p:nvGrpSpPr>
            <p:cNvPr id="35" name="组合 34"/>
            <p:cNvGrpSpPr/>
            <p:nvPr/>
          </p:nvGrpSpPr>
          <p:grpSpPr>
            <a:xfrm>
              <a:off x="7325903" y="2891601"/>
              <a:ext cx="245580" cy="215444"/>
              <a:chOff x="7325903" y="2264241"/>
              <a:chExt cx="245580" cy="215444"/>
            </a:xfrm>
          </p:grpSpPr>
          <p:cxnSp>
            <p:nvCxnSpPr>
              <p:cNvPr id="36" name="直接连接符 35"/>
              <p:cNvCxnSpPr/>
              <p:nvPr/>
            </p:nvCxnSpPr>
            <p:spPr>
              <a:xfrm>
                <a:off x="7502525" y="2371963"/>
                <a:ext cx="317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7325903" y="2264241"/>
                <a:ext cx="245580" cy="215444"/>
              </a:xfrm>
              <a:prstGeom prst="rect">
                <a:avLst/>
              </a:prstGeom>
              <a:noFill/>
            </p:spPr>
            <p:txBody>
              <a:bodyPr wrap="none" rtlCol="0">
                <a:spAutoFit/>
              </a:bodyPr>
              <a:lstStyle/>
              <a:p>
                <a:pPr algn="r"/>
                <a:r>
                  <a:rPr lang="en-US" altLang="zh-CN" sz="800">
                    <a:latin typeface="+mn-ea"/>
                  </a:rPr>
                  <a:t>0</a:t>
                </a:r>
                <a:endParaRPr lang="zh-CN" altLang="en-US" sz="800">
                  <a:latin typeface="+mn-ea"/>
                </a:endParaRPr>
              </a:p>
            </p:txBody>
          </p:sp>
        </p:grpSp>
        <p:grpSp>
          <p:nvGrpSpPr>
            <p:cNvPr id="38" name="组合 37"/>
            <p:cNvGrpSpPr/>
            <p:nvPr/>
          </p:nvGrpSpPr>
          <p:grpSpPr>
            <a:xfrm>
              <a:off x="7220104" y="3053184"/>
              <a:ext cx="351379" cy="215444"/>
              <a:chOff x="7220104" y="2264241"/>
              <a:chExt cx="351379" cy="215444"/>
            </a:xfrm>
          </p:grpSpPr>
          <p:cxnSp>
            <p:nvCxnSpPr>
              <p:cNvPr id="39" name="直接连接符 38"/>
              <p:cNvCxnSpPr/>
              <p:nvPr/>
            </p:nvCxnSpPr>
            <p:spPr>
              <a:xfrm>
                <a:off x="7502525" y="2371963"/>
                <a:ext cx="317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7220104" y="2264241"/>
                <a:ext cx="351379" cy="215444"/>
              </a:xfrm>
              <a:prstGeom prst="rect">
                <a:avLst/>
              </a:prstGeom>
              <a:noFill/>
            </p:spPr>
            <p:txBody>
              <a:bodyPr wrap="none" rtlCol="0">
                <a:spAutoFit/>
              </a:bodyPr>
              <a:lstStyle/>
              <a:p>
                <a:pPr algn="r"/>
                <a:r>
                  <a:rPr lang="en-US" altLang="zh-CN" sz="800">
                    <a:latin typeface="+mn-ea"/>
                  </a:rPr>
                  <a:t>-20</a:t>
                </a:r>
                <a:endParaRPr lang="zh-CN" altLang="en-US" sz="800">
                  <a:latin typeface="+mn-ea"/>
                </a:endParaRPr>
              </a:p>
            </p:txBody>
          </p:sp>
        </p:grpSp>
        <p:grpSp>
          <p:nvGrpSpPr>
            <p:cNvPr id="41" name="组合 40"/>
            <p:cNvGrpSpPr/>
            <p:nvPr/>
          </p:nvGrpSpPr>
          <p:grpSpPr>
            <a:xfrm>
              <a:off x="7220104" y="3207623"/>
              <a:ext cx="351379" cy="215444"/>
              <a:chOff x="7220104" y="2264241"/>
              <a:chExt cx="351379" cy="215444"/>
            </a:xfrm>
          </p:grpSpPr>
          <p:cxnSp>
            <p:nvCxnSpPr>
              <p:cNvPr id="42" name="直接连接符 41"/>
              <p:cNvCxnSpPr/>
              <p:nvPr/>
            </p:nvCxnSpPr>
            <p:spPr>
              <a:xfrm>
                <a:off x="7502525" y="2371963"/>
                <a:ext cx="317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文本框 42"/>
              <p:cNvSpPr txBox="1"/>
              <p:nvPr/>
            </p:nvSpPr>
            <p:spPr>
              <a:xfrm>
                <a:off x="7220104" y="2264241"/>
                <a:ext cx="351379" cy="215444"/>
              </a:xfrm>
              <a:prstGeom prst="rect">
                <a:avLst/>
              </a:prstGeom>
              <a:noFill/>
            </p:spPr>
            <p:txBody>
              <a:bodyPr wrap="none" rtlCol="0">
                <a:spAutoFit/>
              </a:bodyPr>
              <a:lstStyle/>
              <a:p>
                <a:pPr algn="r"/>
                <a:r>
                  <a:rPr lang="en-US" altLang="zh-CN" sz="800">
                    <a:latin typeface="+mn-ea"/>
                  </a:rPr>
                  <a:t>-40</a:t>
                </a:r>
                <a:endParaRPr lang="zh-CN" altLang="en-US" sz="800">
                  <a:latin typeface="+mn-ea"/>
                </a:endParaRPr>
              </a:p>
            </p:txBody>
          </p:sp>
        </p:grpSp>
        <p:grpSp>
          <p:nvGrpSpPr>
            <p:cNvPr id="44" name="组合 43"/>
            <p:cNvGrpSpPr/>
            <p:nvPr/>
          </p:nvGrpSpPr>
          <p:grpSpPr>
            <a:xfrm>
              <a:off x="7220104" y="3366786"/>
              <a:ext cx="351379" cy="215444"/>
              <a:chOff x="7220104" y="2264241"/>
              <a:chExt cx="351379" cy="215444"/>
            </a:xfrm>
          </p:grpSpPr>
          <p:cxnSp>
            <p:nvCxnSpPr>
              <p:cNvPr id="45" name="直接连接符 44"/>
              <p:cNvCxnSpPr/>
              <p:nvPr/>
            </p:nvCxnSpPr>
            <p:spPr>
              <a:xfrm>
                <a:off x="7502525" y="2371963"/>
                <a:ext cx="317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7220104" y="2264241"/>
                <a:ext cx="351379" cy="215444"/>
              </a:xfrm>
              <a:prstGeom prst="rect">
                <a:avLst/>
              </a:prstGeom>
              <a:noFill/>
            </p:spPr>
            <p:txBody>
              <a:bodyPr wrap="none" rtlCol="0">
                <a:spAutoFit/>
              </a:bodyPr>
              <a:lstStyle/>
              <a:p>
                <a:pPr algn="r"/>
                <a:r>
                  <a:rPr lang="en-US" altLang="zh-CN" sz="800">
                    <a:latin typeface="+mn-ea"/>
                  </a:rPr>
                  <a:t>-60</a:t>
                </a:r>
                <a:endParaRPr lang="zh-CN" altLang="en-US" sz="800">
                  <a:latin typeface="+mn-ea"/>
                </a:endParaRPr>
              </a:p>
            </p:txBody>
          </p:sp>
        </p:grpSp>
        <p:grpSp>
          <p:nvGrpSpPr>
            <p:cNvPr id="47" name="组合 46"/>
            <p:cNvGrpSpPr/>
            <p:nvPr/>
          </p:nvGrpSpPr>
          <p:grpSpPr>
            <a:xfrm>
              <a:off x="7220104" y="3521646"/>
              <a:ext cx="351379" cy="215444"/>
              <a:chOff x="7220104" y="2264241"/>
              <a:chExt cx="351379" cy="215444"/>
            </a:xfrm>
          </p:grpSpPr>
          <p:cxnSp>
            <p:nvCxnSpPr>
              <p:cNvPr id="48" name="直接连接符 47"/>
              <p:cNvCxnSpPr/>
              <p:nvPr/>
            </p:nvCxnSpPr>
            <p:spPr>
              <a:xfrm>
                <a:off x="7502525" y="2371963"/>
                <a:ext cx="317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7220104" y="2264241"/>
                <a:ext cx="351379" cy="215444"/>
              </a:xfrm>
              <a:prstGeom prst="rect">
                <a:avLst/>
              </a:prstGeom>
              <a:noFill/>
            </p:spPr>
            <p:txBody>
              <a:bodyPr wrap="none" rtlCol="0">
                <a:spAutoFit/>
              </a:bodyPr>
              <a:lstStyle/>
              <a:p>
                <a:pPr algn="r"/>
                <a:r>
                  <a:rPr lang="en-US" altLang="zh-CN" sz="800">
                    <a:latin typeface="+mn-ea"/>
                  </a:rPr>
                  <a:t>-80</a:t>
                </a:r>
                <a:endParaRPr lang="zh-CN" altLang="en-US" sz="800">
                  <a:latin typeface="+mn-ea"/>
                </a:endParaRPr>
              </a:p>
            </p:txBody>
          </p:sp>
        </p:grpSp>
        <p:grpSp>
          <p:nvGrpSpPr>
            <p:cNvPr id="50" name="组合 49"/>
            <p:cNvGrpSpPr/>
            <p:nvPr/>
          </p:nvGrpSpPr>
          <p:grpSpPr>
            <a:xfrm>
              <a:off x="7159191" y="3677220"/>
              <a:ext cx="412292" cy="215444"/>
              <a:chOff x="7159191" y="2264241"/>
              <a:chExt cx="412292" cy="215444"/>
            </a:xfrm>
          </p:grpSpPr>
          <p:cxnSp>
            <p:nvCxnSpPr>
              <p:cNvPr id="51" name="直接连接符 50"/>
              <p:cNvCxnSpPr/>
              <p:nvPr/>
            </p:nvCxnSpPr>
            <p:spPr>
              <a:xfrm>
                <a:off x="7502525" y="2371963"/>
                <a:ext cx="317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7159191" y="2264241"/>
                <a:ext cx="412292" cy="215444"/>
              </a:xfrm>
              <a:prstGeom prst="rect">
                <a:avLst/>
              </a:prstGeom>
              <a:noFill/>
            </p:spPr>
            <p:txBody>
              <a:bodyPr wrap="none" rtlCol="0">
                <a:spAutoFit/>
              </a:bodyPr>
              <a:lstStyle/>
              <a:p>
                <a:pPr algn="r"/>
                <a:r>
                  <a:rPr lang="en-US" altLang="zh-CN" sz="800">
                    <a:latin typeface="+mn-ea"/>
                  </a:rPr>
                  <a:t>-100</a:t>
                </a:r>
                <a:endParaRPr lang="zh-CN" altLang="en-US" sz="800">
                  <a:latin typeface="+mn-ea"/>
                </a:endParaRPr>
              </a:p>
            </p:txBody>
          </p:sp>
        </p:grpSp>
        <p:cxnSp>
          <p:nvCxnSpPr>
            <p:cNvPr id="19" name="直接连接符 18"/>
            <p:cNvCxnSpPr>
              <a:stCxn id="34" idx="3"/>
            </p:cNvCxnSpPr>
            <p:nvPr/>
          </p:nvCxnSpPr>
          <p:spPr>
            <a:xfrm>
              <a:off x="7571483" y="2845892"/>
              <a:ext cx="2864742" cy="317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10370489" y="2744584"/>
              <a:ext cx="997389" cy="200055"/>
            </a:xfrm>
            <a:prstGeom prst="rect">
              <a:avLst/>
            </a:prstGeom>
            <a:noFill/>
          </p:spPr>
          <p:txBody>
            <a:bodyPr wrap="none" rtlCol="0">
              <a:spAutoFit/>
            </a:bodyPr>
            <a:lstStyle/>
            <a:p>
              <a:r>
                <a:rPr lang="en-US" altLang="zh-CN" sz="700">
                  <a:latin typeface="+mn-ea"/>
                </a:rPr>
                <a:t>20% tumor growth</a:t>
              </a:r>
              <a:endParaRPr lang="zh-CN" altLang="en-US" sz="700">
                <a:latin typeface="+mn-ea"/>
              </a:endParaRPr>
            </a:p>
          </p:txBody>
        </p:sp>
        <p:cxnSp>
          <p:nvCxnSpPr>
            <p:cNvPr id="57" name="直接连接符 56"/>
            <p:cNvCxnSpPr/>
            <p:nvPr/>
          </p:nvCxnSpPr>
          <p:spPr>
            <a:xfrm>
              <a:off x="7571483" y="3237232"/>
              <a:ext cx="286474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8" name="文本框 57"/>
            <p:cNvSpPr txBox="1"/>
            <p:nvPr/>
          </p:nvSpPr>
          <p:spPr>
            <a:xfrm>
              <a:off x="10370489" y="3138524"/>
              <a:ext cx="1104790" cy="200055"/>
            </a:xfrm>
            <a:prstGeom prst="rect">
              <a:avLst/>
            </a:prstGeom>
            <a:noFill/>
          </p:spPr>
          <p:txBody>
            <a:bodyPr wrap="none" rtlCol="0">
              <a:spAutoFit/>
            </a:bodyPr>
            <a:lstStyle/>
            <a:p>
              <a:r>
                <a:rPr lang="en-US" altLang="zh-CN" sz="700">
                  <a:latin typeface="+mn-ea"/>
                </a:rPr>
                <a:t>30% tumor reduction</a:t>
              </a:r>
              <a:endParaRPr lang="zh-CN" altLang="en-US" sz="700">
                <a:latin typeface="+mn-ea"/>
              </a:endParaRPr>
            </a:p>
          </p:txBody>
        </p:sp>
        <p:cxnSp>
          <p:nvCxnSpPr>
            <p:cNvPr id="62" name="直接连接符 61"/>
            <p:cNvCxnSpPr>
              <a:stCxn id="37" idx="3"/>
            </p:cNvCxnSpPr>
            <p:nvPr/>
          </p:nvCxnSpPr>
          <p:spPr>
            <a:xfrm>
              <a:off x="7571483" y="2999323"/>
              <a:ext cx="2864742" cy="412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7598566" y="2520475"/>
              <a:ext cx="100800" cy="479832"/>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7699390" y="2577959"/>
              <a:ext cx="100800" cy="422347"/>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7800190" y="2603819"/>
              <a:ext cx="100800" cy="396487"/>
            </a:xfrm>
            <a:prstGeom prst="rect">
              <a:avLst/>
            </a:prstGeom>
            <a:solidFill>
              <a:srgbClr val="F3BCD7"/>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7900690" y="2921460"/>
              <a:ext cx="100800" cy="78846"/>
            </a:xfrm>
            <a:prstGeom prst="rect">
              <a:avLst/>
            </a:prstGeom>
            <a:solidFill>
              <a:srgbClr val="F3BCD7"/>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8002256" y="2954587"/>
              <a:ext cx="100800" cy="45719"/>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8103822" y="2971254"/>
              <a:ext cx="100800" cy="28800"/>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8209384" y="3003441"/>
              <a:ext cx="100800" cy="54693"/>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73"/>
            <p:cNvSpPr/>
            <p:nvPr/>
          </p:nvSpPr>
          <p:spPr>
            <a:xfrm>
              <a:off x="8309884" y="3003441"/>
              <a:ext cx="100800" cy="98718"/>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8410684" y="3003441"/>
              <a:ext cx="100800" cy="98708"/>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8513016" y="3003440"/>
              <a:ext cx="100800" cy="124753"/>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8613516" y="3003440"/>
              <a:ext cx="100800" cy="166915"/>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8714367" y="3003440"/>
              <a:ext cx="100800" cy="166915"/>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8816661" y="3003440"/>
              <a:ext cx="100800" cy="240420"/>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8917472" y="3003440"/>
              <a:ext cx="100800" cy="248676"/>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9018272" y="3003440"/>
              <a:ext cx="100800" cy="278880"/>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9117674" y="3003440"/>
              <a:ext cx="100800" cy="284400"/>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9217076" y="3003438"/>
              <a:ext cx="100800" cy="291600"/>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9318642" y="3003438"/>
              <a:ext cx="100800" cy="307778"/>
            </a:xfrm>
            <a:prstGeom prst="rect">
              <a:avLst/>
            </a:prstGeom>
            <a:solidFill>
              <a:srgbClr val="F3BCD7"/>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9419908" y="3003437"/>
              <a:ext cx="100800" cy="335141"/>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9520408" y="3003438"/>
              <a:ext cx="100800" cy="339254"/>
            </a:xfrm>
            <a:prstGeom prst="rect">
              <a:avLst/>
            </a:prstGeom>
            <a:solidFill>
              <a:srgbClr val="F3BCD7"/>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620766" y="3003437"/>
              <a:ext cx="100800" cy="403118"/>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9722032" y="3003437"/>
              <a:ext cx="100800" cy="403118"/>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9820571" y="3003438"/>
              <a:ext cx="100800" cy="415500"/>
            </a:xfrm>
            <a:prstGeom prst="rect">
              <a:avLst/>
            </a:prstGeom>
            <a:solidFill>
              <a:srgbClr val="F3BCD7"/>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a:off x="9916822" y="3003437"/>
              <a:ext cx="100800" cy="514080"/>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矩形 90"/>
            <p:cNvSpPr/>
            <p:nvPr/>
          </p:nvSpPr>
          <p:spPr>
            <a:xfrm>
              <a:off x="10017322" y="3003437"/>
              <a:ext cx="100800" cy="549388"/>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10118122" y="3003438"/>
              <a:ext cx="100800" cy="625930"/>
            </a:xfrm>
            <a:prstGeom prst="rect">
              <a:avLst/>
            </a:prstGeom>
            <a:solidFill>
              <a:srgbClr val="F3BCD7"/>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10213715" y="3003438"/>
              <a:ext cx="100800" cy="721268"/>
            </a:xfrm>
            <a:prstGeom prst="rect">
              <a:avLst/>
            </a:prstGeom>
            <a:solidFill>
              <a:srgbClr val="F3BCD7"/>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6" name="组合 95"/>
            <p:cNvGrpSpPr/>
            <p:nvPr/>
          </p:nvGrpSpPr>
          <p:grpSpPr>
            <a:xfrm>
              <a:off x="7717074" y="3394612"/>
              <a:ext cx="937712" cy="215444"/>
              <a:chOff x="7717074" y="3394612"/>
              <a:chExt cx="937712" cy="215444"/>
            </a:xfrm>
          </p:grpSpPr>
          <p:sp>
            <p:nvSpPr>
              <p:cNvPr id="94" name="矩形 93"/>
              <p:cNvSpPr/>
              <p:nvPr/>
            </p:nvSpPr>
            <p:spPr>
              <a:xfrm>
                <a:off x="7717074" y="3470653"/>
                <a:ext cx="80177" cy="63363"/>
              </a:xfrm>
              <a:prstGeom prst="rect">
                <a:avLst/>
              </a:prstGeom>
              <a:solidFill>
                <a:srgbClr val="F3BCD7"/>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7751975" y="3394612"/>
                <a:ext cx="902811" cy="215444"/>
              </a:xfrm>
              <a:prstGeom prst="rect">
                <a:avLst/>
              </a:prstGeom>
              <a:noFill/>
            </p:spPr>
            <p:txBody>
              <a:bodyPr wrap="none" rtlCol="0">
                <a:spAutoFit/>
              </a:bodyPr>
              <a:lstStyle/>
              <a:p>
                <a:r>
                  <a:rPr lang="en-US" altLang="zh-CN" sz="800">
                    <a:latin typeface="+mn-ea"/>
                  </a:rPr>
                  <a:t>PD-L1 CPS</a:t>
                </a:r>
                <a:r>
                  <a:rPr lang="zh-CN" altLang="en-US" sz="800">
                    <a:latin typeface="+mn-ea"/>
                  </a:rPr>
                  <a:t>≥</a:t>
                </a:r>
                <a:r>
                  <a:rPr lang="en-US" altLang="zh-CN" sz="800">
                    <a:latin typeface="+mn-ea"/>
                  </a:rPr>
                  <a:t>10</a:t>
                </a:r>
                <a:endParaRPr lang="zh-CN" altLang="en-US" sz="800">
                  <a:latin typeface="+mn-ea"/>
                </a:endParaRPr>
              </a:p>
            </p:txBody>
          </p:sp>
        </p:grpSp>
        <p:grpSp>
          <p:nvGrpSpPr>
            <p:cNvPr id="97" name="组合 96"/>
            <p:cNvGrpSpPr/>
            <p:nvPr/>
          </p:nvGrpSpPr>
          <p:grpSpPr>
            <a:xfrm>
              <a:off x="7717074" y="3542735"/>
              <a:ext cx="937712" cy="215444"/>
              <a:chOff x="7717074" y="3394612"/>
              <a:chExt cx="937712" cy="215444"/>
            </a:xfrm>
          </p:grpSpPr>
          <p:sp>
            <p:nvSpPr>
              <p:cNvPr id="98" name="矩形 97"/>
              <p:cNvSpPr/>
              <p:nvPr/>
            </p:nvSpPr>
            <p:spPr>
              <a:xfrm>
                <a:off x="7717074" y="3470653"/>
                <a:ext cx="80177" cy="63363"/>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文本框 98"/>
              <p:cNvSpPr txBox="1"/>
              <p:nvPr/>
            </p:nvSpPr>
            <p:spPr>
              <a:xfrm>
                <a:off x="7751975" y="3394612"/>
                <a:ext cx="902811" cy="215444"/>
              </a:xfrm>
              <a:prstGeom prst="rect">
                <a:avLst/>
              </a:prstGeom>
              <a:noFill/>
            </p:spPr>
            <p:txBody>
              <a:bodyPr wrap="none" rtlCol="0">
                <a:spAutoFit/>
              </a:bodyPr>
              <a:lstStyle/>
              <a:p>
                <a:r>
                  <a:rPr lang="en-US" altLang="zh-CN" sz="800">
                    <a:latin typeface="+mn-ea"/>
                  </a:rPr>
                  <a:t>PD-L1 CPS&lt;10</a:t>
                </a:r>
                <a:endParaRPr lang="zh-CN" altLang="en-US" sz="800">
                  <a:latin typeface="+mn-ea"/>
                </a:endParaRPr>
              </a:p>
            </p:txBody>
          </p:sp>
        </p:grpSp>
        <p:sp>
          <p:nvSpPr>
            <p:cNvPr id="100" name="文本框 99"/>
            <p:cNvSpPr txBox="1"/>
            <p:nvPr/>
          </p:nvSpPr>
          <p:spPr>
            <a:xfrm rot="16200000">
              <a:off x="6453759" y="2894412"/>
              <a:ext cx="1390124" cy="215444"/>
            </a:xfrm>
            <a:prstGeom prst="rect">
              <a:avLst/>
            </a:prstGeom>
            <a:noFill/>
          </p:spPr>
          <p:txBody>
            <a:bodyPr wrap="none" rtlCol="0">
              <a:spAutoFit/>
            </a:bodyPr>
            <a:lstStyle/>
            <a:p>
              <a:r>
                <a:rPr lang="en-US" altLang="zh-CN" sz="800">
                  <a:latin typeface="+mn-ea"/>
                </a:rPr>
                <a:t>Change From Baseline,%</a:t>
              </a:r>
              <a:endParaRPr lang="zh-CN" altLang="en-US" sz="800">
                <a:latin typeface="+mn-ea"/>
              </a:endParaRPr>
            </a:p>
          </p:txBody>
        </p:sp>
      </p:grpSp>
      <p:grpSp>
        <p:nvGrpSpPr>
          <p:cNvPr id="172" name="组合 171"/>
          <p:cNvGrpSpPr/>
          <p:nvPr/>
        </p:nvGrpSpPr>
        <p:grpSpPr>
          <a:xfrm>
            <a:off x="7050433" y="3861594"/>
            <a:ext cx="4374441" cy="2189202"/>
            <a:chOff x="7075833" y="4039209"/>
            <a:chExt cx="4374441" cy="2189202"/>
          </a:xfrm>
        </p:grpSpPr>
        <p:cxnSp>
          <p:nvCxnSpPr>
            <p:cNvPr id="103" name="直接连接符 102"/>
            <p:cNvCxnSpPr/>
            <p:nvPr/>
          </p:nvCxnSpPr>
          <p:spPr>
            <a:xfrm>
              <a:off x="7408189" y="4039209"/>
              <a:ext cx="0" cy="18701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7408189" y="5868306"/>
              <a:ext cx="387100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9" name="组合 108"/>
            <p:cNvGrpSpPr/>
            <p:nvPr/>
          </p:nvGrpSpPr>
          <p:grpSpPr>
            <a:xfrm>
              <a:off x="7915607" y="5865984"/>
              <a:ext cx="282945" cy="237401"/>
              <a:chOff x="7793047" y="5797550"/>
              <a:chExt cx="245580" cy="243441"/>
            </a:xfrm>
          </p:grpSpPr>
          <p:cxnSp>
            <p:nvCxnSpPr>
              <p:cNvPr id="107" name="直接连接符 106"/>
              <p:cNvCxnSpPr/>
              <p:nvPr/>
            </p:nvCxnSpPr>
            <p:spPr>
              <a:xfrm>
                <a:off x="7915837" y="5797550"/>
                <a:ext cx="0" cy="44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文本框 107"/>
              <p:cNvSpPr txBox="1"/>
              <p:nvPr/>
            </p:nvSpPr>
            <p:spPr>
              <a:xfrm>
                <a:off x="7793047" y="5825547"/>
                <a:ext cx="245580" cy="215444"/>
              </a:xfrm>
              <a:prstGeom prst="rect">
                <a:avLst/>
              </a:prstGeom>
              <a:noFill/>
            </p:spPr>
            <p:txBody>
              <a:bodyPr wrap="none" rtlCol="0">
                <a:spAutoFit/>
              </a:bodyPr>
              <a:lstStyle/>
              <a:p>
                <a:pPr algn="r"/>
                <a:r>
                  <a:rPr lang="en-US" altLang="zh-CN" sz="800">
                    <a:latin typeface="+mn-ea"/>
                  </a:rPr>
                  <a:t>2</a:t>
                </a:r>
                <a:endParaRPr lang="zh-CN" altLang="en-US" sz="800">
                  <a:latin typeface="+mn-ea"/>
                </a:endParaRPr>
              </a:p>
            </p:txBody>
          </p:sp>
        </p:grpSp>
        <p:grpSp>
          <p:nvGrpSpPr>
            <p:cNvPr id="110" name="组合 109"/>
            <p:cNvGrpSpPr/>
            <p:nvPr/>
          </p:nvGrpSpPr>
          <p:grpSpPr>
            <a:xfrm>
              <a:off x="7266715" y="5865984"/>
              <a:ext cx="282945" cy="237401"/>
              <a:chOff x="7793047" y="5797550"/>
              <a:chExt cx="245580" cy="243441"/>
            </a:xfrm>
          </p:grpSpPr>
          <p:cxnSp>
            <p:nvCxnSpPr>
              <p:cNvPr id="111" name="直接连接符 110"/>
              <p:cNvCxnSpPr/>
              <p:nvPr/>
            </p:nvCxnSpPr>
            <p:spPr>
              <a:xfrm>
                <a:off x="7915837" y="5797550"/>
                <a:ext cx="0" cy="44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2" name="文本框 111"/>
              <p:cNvSpPr txBox="1"/>
              <p:nvPr/>
            </p:nvSpPr>
            <p:spPr>
              <a:xfrm>
                <a:off x="7793047" y="5825547"/>
                <a:ext cx="245580" cy="215444"/>
              </a:xfrm>
              <a:prstGeom prst="rect">
                <a:avLst/>
              </a:prstGeom>
              <a:noFill/>
            </p:spPr>
            <p:txBody>
              <a:bodyPr wrap="none" rtlCol="0">
                <a:spAutoFit/>
              </a:bodyPr>
              <a:lstStyle/>
              <a:p>
                <a:pPr algn="r"/>
                <a:r>
                  <a:rPr lang="en-US" altLang="zh-CN" sz="800">
                    <a:latin typeface="+mn-ea"/>
                  </a:rPr>
                  <a:t>0</a:t>
                </a:r>
                <a:endParaRPr lang="zh-CN" altLang="en-US" sz="800">
                  <a:latin typeface="+mn-ea"/>
                </a:endParaRPr>
              </a:p>
            </p:txBody>
          </p:sp>
        </p:grpSp>
        <p:grpSp>
          <p:nvGrpSpPr>
            <p:cNvPr id="113" name="组合 112"/>
            <p:cNvGrpSpPr/>
            <p:nvPr/>
          </p:nvGrpSpPr>
          <p:grpSpPr>
            <a:xfrm>
              <a:off x="8553276" y="5865984"/>
              <a:ext cx="282945" cy="237401"/>
              <a:chOff x="7793047" y="5797550"/>
              <a:chExt cx="245580" cy="243441"/>
            </a:xfrm>
          </p:grpSpPr>
          <p:cxnSp>
            <p:nvCxnSpPr>
              <p:cNvPr id="114" name="直接连接符 113"/>
              <p:cNvCxnSpPr/>
              <p:nvPr/>
            </p:nvCxnSpPr>
            <p:spPr>
              <a:xfrm>
                <a:off x="7915837" y="5797550"/>
                <a:ext cx="0" cy="44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5" name="文本框 114"/>
              <p:cNvSpPr txBox="1"/>
              <p:nvPr/>
            </p:nvSpPr>
            <p:spPr>
              <a:xfrm>
                <a:off x="7793047" y="5825547"/>
                <a:ext cx="245580" cy="215444"/>
              </a:xfrm>
              <a:prstGeom prst="rect">
                <a:avLst/>
              </a:prstGeom>
              <a:noFill/>
            </p:spPr>
            <p:txBody>
              <a:bodyPr wrap="none" rtlCol="0">
                <a:spAutoFit/>
              </a:bodyPr>
              <a:lstStyle/>
              <a:p>
                <a:pPr algn="r"/>
                <a:r>
                  <a:rPr lang="en-US" altLang="zh-CN" sz="800">
                    <a:latin typeface="+mn-ea"/>
                  </a:rPr>
                  <a:t>4</a:t>
                </a:r>
                <a:endParaRPr lang="zh-CN" altLang="en-US" sz="800">
                  <a:latin typeface="+mn-ea"/>
                </a:endParaRPr>
              </a:p>
            </p:txBody>
          </p:sp>
        </p:grpSp>
        <p:grpSp>
          <p:nvGrpSpPr>
            <p:cNvPr id="116" name="组合 115"/>
            <p:cNvGrpSpPr/>
            <p:nvPr/>
          </p:nvGrpSpPr>
          <p:grpSpPr>
            <a:xfrm>
              <a:off x="9192782" y="5865984"/>
              <a:ext cx="282945" cy="237401"/>
              <a:chOff x="7793047" y="5797550"/>
              <a:chExt cx="245580" cy="243441"/>
            </a:xfrm>
          </p:grpSpPr>
          <p:cxnSp>
            <p:nvCxnSpPr>
              <p:cNvPr id="117" name="直接连接符 116"/>
              <p:cNvCxnSpPr/>
              <p:nvPr/>
            </p:nvCxnSpPr>
            <p:spPr>
              <a:xfrm>
                <a:off x="7915837" y="5797550"/>
                <a:ext cx="0" cy="44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8" name="文本框 117"/>
              <p:cNvSpPr txBox="1"/>
              <p:nvPr/>
            </p:nvSpPr>
            <p:spPr>
              <a:xfrm>
                <a:off x="7793047" y="5825547"/>
                <a:ext cx="245580" cy="215444"/>
              </a:xfrm>
              <a:prstGeom prst="rect">
                <a:avLst/>
              </a:prstGeom>
              <a:noFill/>
            </p:spPr>
            <p:txBody>
              <a:bodyPr wrap="none" rtlCol="0">
                <a:spAutoFit/>
              </a:bodyPr>
              <a:lstStyle/>
              <a:p>
                <a:pPr algn="r"/>
                <a:r>
                  <a:rPr lang="en-US" altLang="zh-CN" sz="800">
                    <a:latin typeface="+mn-ea"/>
                  </a:rPr>
                  <a:t>6</a:t>
                </a:r>
                <a:endParaRPr lang="zh-CN" altLang="en-US" sz="800">
                  <a:latin typeface="+mn-ea"/>
                </a:endParaRPr>
              </a:p>
            </p:txBody>
          </p:sp>
        </p:grpSp>
        <p:grpSp>
          <p:nvGrpSpPr>
            <p:cNvPr id="119" name="组合 118"/>
            <p:cNvGrpSpPr/>
            <p:nvPr/>
          </p:nvGrpSpPr>
          <p:grpSpPr>
            <a:xfrm>
              <a:off x="9834906" y="5865984"/>
              <a:ext cx="282945" cy="237401"/>
              <a:chOff x="7793047" y="5797550"/>
              <a:chExt cx="245580" cy="243441"/>
            </a:xfrm>
          </p:grpSpPr>
          <p:cxnSp>
            <p:nvCxnSpPr>
              <p:cNvPr id="120" name="直接连接符 119"/>
              <p:cNvCxnSpPr/>
              <p:nvPr/>
            </p:nvCxnSpPr>
            <p:spPr>
              <a:xfrm>
                <a:off x="7915837" y="5797550"/>
                <a:ext cx="0" cy="44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1" name="文本框 120"/>
              <p:cNvSpPr txBox="1"/>
              <p:nvPr/>
            </p:nvSpPr>
            <p:spPr>
              <a:xfrm>
                <a:off x="7793047" y="5825547"/>
                <a:ext cx="245580" cy="215444"/>
              </a:xfrm>
              <a:prstGeom prst="rect">
                <a:avLst/>
              </a:prstGeom>
              <a:noFill/>
            </p:spPr>
            <p:txBody>
              <a:bodyPr wrap="none" rtlCol="0">
                <a:spAutoFit/>
              </a:bodyPr>
              <a:lstStyle/>
              <a:p>
                <a:pPr algn="r"/>
                <a:r>
                  <a:rPr lang="en-US" altLang="zh-CN" sz="800">
                    <a:latin typeface="+mn-ea"/>
                  </a:rPr>
                  <a:t>8</a:t>
                </a:r>
                <a:endParaRPr lang="zh-CN" altLang="en-US" sz="800">
                  <a:latin typeface="+mn-ea"/>
                </a:endParaRPr>
              </a:p>
            </p:txBody>
          </p:sp>
        </p:grpSp>
        <p:grpSp>
          <p:nvGrpSpPr>
            <p:cNvPr id="122" name="组合 121"/>
            <p:cNvGrpSpPr/>
            <p:nvPr/>
          </p:nvGrpSpPr>
          <p:grpSpPr>
            <a:xfrm>
              <a:off x="10449274" y="5865984"/>
              <a:ext cx="353128" cy="237401"/>
              <a:chOff x="7767849" y="5797550"/>
              <a:chExt cx="306495" cy="243441"/>
            </a:xfrm>
          </p:grpSpPr>
          <p:cxnSp>
            <p:nvCxnSpPr>
              <p:cNvPr id="123" name="直接连接符 122"/>
              <p:cNvCxnSpPr/>
              <p:nvPr/>
            </p:nvCxnSpPr>
            <p:spPr>
              <a:xfrm>
                <a:off x="7915837" y="5797550"/>
                <a:ext cx="0" cy="44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4" name="文本框 123"/>
              <p:cNvSpPr txBox="1"/>
              <p:nvPr/>
            </p:nvSpPr>
            <p:spPr>
              <a:xfrm>
                <a:off x="7767849" y="5825547"/>
                <a:ext cx="306495" cy="215444"/>
              </a:xfrm>
              <a:prstGeom prst="rect">
                <a:avLst/>
              </a:prstGeom>
              <a:noFill/>
            </p:spPr>
            <p:txBody>
              <a:bodyPr wrap="none" rtlCol="0">
                <a:spAutoFit/>
              </a:bodyPr>
              <a:lstStyle/>
              <a:p>
                <a:pPr algn="ctr"/>
                <a:r>
                  <a:rPr lang="en-US" altLang="zh-CN" sz="800">
                    <a:latin typeface="+mn-ea"/>
                  </a:rPr>
                  <a:t>10</a:t>
                </a:r>
                <a:endParaRPr lang="zh-CN" altLang="en-US" sz="800">
                  <a:latin typeface="+mn-ea"/>
                </a:endParaRPr>
              </a:p>
            </p:txBody>
          </p:sp>
        </p:grpSp>
        <p:grpSp>
          <p:nvGrpSpPr>
            <p:cNvPr id="125" name="组合 124"/>
            <p:cNvGrpSpPr/>
            <p:nvPr/>
          </p:nvGrpSpPr>
          <p:grpSpPr>
            <a:xfrm>
              <a:off x="11097146" y="5865984"/>
              <a:ext cx="353128" cy="237401"/>
              <a:chOff x="7767849" y="5797550"/>
              <a:chExt cx="306495" cy="243441"/>
            </a:xfrm>
          </p:grpSpPr>
          <p:cxnSp>
            <p:nvCxnSpPr>
              <p:cNvPr id="126" name="直接连接符 125"/>
              <p:cNvCxnSpPr/>
              <p:nvPr/>
            </p:nvCxnSpPr>
            <p:spPr>
              <a:xfrm>
                <a:off x="7915837" y="5797550"/>
                <a:ext cx="0" cy="44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7" name="文本框 126"/>
              <p:cNvSpPr txBox="1"/>
              <p:nvPr/>
            </p:nvSpPr>
            <p:spPr>
              <a:xfrm>
                <a:off x="7767849" y="5825547"/>
                <a:ext cx="306495" cy="215444"/>
              </a:xfrm>
              <a:prstGeom prst="rect">
                <a:avLst/>
              </a:prstGeom>
              <a:noFill/>
            </p:spPr>
            <p:txBody>
              <a:bodyPr wrap="none" rtlCol="0">
                <a:spAutoFit/>
              </a:bodyPr>
              <a:lstStyle/>
              <a:p>
                <a:pPr algn="ctr"/>
                <a:r>
                  <a:rPr lang="en-US" altLang="zh-CN" sz="800">
                    <a:latin typeface="+mn-ea"/>
                  </a:rPr>
                  <a:t>12</a:t>
                </a:r>
                <a:endParaRPr lang="zh-CN" altLang="en-US" sz="800">
                  <a:latin typeface="+mn-ea"/>
                </a:endParaRPr>
              </a:p>
            </p:txBody>
          </p:sp>
        </p:grpSp>
        <p:sp>
          <p:nvSpPr>
            <p:cNvPr id="128" name="矩形 127"/>
            <p:cNvSpPr/>
            <p:nvPr/>
          </p:nvSpPr>
          <p:spPr>
            <a:xfrm>
              <a:off x="7408188" y="4129000"/>
              <a:ext cx="3394214" cy="182100"/>
            </a:xfrm>
            <a:prstGeom prst="rect">
              <a:avLst/>
            </a:prstGeom>
            <a:solidFill>
              <a:srgbClr val="F3BCD7"/>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矩形 128"/>
            <p:cNvSpPr/>
            <p:nvPr/>
          </p:nvSpPr>
          <p:spPr>
            <a:xfrm>
              <a:off x="7408189" y="4309862"/>
              <a:ext cx="3186254" cy="182100"/>
            </a:xfrm>
            <a:prstGeom prst="rect">
              <a:avLst/>
            </a:prstGeom>
            <a:solidFill>
              <a:srgbClr val="F3BCD7"/>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矩形 129"/>
            <p:cNvSpPr/>
            <p:nvPr/>
          </p:nvSpPr>
          <p:spPr>
            <a:xfrm>
              <a:off x="7408189" y="4492791"/>
              <a:ext cx="2613223" cy="182100"/>
            </a:xfrm>
            <a:prstGeom prst="rect">
              <a:avLst/>
            </a:prstGeom>
            <a:solidFill>
              <a:srgbClr val="F3BCD7"/>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矩形 130"/>
            <p:cNvSpPr/>
            <p:nvPr/>
          </p:nvSpPr>
          <p:spPr>
            <a:xfrm>
              <a:off x="7408189" y="4676399"/>
              <a:ext cx="2088606" cy="182100"/>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矩形 131"/>
            <p:cNvSpPr/>
            <p:nvPr/>
          </p:nvSpPr>
          <p:spPr>
            <a:xfrm>
              <a:off x="7408189" y="4860280"/>
              <a:ext cx="2011790" cy="182100"/>
            </a:xfrm>
            <a:prstGeom prst="rect">
              <a:avLst/>
            </a:prstGeom>
            <a:solidFill>
              <a:srgbClr val="F3BCD7"/>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矩形 132"/>
            <p:cNvSpPr/>
            <p:nvPr/>
          </p:nvSpPr>
          <p:spPr>
            <a:xfrm>
              <a:off x="7408189" y="5045252"/>
              <a:ext cx="1802909" cy="182100"/>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7408189" y="5227669"/>
              <a:ext cx="1784593" cy="182100"/>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矩形 134"/>
            <p:cNvSpPr/>
            <p:nvPr/>
          </p:nvSpPr>
          <p:spPr>
            <a:xfrm>
              <a:off x="7408189" y="5409769"/>
              <a:ext cx="1704512" cy="182100"/>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矩形 135"/>
            <p:cNvSpPr/>
            <p:nvPr/>
          </p:nvSpPr>
          <p:spPr>
            <a:xfrm>
              <a:off x="7408190" y="5591669"/>
              <a:ext cx="1286560" cy="182100"/>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矩形 136"/>
            <p:cNvSpPr/>
            <p:nvPr/>
          </p:nvSpPr>
          <p:spPr>
            <a:xfrm>
              <a:off x="9878032" y="5527308"/>
              <a:ext cx="92376" cy="61791"/>
            </a:xfrm>
            <a:prstGeom prst="rect">
              <a:avLst/>
            </a:prstGeom>
            <a:solidFill>
              <a:srgbClr val="F3BCD7"/>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文本框 137"/>
            <p:cNvSpPr txBox="1"/>
            <p:nvPr/>
          </p:nvSpPr>
          <p:spPr>
            <a:xfrm>
              <a:off x="9918243" y="5453154"/>
              <a:ext cx="1040174" cy="210099"/>
            </a:xfrm>
            <a:prstGeom prst="rect">
              <a:avLst/>
            </a:prstGeom>
            <a:noFill/>
          </p:spPr>
          <p:txBody>
            <a:bodyPr wrap="none" rtlCol="0">
              <a:spAutoFit/>
            </a:bodyPr>
            <a:lstStyle/>
            <a:p>
              <a:r>
                <a:rPr lang="en-US" altLang="zh-CN" sz="800">
                  <a:latin typeface="+mn-ea"/>
                </a:rPr>
                <a:t>PD-L1 CPS</a:t>
              </a:r>
              <a:r>
                <a:rPr lang="zh-CN" altLang="en-US" sz="800">
                  <a:latin typeface="+mn-ea"/>
                </a:rPr>
                <a:t>≥</a:t>
              </a:r>
              <a:r>
                <a:rPr lang="en-US" altLang="zh-CN" sz="800">
                  <a:latin typeface="+mn-ea"/>
                </a:rPr>
                <a:t>10</a:t>
              </a:r>
              <a:endParaRPr lang="zh-CN" altLang="en-US" sz="800">
                <a:latin typeface="+mn-ea"/>
              </a:endParaRPr>
            </a:p>
          </p:txBody>
        </p:sp>
        <p:sp>
          <p:nvSpPr>
            <p:cNvPr id="139" name="矩形 138"/>
            <p:cNvSpPr/>
            <p:nvPr/>
          </p:nvSpPr>
          <p:spPr>
            <a:xfrm>
              <a:off x="9878032" y="5678722"/>
              <a:ext cx="92376" cy="61791"/>
            </a:xfrm>
            <a:prstGeom prst="rect">
              <a:avLst/>
            </a:prstGeom>
            <a:solidFill>
              <a:srgbClr val="BD0158"/>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文本框 139"/>
            <p:cNvSpPr txBox="1"/>
            <p:nvPr/>
          </p:nvSpPr>
          <p:spPr>
            <a:xfrm>
              <a:off x="9918243" y="5604567"/>
              <a:ext cx="1040174" cy="210099"/>
            </a:xfrm>
            <a:prstGeom prst="rect">
              <a:avLst/>
            </a:prstGeom>
            <a:noFill/>
          </p:spPr>
          <p:txBody>
            <a:bodyPr wrap="none" rtlCol="0">
              <a:spAutoFit/>
            </a:bodyPr>
            <a:lstStyle/>
            <a:p>
              <a:r>
                <a:rPr lang="en-US" altLang="zh-CN" sz="800">
                  <a:latin typeface="+mn-ea"/>
                </a:rPr>
                <a:t>PD-L1 CPS&lt;10</a:t>
              </a:r>
              <a:endParaRPr lang="zh-CN" altLang="en-US" sz="800">
                <a:latin typeface="+mn-ea"/>
              </a:endParaRPr>
            </a:p>
          </p:txBody>
        </p:sp>
        <p:sp>
          <p:nvSpPr>
            <p:cNvPr id="141" name="等腰三角形 140"/>
            <p:cNvSpPr/>
            <p:nvPr/>
          </p:nvSpPr>
          <p:spPr>
            <a:xfrm>
              <a:off x="9878032" y="4887356"/>
              <a:ext cx="110490" cy="80620"/>
            </a:xfrm>
            <a:prstGeom prst="triangle">
              <a:avLst/>
            </a:prstGeom>
            <a:solidFill>
              <a:srgbClr val="FFDD7D"/>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文本框 141"/>
            <p:cNvSpPr txBox="1"/>
            <p:nvPr/>
          </p:nvSpPr>
          <p:spPr>
            <a:xfrm>
              <a:off x="9918243" y="4831052"/>
              <a:ext cx="369750" cy="210099"/>
            </a:xfrm>
            <a:prstGeom prst="rect">
              <a:avLst/>
            </a:prstGeom>
            <a:noFill/>
          </p:spPr>
          <p:txBody>
            <a:bodyPr wrap="none" rtlCol="0">
              <a:spAutoFit/>
            </a:bodyPr>
            <a:lstStyle/>
            <a:p>
              <a:r>
                <a:rPr lang="en-US" altLang="zh-CN" sz="800">
                  <a:latin typeface="+mn-ea"/>
                </a:rPr>
                <a:t>CR</a:t>
              </a:r>
              <a:endParaRPr lang="zh-CN" altLang="en-US" sz="800">
                <a:latin typeface="+mn-ea"/>
              </a:endParaRPr>
            </a:p>
          </p:txBody>
        </p:sp>
        <p:sp>
          <p:nvSpPr>
            <p:cNvPr id="143" name="等腰三角形 142"/>
            <p:cNvSpPr/>
            <p:nvPr/>
          </p:nvSpPr>
          <p:spPr>
            <a:xfrm>
              <a:off x="9878032" y="5042944"/>
              <a:ext cx="110490" cy="80620"/>
            </a:xfrm>
            <a:prstGeom prst="triangle">
              <a:avLst/>
            </a:prstGeom>
            <a:solidFill>
              <a:srgbClr val="F97000"/>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文本框 143"/>
            <p:cNvSpPr txBox="1"/>
            <p:nvPr/>
          </p:nvSpPr>
          <p:spPr>
            <a:xfrm>
              <a:off x="9918243" y="4986639"/>
              <a:ext cx="369750" cy="210099"/>
            </a:xfrm>
            <a:prstGeom prst="rect">
              <a:avLst/>
            </a:prstGeom>
            <a:noFill/>
          </p:spPr>
          <p:txBody>
            <a:bodyPr wrap="none" rtlCol="0">
              <a:spAutoFit/>
            </a:bodyPr>
            <a:lstStyle/>
            <a:p>
              <a:r>
                <a:rPr lang="en-US" altLang="zh-CN" sz="800">
                  <a:latin typeface="+mn-ea"/>
                </a:rPr>
                <a:t>PR</a:t>
              </a:r>
              <a:endParaRPr lang="zh-CN" altLang="en-US" sz="800">
                <a:latin typeface="+mn-ea"/>
              </a:endParaRPr>
            </a:p>
          </p:txBody>
        </p:sp>
        <p:sp>
          <p:nvSpPr>
            <p:cNvPr id="145" name="等腰三角形 144"/>
            <p:cNvSpPr/>
            <p:nvPr/>
          </p:nvSpPr>
          <p:spPr>
            <a:xfrm>
              <a:off x="9876186" y="5200065"/>
              <a:ext cx="110490" cy="80620"/>
            </a:xfrm>
            <a:prstGeom prst="triangle">
              <a:avLst/>
            </a:prstGeom>
            <a:solidFill>
              <a:srgbClr val="A00000"/>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文本框 145"/>
            <p:cNvSpPr txBox="1"/>
            <p:nvPr/>
          </p:nvSpPr>
          <p:spPr>
            <a:xfrm>
              <a:off x="9916397" y="5143761"/>
              <a:ext cx="371596" cy="210099"/>
            </a:xfrm>
            <a:prstGeom prst="rect">
              <a:avLst/>
            </a:prstGeom>
            <a:noFill/>
          </p:spPr>
          <p:txBody>
            <a:bodyPr wrap="none" rtlCol="0">
              <a:spAutoFit/>
            </a:bodyPr>
            <a:lstStyle/>
            <a:p>
              <a:r>
                <a:rPr lang="en-US" altLang="zh-CN" sz="800">
                  <a:latin typeface="+mn-ea"/>
                </a:rPr>
                <a:t>SD</a:t>
              </a:r>
              <a:endParaRPr lang="zh-CN" altLang="en-US" sz="800">
                <a:latin typeface="+mn-ea"/>
              </a:endParaRPr>
            </a:p>
          </p:txBody>
        </p:sp>
        <p:sp>
          <p:nvSpPr>
            <p:cNvPr id="150" name="乘号 149"/>
            <p:cNvSpPr/>
            <p:nvPr/>
          </p:nvSpPr>
          <p:spPr>
            <a:xfrm>
              <a:off x="9852415" y="5340045"/>
              <a:ext cx="169799" cy="123896"/>
            </a:xfrm>
            <a:prstGeom prst="mathMultiply">
              <a:avLst/>
            </a:prstGeom>
            <a:solidFill>
              <a:schemeClr val="tx1"/>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文本框 150"/>
            <p:cNvSpPr txBox="1"/>
            <p:nvPr/>
          </p:nvSpPr>
          <p:spPr>
            <a:xfrm>
              <a:off x="9924219" y="5298102"/>
              <a:ext cx="1526055" cy="215444"/>
            </a:xfrm>
            <a:prstGeom prst="rect">
              <a:avLst/>
            </a:prstGeom>
            <a:noFill/>
          </p:spPr>
          <p:txBody>
            <a:bodyPr wrap="square" rtlCol="0">
              <a:spAutoFit/>
            </a:bodyPr>
            <a:lstStyle/>
            <a:p>
              <a:r>
                <a:rPr lang="en-US" altLang="zh-CN" sz="800">
                  <a:latin typeface="+mn-ea"/>
                </a:rPr>
                <a:t>Treatment Discontinuation</a:t>
              </a:r>
              <a:endParaRPr lang="zh-CN" altLang="en-US" sz="800">
                <a:latin typeface="+mn-ea"/>
              </a:endParaRPr>
            </a:p>
          </p:txBody>
        </p:sp>
        <p:sp>
          <p:nvSpPr>
            <p:cNvPr id="152" name="文本框 151"/>
            <p:cNvSpPr txBox="1"/>
            <p:nvPr/>
          </p:nvSpPr>
          <p:spPr>
            <a:xfrm>
              <a:off x="8772180" y="6018312"/>
              <a:ext cx="994002" cy="210099"/>
            </a:xfrm>
            <a:prstGeom prst="rect">
              <a:avLst/>
            </a:prstGeom>
            <a:noFill/>
          </p:spPr>
          <p:txBody>
            <a:bodyPr wrap="none" rtlCol="0">
              <a:spAutoFit/>
            </a:bodyPr>
            <a:lstStyle/>
            <a:p>
              <a:r>
                <a:rPr lang="en-US" altLang="zh-CN" sz="800" b="1">
                  <a:latin typeface="+mn-ea"/>
                </a:rPr>
                <a:t>Time,months</a:t>
              </a:r>
              <a:endParaRPr lang="zh-CN" altLang="en-US" sz="800" b="1">
                <a:latin typeface="+mn-ea"/>
              </a:endParaRPr>
            </a:p>
          </p:txBody>
        </p:sp>
        <p:sp>
          <p:nvSpPr>
            <p:cNvPr id="153" name="文本框 152"/>
            <p:cNvSpPr txBox="1"/>
            <p:nvPr/>
          </p:nvSpPr>
          <p:spPr>
            <a:xfrm rot="16200000">
              <a:off x="6600289" y="4882210"/>
              <a:ext cx="1199312" cy="248224"/>
            </a:xfrm>
            <a:prstGeom prst="rect">
              <a:avLst/>
            </a:prstGeom>
            <a:noFill/>
          </p:spPr>
          <p:txBody>
            <a:bodyPr wrap="none" rtlCol="0">
              <a:spAutoFit/>
            </a:bodyPr>
            <a:lstStyle/>
            <a:p>
              <a:r>
                <a:rPr lang="en-US" altLang="zh-CN" sz="800" b="1">
                  <a:latin typeface="+mn-ea"/>
                </a:rPr>
                <a:t>Patient Randomized</a:t>
              </a:r>
              <a:endParaRPr lang="zh-CN" altLang="en-US" sz="800" b="1">
                <a:latin typeface="+mn-ea"/>
              </a:endParaRPr>
            </a:p>
          </p:txBody>
        </p:sp>
        <p:sp>
          <p:nvSpPr>
            <p:cNvPr id="157" name="等腰三角形 156"/>
            <p:cNvSpPr/>
            <p:nvPr/>
          </p:nvSpPr>
          <p:spPr>
            <a:xfrm>
              <a:off x="8009740" y="4182231"/>
              <a:ext cx="110490" cy="80620"/>
            </a:xfrm>
            <a:prstGeom prst="triangle">
              <a:avLst/>
            </a:prstGeom>
            <a:solidFill>
              <a:srgbClr val="F97000"/>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等腰三角形 157"/>
            <p:cNvSpPr/>
            <p:nvPr/>
          </p:nvSpPr>
          <p:spPr>
            <a:xfrm>
              <a:off x="10753019" y="4174378"/>
              <a:ext cx="110490" cy="80620"/>
            </a:xfrm>
            <a:prstGeom prst="triangle">
              <a:avLst/>
            </a:prstGeom>
            <a:solidFill>
              <a:srgbClr val="FFDD7D"/>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等腰三角形 158"/>
            <p:cNvSpPr/>
            <p:nvPr/>
          </p:nvSpPr>
          <p:spPr>
            <a:xfrm>
              <a:off x="7956396" y="4372021"/>
              <a:ext cx="110490" cy="80620"/>
            </a:xfrm>
            <a:prstGeom prst="triangle">
              <a:avLst/>
            </a:prstGeom>
            <a:solidFill>
              <a:srgbClr val="A00000"/>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等腰三角形 159"/>
            <p:cNvSpPr/>
            <p:nvPr/>
          </p:nvSpPr>
          <p:spPr>
            <a:xfrm>
              <a:off x="8009740" y="4538229"/>
              <a:ext cx="110490" cy="80620"/>
            </a:xfrm>
            <a:prstGeom prst="triangle">
              <a:avLst/>
            </a:prstGeom>
            <a:solidFill>
              <a:srgbClr val="A00000"/>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等腰三角形 160"/>
            <p:cNvSpPr/>
            <p:nvPr/>
          </p:nvSpPr>
          <p:spPr>
            <a:xfrm>
              <a:off x="8822825" y="4367925"/>
              <a:ext cx="110490" cy="80620"/>
            </a:xfrm>
            <a:prstGeom prst="triangle">
              <a:avLst/>
            </a:prstGeom>
            <a:solidFill>
              <a:srgbClr val="F97000"/>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等腰三角形 161"/>
            <p:cNvSpPr/>
            <p:nvPr/>
          </p:nvSpPr>
          <p:spPr>
            <a:xfrm>
              <a:off x="8780976" y="4545379"/>
              <a:ext cx="110490" cy="80620"/>
            </a:xfrm>
            <a:prstGeom prst="triangle">
              <a:avLst/>
            </a:prstGeom>
            <a:solidFill>
              <a:srgbClr val="FFDD7D"/>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等腰三角形 162"/>
            <p:cNvSpPr/>
            <p:nvPr/>
          </p:nvSpPr>
          <p:spPr>
            <a:xfrm>
              <a:off x="7749604" y="4731218"/>
              <a:ext cx="110490" cy="80620"/>
            </a:xfrm>
            <a:prstGeom prst="triangle">
              <a:avLst/>
            </a:prstGeom>
            <a:solidFill>
              <a:srgbClr val="F97000"/>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等腰三角形 163"/>
            <p:cNvSpPr/>
            <p:nvPr/>
          </p:nvSpPr>
          <p:spPr>
            <a:xfrm>
              <a:off x="7906455" y="4917243"/>
              <a:ext cx="110490" cy="80620"/>
            </a:xfrm>
            <a:prstGeom prst="triangle">
              <a:avLst/>
            </a:prstGeom>
            <a:solidFill>
              <a:srgbClr val="F97000"/>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乘号 164"/>
            <p:cNvSpPr/>
            <p:nvPr/>
          </p:nvSpPr>
          <p:spPr>
            <a:xfrm>
              <a:off x="9419979" y="4715464"/>
              <a:ext cx="169799" cy="123896"/>
            </a:xfrm>
            <a:prstGeom prst="mathMultiply">
              <a:avLst/>
            </a:prstGeom>
            <a:solidFill>
              <a:schemeClr val="tx1"/>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等腰三角形 165"/>
            <p:cNvSpPr/>
            <p:nvPr/>
          </p:nvSpPr>
          <p:spPr>
            <a:xfrm>
              <a:off x="8002999" y="5109753"/>
              <a:ext cx="110490" cy="80620"/>
            </a:xfrm>
            <a:prstGeom prst="triangle">
              <a:avLst/>
            </a:prstGeom>
            <a:solidFill>
              <a:srgbClr val="F97000"/>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等腰三角形 166"/>
            <p:cNvSpPr/>
            <p:nvPr/>
          </p:nvSpPr>
          <p:spPr>
            <a:xfrm>
              <a:off x="8009740" y="5287686"/>
              <a:ext cx="110490" cy="80620"/>
            </a:xfrm>
            <a:prstGeom prst="triangle">
              <a:avLst/>
            </a:prstGeom>
            <a:solidFill>
              <a:srgbClr val="A00000"/>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等腰三角形 167"/>
            <p:cNvSpPr/>
            <p:nvPr/>
          </p:nvSpPr>
          <p:spPr>
            <a:xfrm>
              <a:off x="8780976" y="5269661"/>
              <a:ext cx="110490" cy="80620"/>
            </a:xfrm>
            <a:prstGeom prst="triangle">
              <a:avLst/>
            </a:prstGeom>
            <a:solidFill>
              <a:srgbClr val="F97000"/>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等腰三角形 168"/>
            <p:cNvSpPr/>
            <p:nvPr/>
          </p:nvSpPr>
          <p:spPr>
            <a:xfrm>
              <a:off x="8019108" y="5464055"/>
              <a:ext cx="110490" cy="80620"/>
            </a:xfrm>
            <a:prstGeom prst="triangle">
              <a:avLst/>
            </a:prstGeom>
            <a:solidFill>
              <a:srgbClr val="F97000"/>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等腰三角形 169"/>
            <p:cNvSpPr/>
            <p:nvPr/>
          </p:nvSpPr>
          <p:spPr>
            <a:xfrm>
              <a:off x="7991629" y="5640326"/>
              <a:ext cx="110490" cy="80620"/>
            </a:xfrm>
            <a:prstGeom prst="triangle">
              <a:avLst/>
            </a:prstGeom>
            <a:solidFill>
              <a:srgbClr val="F97000"/>
            </a:solidFill>
            <a:ln w="6350">
              <a:solidFill>
                <a:schemeClr val="tx1"/>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74" name="直接连接符 173"/>
          <p:cNvCxnSpPr/>
          <p:nvPr/>
        </p:nvCxnSpPr>
        <p:spPr>
          <a:xfrm>
            <a:off x="7015699" y="3753149"/>
            <a:ext cx="4434180" cy="0"/>
          </a:xfrm>
          <a:prstGeom prst="line">
            <a:avLst/>
          </a:prstGeom>
          <a:ln>
            <a:solidFill>
              <a:srgbClr val="F3BCD7"/>
            </a:solidFill>
            <a:prstDash val="dash"/>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12" name="文本框 11"/>
          <p:cNvSpPr txBox="1"/>
          <p:nvPr/>
        </p:nvSpPr>
        <p:spPr>
          <a:xfrm>
            <a:off x="1368300" y="2717800"/>
            <a:ext cx="9347200" cy="700769"/>
          </a:xfrm>
          <a:prstGeom prst="rect">
            <a:avLst/>
          </a:prstGeom>
          <a:noFill/>
        </p:spPr>
        <p:txBody>
          <a:bodyPr wrap="square">
            <a:spAutoFit/>
          </a:bodyPr>
          <a:lstStyle/>
          <a:p>
            <a:pPr algn="ctr">
              <a:lnSpc>
                <a:spcPct val="120000"/>
              </a:lnSpc>
            </a:pPr>
            <a:r>
              <a:rPr lang="zh-CN" altLang="en-US"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抗</a:t>
            </a:r>
            <a:r>
              <a:rPr lang="en-US" altLang="zh-CN"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PD-1/PD-L1</a:t>
            </a:r>
            <a:r>
              <a:rPr lang="zh-CN" altLang="en-US"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药物作为诱导后维持治疗</a:t>
            </a:r>
            <a:endParaRPr lang="zh-CN" altLang="en-US"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endParaRPr>
          </a:p>
        </p:txBody>
      </p:sp>
      <p:grpSp>
        <p:nvGrpSpPr>
          <p:cNvPr id="2" name="组合 1"/>
          <p:cNvGrpSpPr/>
          <p:nvPr/>
        </p:nvGrpSpPr>
        <p:grpSpPr>
          <a:xfrm>
            <a:off x="1368300" y="2247900"/>
            <a:ext cx="9582728" cy="1892300"/>
            <a:chOff x="932918" y="2247900"/>
            <a:chExt cx="10070615" cy="1892300"/>
          </a:xfrm>
        </p:grpSpPr>
        <p:cxnSp>
          <p:nvCxnSpPr>
            <p:cNvPr id="5" name="直接连接符 4"/>
            <p:cNvCxnSpPr/>
            <p:nvPr/>
          </p:nvCxnSpPr>
          <p:spPr>
            <a:xfrm>
              <a:off x="932918" y="24384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993900" y="2247900"/>
              <a:ext cx="27940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278560" y="38481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231521" y="3937000"/>
              <a:ext cx="15621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842267" y="4140200"/>
              <a:ext cx="22098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9441433" y="3477986"/>
              <a:ext cx="15621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594600" y="23749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grpSp>
    </p:spTree>
    <p:custDataLst>
      <p:tags r:id="rId2"/>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11" name="文本框 10"/>
          <p:cNvSpPr txBox="1"/>
          <p:nvPr/>
        </p:nvSpPr>
        <p:spPr>
          <a:xfrm>
            <a:off x="434974" y="327967"/>
            <a:ext cx="11452226" cy="492443"/>
          </a:xfrm>
          <a:prstGeom prst="rect">
            <a:avLst/>
          </a:prstGeom>
          <a:noFill/>
        </p:spPr>
        <p:txBody>
          <a:bodyPr wrap="square">
            <a:spAutoFit/>
          </a:bodyPr>
          <a:lstStyle/>
          <a:p>
            <a:r>
              <a:rPr lang="en-US" altLang="zh-CN"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TONIC</a:t>
            </a:r>
            <a:r>
              <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研究设计</a:t>
            </a:r>
            <a:endPar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15" name="组合 14"/>
          <p:cNvGrpSpPr/>
          <p:nvPr/>
        </p:nvGrpSpPr>
        <p:grpSpPr>
          <a:xfrm>
            <a:off x="515938" y="1016000"/>
            <a:ext cx="11160125" cy="869950"/>
            <a:chOff x="515938" y="1016000"/>
            <a:chExt cx="11160125" cy="869950"/>
          </a:xfrm>
        </p:grpSpPr>
        <p:sp>
          <p:nvSpPr>
            <p:cNvPr id="16" name="矩形 15"/>
            <p:cNvSpPr/>
            <p:nvPr/>
          </p:nvSpPr>
          <p:spPr>
            <a:xfrm>
              <a:off x="515938" y="1016000"/>
              <a:ext cx="11160125" cy="869950"/>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46101" y="1122071"/>
              <a:ext cx="11099800" cy="657809"/>
            </a:xfrm>
            <a:prstGeom prst="rect">
              <a:avLst/>
            </a:prstGeom>
            <a:noFill/>
          </p:spPr>
          <p:txBody>
            <a:bodyPr wrap="square">
              <a:spAutoFit/>
            </a:bodyPr>
            <a:lstStyle/>
            <a:p>
              <a:pPr marL="179705" indent="-179705" algn="just">
                <a:lnSpc>
                  <a:spcPct val="120000"/>
                </a:lnSpc>
                <a:buFont typeface="Arial" panose="020B0604020202090204" pitchFamily="34" charset="0"/>
                <a:buChar char="•"/>
                <a:defRPr/>
              </a:pP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TONIC</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是一项适应性的、随机、非比较性</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2</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期试验，纳入</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67</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例转移性</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TNBC</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患者，随机分组后分别接受如下图所示</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5</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种的诱导治疗方案，并且所有受试者都接受纳武利尤单抗作为维持治疗</a:t>
              </a:r>
              <a:endPar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p:txBody>
        </p:sp>
      </p:grpSp>
      <p:sp>
        <p:nvSpPr>
          <p:cNvPr id="8" name="文本框 7"/>
          <p:cNvSpPr txBox="1"/>
          <p:nvPr/>
        </p:nvSpPr>
        <p:spPr>
          <a:xfrm>
            <a:off x="9352692" y="6466856"/>
            <a:ext cx="9101933"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Nat Med. 2019 Jun;25(6):920-928. </a:t>
            </a:r>
            <a:endParaRPr lang="zh-CN" altLang="en-US" sz="800" dirty="0">
              <a:latin typeface="微软雅黑" panose="020B0503020204020204" pitchFamily="34" charset="-122"/>
              <a:ea typeface="微软雅黑" panose="020B0503020204020204" pitchFamily="34" charset="-122"/>
            </a:endParaRPr>
          </a:p>
        </p:txBody>
      </p:sp>
      <p:grpSp>
        <p:nvGrpSpPr>
          <p:cNvPr id="93" name="组合 92"/>
          <p:cNvGrpSpPr/>
          <p:nvPr/>
        </p:nvGrpSpPr>
        <p:grpSpPr>
          <a:xfrm>
            <a:off x="789027" y="2081540"/>
            <a:ext cx="10613946" cy="4339621"/>
            <a:chOff x="546101" y="2081540"/>
            <a:chExt cx="10613946" cy="4339621"/>
          </a:xfrm>
        </p:grpSpPr>
        <p:sp>
          <p:nvSpPr>
            <p:cNvPr id="50" name="矩形 49"/>
            <p:cNvSpPr/>
            <p:nvPr/>
          </p:nvSpPr>
          <p:spPr>
            <a:xfrm>
              <a:off x="8975512" y="2081540"/>
              <a:ext cx="2184535" cy="3048001"/>
            </a:xfrm>
            <a:prstGeom prst="rect">
              <a:avLst/>
            </a:prstGeom>
            <a:gradFill>
              <a:gsLst>
                <a:gs pos="0">
                  <a:srgbClr val="F3A5C2">
                    <a:alpha val="0"/>
                  </a:srgbClr>
                </a:gs>
                <a:gs pos="100000">
                  <a:srgbClr val="FBE8EF">
                    <a:alpha val="35000"/>
                  </a:srgbClr>
                </a:gs>
              </a:gsLst>
              <a:lin ang="108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ndParaRPr>
            </a:p>
          </p:txBody>
        </p:sp>
        <p:cxnSp>
          <p:nvCxnSpPr>
            <p:cNvPr id="51" name="直接连接符 50"/>
            <p:cNvCxnSpPr/>
            <p:nvPr/>
          </p:nvCxnSpPr>
          <p:spPr>
            <a:xfrm>
              <a:off x="7675156" y="2081540"/>
              <a:ext cx="0" cy="3852958"/>
            </a:xfrm>
            <a:prstGeom prst="line">
              <a:avLst/>
            </a:prstGeom>
            <a:noFill/>
            <a:ln w="12700" cap="flat" cmpd="sng" algn="ctr">
              <a:solidFill>
                <a:sysClr val="windowText" lastClr="000000">
                  <a:lumMod val="95000"/>
                  <a:lumOff val="5000"/>
                </a:sysClr>
              </a:solidFill>
              <a:prstDash val="sysDash"/>
              <a:miter lim="800000"/>
            </a:ln>
            <a:effectLst/>
          </p:spPr>
        </p:cxnSp>
        <p:cxnSp>
          <p:nvCxnSpPr>
            <p:cNvPr id="52" name="直接连接符 51"/>
            <p:cNvCxnSpPr/>
            <p:nvPr/>
          </p:nvCxnSpPr>
          <p:spPr>
            <a:xfrm>
              <a:off x="6029675" y="2081540"/>
              <a:ext cx="0" cy="3852958"/>
            </a:xfrm>
            <a:prstGeom prst="line">
              <a:avLst/>
            </a:prstGeom>
            <a:noFill/>
            <a:ln w="12700" cap="flat" cmpd="sng" algn="ctr">
              <a:solidFill>
                <a:srgbClr val="BD0158"/>
              </a:solidFill>
              <a:prstDash val="sysDash"/>
              <a:miter lim="800000"/>
            </a:ln>
            <a:effectLst/>
          </p:spPr>
        </p:cxnSp>
        <p:cxnSp>
          <p:nvCxnSpPr>
            <p:cNvPr id="55" name="直接连接符 54"/>
            <p:cNvCxnSpPr/>
            <p:nvPr/>
          </p:nvCxnSpPr>
          <p:spPr>
            <a:xfrm>
              <a:off x="4454538" y="2081540"/>
              <a:ext cx="0" cy="3852958"/>
            </a:xfrm>
            <a:prstGeom prst="line">
              <a:avLst/>
            </a:prstGeom>
            <a:noFill/>
            <a:ln w="12700" cap="flat" cmpd="sng" algn="ctr">
              <a:solidFill>
                <a:srgbClr val="BD0158"/>
              </a:solidFill>
              <a:prstDash val="sysDash"/>
              <a:miter lim="800000"/>
            </a:ln>
            <a:effectLst/>
          </p:spPr>
        </p:cxnSp>
        <p:grpSp>
          <p:nvGrpSpPr>
            <p:cNvPr id="57" name="组合 56"/>
            <p:cNvGrpSpPr/>
            <p:nvPr/>
          </p:nvGrpSpPr>
          <p:grpSpPr>
            <a:xfrm>
              <a:off x="4460432" y="2081541"/>
              <a:ext cx="1564481" cy="3048000"/>
              <a:chOff x="2836066" y="1359890"/>
              <a:chExt cx="1564481" cy="3048000"/>
            </a:xfrm>
          </p:grpSpPr>
          <p:sp>
            <p:nvSpPr>
              <p:cNvPr id="76" name="矩形 75"/>
              <p:cNvSpPr/>
              <p:nvPr/>
            </p:nvSpPr>
            <p:spPr>
              <a:xfrm>
                <a:off x="2836066" y="1359890"/>
                <a:ext cx="1564481" cy="443510"/>
              </a:xfrm>
              <a:prstGeom prst="rect">
                <a:avLst/>
              </a:prstGeom>
              <a:solidFill>
                <a:srgbClr val="FAE6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rPr>
                  <a:t>对照</a:t>
                </a:r>
                <a:endParaRPr kumimoji="0" lang="en-US" altLang="zh-CN" sz="1100" b="0" i="0" u="none" strike="noStrike" kern="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rPr>
                  <a:t>等待阶段</a:t>
                </a:r>
                <a:endParaRPr kumimoji="0" lang="en-US" altLang="zh-CN" sz="1100" b="0" i="0" u="none" strike="noStrike" kern="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endParaRPr>
              </a:p>
            </p:txBody>
          </p:sp>
          <p:sp>
            <p:nvSpPr>
              <p:cNvPr id="77" name="矩形 76"/>
              <p:cNvSpPr/>
              <p:nvPr/>
            </p:nvSpPr>
            <p:spPr>
              <a:xfrm>
                <a:off x="2836066" y="2011013"/>
                <a:ext cx="1564481" cy="443510"/>
              </a:xfrm>
              <a:prstGeom prst="rect">
                <a:avLst/>
              </a:prstGeom>
              <a:solidFill>
                <a:srgbClr val="BD015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放疗</a:t>
                </a:r>
                <a:endPar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3 x 8 </a:t>
                </a:r>
                <a:r>
                  <a:rPr kumimoji="0" lang="en-US" altLang="zh-CN" sz="1100" b="0" i="0" u="none" strike="noStrike" kern="0" cap="none" spc="0" normalizeH="0" baseline="0" noProof="0" dirty="0" err="1">
                    <a:ln>
                      <a:noFill/>
                    </a:ln>
                    <a:solidFill>
                      <a:schemeClr val="bg1"/>
                    </a:solidFill>
                    <a:effectLst/>
                    <a:uLnTx/>
                    <a:uFillTx/>
                    <a:latin typeface="微软雅黑" panose="020B0503020204020204" pitchFamily="34" charset="-122"/>
                    <a:ea typeface="微软雅黑" panose="020B0503020204020204" pitchFamily="34" charset="-122"/>
                  </a:rPr>
                  <a:t>Gy</a:t>
                </a:r>
                <a:endPar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78" name="矩形 77"/>
              <p:cNvSpPr/>
              <p:nvPr/>
            </p:nvSpPr>
            <p:spPr>
              <a:xfrm>
                <a:off x="2836066" y="2662136"/>
                <a:ext cx="1564481" cy="443510"/>
              </a:xfrm>
              <a:prstGeom prst="rect">
                <a:avLst/>
              </a:prstGeom>
              <a:solidFill>
                <a:srgbClr val="E74F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环磷酰胺</a:t>
                </a:r>
                <a:endPar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每日 </a:t>
                </a:r>
                <a:r>
                  <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50 mg </a:t>
                </a: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口服</a:t>
                </a:r>
                <a:endPar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79" name="矩形 78"/>
              <p:cNvSpPr/>
              <p:nvPr/>
            </p:nvSpPr>
            <p:spPr>
              <a:xfrm>
                <a:off x="2836066" y="3313259"/>
                <a:ext cx="1564481" cy="443510"/>
              </a:xfrm>
              <a:prstGeom prst="rect">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rPr>
                  <a:t>顺铂</a:t>
                </a:r>
                <a:endParaRPr kumimoji="0" lang="en-US" altLang="zh-CN" sz="1100" b="0" i="0" u="none" strike="noStrike" kern="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rPr>
                  <a:t>2 x 40 mg/m</a:t>
                </a:r>
                <a:r>
                  <a:rPr kumimoji="0" lang="en-US" altLang="zh-CN" sz="1100" b="0" i="0" u="none" strike="noStrike" kern="0" cap="none" spc="0" normalizeH="0" baseline="30000" noProof="0" dirty="0">
                    <a:ln>
                      <a:noFill/>
                    </a:ln>
                    <a:solidFill>
                      <a:srgbClr val="BD0158"/>
                    </a:solidFill>
                    <a:effectLst/>
                    <a:uLnTx/>
                    <a:uFillTx/>
                    <a:latin typeface="微软雅黑" panose="020B0503020204020204" pitchFamily="34" charset="-122"/>
                    <a:ea typeface="微软雅黑" panose="020B0503020204020204" pitchFamily="34" charset="-122"/>
                  </a:rPr>
                  <a:t>2</a:t>
                </a:r>
                <a:r>
                  <a:rPr kumimoji="0" lang="zh-CN" altLang="en-US" sz="1100" b="0" i="0" u="none" strike="noStrike" kern="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rPr>
                  <a:t> 静注</a:t>
                </a:r>
                <a:endParaRPr kumimoji="0" lang="en-US" altLang="zh-CN" sz="1100" b="0" i="0" u="none" strike="noStrike" kern="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endParaRPr>
              </a:p>
            </p:txBody>
          </p:sp>
          <p:sp>
            <p:nvSpPr>
              <p:cNvPr id="80" name="矩形 79"/>
              <p:cNvSpPr/>
              <p:nvPr/>
            </p:nvSpPr>
            <p:spPr>
              <a:xfrm>
                <a:off x="2836066" y="3964380"/>
                <a:ext cx="1564481" cy="443510"/>
              </a:xfrm>
              <a:prstGeom prst="rect">
                <a:avLst/>
              </a:prstGeom>
              <a:solidFill>
                <a:srgbClr val="F3BCD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rPr>
                  <a:t>阿霉素</a:t>
                </a:r>
                <a:endParaRPr kumimoji="0" lang="en-US" altLang="zh-CN" sz="1100" b="0" i="0" u="none" strike="noStrike" kern="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rPr>
                  <a:t>2 x 15 mg</a:t>
                </a:r>
                <a:r>
                  <a:rPr kumimoji="0" lang="zh-CN" altLang="en-US" sz="1100" b="0" i="0" u="none" strike="noStrike" kern="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rPr>
                  <a:t> 静注</a:t>
                </a:r>
                <a:endParaRPr kumimoji="0" lang="en-US" altLang="zh-CN" sz="1100" b="0" i="0" u="none" strike="noStrike" kern="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endParaRPr>
              </a:p>
            </p:txBody>
          </p:sp>
        </p:grpSp>
        <p:grpSp>
          <p:nvGrpSpPr>
            <p:cNvPr id="91" name="组合 90"/>
            <p:cNvGrpSpPr/>
            <p:nvPr/>
          </p:nvGrpSpPr>
          <p:grpSpPr>
            <a:xfrm>
              <a:off x="6036824" y="2081541"/>
              <a:ext cx="3359150" cy="3048000"/>
              <a:chOff x="6005863" y="2081541"/>
              <a:chExt cx="3359150" cy="3048000"/>
            </a:xfrm>
          </p:grpSpPr>
          <p:sp>
            <p:nvSpPr>
              <p:cNvPr id="58" name="任意多边形: 形状 57"/>
              <p:cNvSpPr/>
              <p:nvPr/>
            </p:nvSpPr>
            <p:spPr>
              <a:xfrm>
                <a:off x="6005863" y="2081541"/>
                <a:ext cx="3359150" cy="443511"/>
              </a:xfrm>
              <a:custGeom>
                <a:avLst/>
                <a:gdLst>
                  <a:gd name="connsiteX0" fmla="*/ 0 w 3359150"/>
                  <a:gd name="connsiteY0" fmla="*/ 0 h 651123"/>
                  <a:gd name="connsiteX1" fmla="*/ 2980266 w 3359150"/>
                  <a:gd name="connsiteY1" fmla="*/ 0 h 651123"/>
                  <a:gd name="connsiteX2" fmla="*/ 2980266 w 3359150"/>
                  <a:gd name="connsiteY2" fmla="*/ 1829 h 651123"/>
                  <a:gd name="connsiteX3" fmla="*/ 2982383 w 3359150"/>
                  <a:gd name="connsiteY3" fmla="*/ 0 h 651123"/>
                  <a:gd name="connsiteX4" fmla="*/ 3359150 w 3359150"/>
                  <a:gd name="connsiteY4" fmla="*/ 325562 h 651123"/>
                  <a:gd name="connsiteX5" fmla="*/ 2982383 w 3359150"/>
                  <a:gd name="connsiteY5" fmla="*/ 651123 h 651123"/>
                  <a:gd name="connsiteX6" fmla="*/ 2980266 w 3359150"/>
                  <a:gd name="connsiteY6" fmla="*/ 649294 h 651123"/>
                  <a:gd name="connsiteX7" fmla="*/ 2980266 w 3359150"/>
                  <a:gd name="connsiteY7" fmla="*/ 651123 h 651123"/>
                  <a:gd name="connsiteX8" fmla="*/ 0 w 3359150"/>
                  <a:gd name="connsiteY8" fmla="*/ 651123 h 651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9150" h="651123">
                    <a:moveTo>
                      <a:pt x="0" y="0"/>
                    </a:moveTo>
                    <a:lnTo>
                      <a:pt x="2980266" y="0"/>
                    </a:lnTo>
                    <a:lnTo>
                      <a:pt x="2980266" y="1829"/>
                    </a:lnTo>
                    <a:lnTo>
                      <a:pt x="2982383" y="0"/>
                    </a:lnTo>
                    <a:lnTo>
                      <a:pt x="3359150" y="325562"/>
                    </a:lnTo>
                    <a:lnTo>
                      <a:pt x="2982383" y="651123"/>
                    </a:lnTo>
                    <a:lnTo>
                      <a:pt x="2980266" y="649294"/>
                    </a:lnTo>
                    <a:lnTo>
                      <a:pt x="2980266" y="651123"/>
                    </a:lnTo>
                    <a:lnTo>
                      <a:pt x="0" y="651123"/>
                    </a:lnTo>
                    <a:close/>
                  </a:path>
                </a:pathLst>
              </a:custGeom>
              <a:gradFill flip="none" rotWithShape="1">
                <a:gsLst>
                  <a:gs pos="48700">
                    <a:srgbClr val="F7C6D8"/>
                  </a:gs>
                  <a:gs pos="0">
                    <a:srgbClr val="F3A5C2"/>
                  </a:gs>
                  <a:gs pos="100000">
                    <a:srgbClr val="FBE8EF">
                      <a:alpha val="12000"/>
                    </a:srgbClr>
                  </a:gs>
                </a:gsLst>
                <a:lin ang="0" scaled="1"/>
                <a:tileRect/>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BD0158"/>
                    </a:solidFill>
                    <a:effectLst/>
                    <a:uLnTx/>
                    <a:uFillTx/>
                    <a:latin typeface="微软雅黑" panose="020B0503020204020204" pitchFamily="34" charset="-122"/>
                  </a:rPr>
                  <a:t>抗</a:t>
                </a:r>
                <a:r>
                  <a:rPr kumimoji="0" lang="en-US" altLang="zh-CN" sz="1400" b="0" i="0" u="none" strike="noStrike" kern="0" cap="none" spc="0" normalizeH="0" baseline="0" noProof="0" dirty="0">
                    <a:ln>
                      <a:noFill/>
                    </a:ln>
                    <a:solidFill>
                      <a:srgbClr val="BD0158"/>
                    </a:solidFill>
                    <a:effectLst/>
                    <a:uLnTx/>
                    <a:uFillTx/>
                    <a:latin typeface="微软雅黑" panose="020B0503020204020204" pitchFamily="34" charset="-122"/>
                  </a:rPr>
                  <a:t>-PD-1</a:t>
                </a:r>
                <a:endParaRPr kumimoji="0" lang="zh-CN" altLang="en-US" sz="1400" b="0" i="0" u="none" strike="noStrike" kern="0" cap="none" spc="0" normalizeH="0" baseline="0" noProof="0" dirty="0">
                  <a:ln>
                    <a:noFill/>
                  </a:ln>
                  <a:solidFill>
                    <a:srgbClr val="BD0158"/>
                  </a:solidFill>
                  <a:effectLst/>
                  <a:uLnTx/>
                  <a:uFillTx/>
                  <a:latin typeface="微软雅黑" panose="020B0503020204020204" pitchFamily="34" charset="-122"/>
                </a:endParaRPr>
              </a:p>
            </p:txBody>
          </p:sp>
          <p:sp>
            <p:nvSpPr>
              <p:cNvPr id="59" name="任意多边形: 形状 58"/>
              <p:cNvSpPr/>
              <p:nvPr/>
            </p:nvSpPr>
            <p:spPr>
              <a:xfrm>
                <a:off x="6005863" y="2732662"/>
                <a:ext cx="3359150" cy="443511"/>
              </a:xfrm>
              <a:custGeom>
                <a:avLst/>
                <a:gdLst>
                  <a:gd name="connsiteX0" fmla="*/ 0 w 3359150"/>
                  <a:gd name="connsiteY0" fmla="*/ 0 h 651123"/>
                  <a:gd name="connsiteX1" fmla="*/ 2980266 w 3359150"/>
                  <a:gd name="connsiteY1" fmla="*/ 0 h 651123"/>
                  <a:gd name="connsiteX2" fmla="*/ 2980266 w 3359150"/>
                  <a:gd name="connsiteY2" fmla="*/ 1829 h 651123"/>
                  <a:gd name="connsiteX3" fmla="*/ 2982383 w 3359150"/>
                  <a:gd name="connsiteY3" fmla="*/ 0 h 651123"/>
                  <a:gd name="connsiteX4" fmla="*/ 3359150 w 3359150"/>
                  <a:gd name="connsiteY4" fmla="*/ 325562 h 651123"/>
                  <a:gd name="connsiteX5" fmla="*/ 2982383 w 3359150"/>
                  <a:gd name="connsiteY5" fmla="*/ 651123 h 651123"/>
                  <a:gd name="connsiteX6" fmla="*/ 2980266 w 3359150"/>
                  <a:gd name="connsiteY6" fmla="*/ 649294 h 651123"/>
                  <a:gd name="connsiteX7" fmla="*/ 2980266 w 3359150"/>
                  <a:gd name="connsiteY7" fmla="*/ 651123 h 651123"/>
                  <a:gd name="connsiteX8" fmla="*/ 0 w 3359150"/>
                  <a:gd name="connsiteY8" fmla="*/ 651123 h 651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9150" h="651123">
                    <a:moveTo>
                      <a:pt x="0" y="0"/>
                    </a:moveTo>
                    <a:lnTo>
                      <a:pt x="2980266" y="0"/>
                    </a:lnTo>
                    <a:lnTo>
                      <a:pt x="2980266" y="1829"/>
                    </a:lnTo>
                    <a:lnTo>
                      <a:pt x="2982383" y="0"/>
                    </a:lnTo>
                    <a:lnTo>
                      <a:pt x="3359150" y="325562"/>
                    </a:lnTo>
                    <a:lnTo>
                      <a:pt x="2982383" y="651123"/>
                    </a:lnTo>
                    <a:lnTo>
                      <a:pt x="2980266" y="649294"/>
                    </a:lnTo>
                    <a:lnTo>
                      <a:pt x="2980266" y="651123"/>
                    </a:lnTo>
                    <a:lnTo>
                      <a:pt x="0" y="651123"/>
                    </a:lnTo>
                    <a:close/>
                  </a:path>
                </a:pathLst>
              </a:custGeom>
              <a:gradFill flip="none" rotWithShape="1">
                <a:gsLst>
                  <a:gs pos="48700">
                    <a:srgbClr val="F7C6D8"/>
                  </a:gs>
                  <a:gs pos="0">
                    <a:srgbClr val="F3A5C2"/>
                  </a:gs>
                  <a:gs pos="100000">
                    <a:srgbClr val="FBE8EF">
                      <a:alpha val="12000"/>
                    </a:srgbClr>
                  </a:gs>
                </a:gsLst>
                <a:lin ang="0" scaled="1"/>
                <a:tileRect/>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BD0158"/>
                    </a:solidFill>
                    <a:effectLst/>
                    <a:uLnTx/>
                    <a:uFillTx/>
                    <a:latin typeface="微软雅黑" panose="020B0503020204020204" pitchFamily="34" charset="-122"/>
                  </a:rPr>
                  <a:t>抗</a:t>
                </a:r>
                <a:r>
                  <a:rPr kumimoji="0" lang="en-US" altLang="zh-CN" sz="1400" b="0" i="0" u="none" strike="noStrike" kern="0" cap="none" spc="0" normalizeH="0" baseline="0" noProof="0" dirty="0">
                    <a:ln>
                      <a:noFill/>
                    </a:ln>
                    <a:solidFill>
                      <a:srgbClr val="BD0158"/>
                    </a:solidFill>
                    <a:effectLst/>
                    <a:uLnTx/>
                    <a:uFillTx/>
                    <a:latin typeface="微软雅黑" panose="020B0503020204020204" pitchFamily="34" charset="-122"/>
                  </a:rPr>
                  <a:t>-PD-1</a:t>
                </a:r>
                <a:endParaRPr kumimoji="0" lang="zh-CN" altLang="en-US" sz="1400" b="0" i="0" u="none" strike="noStrike" kern="0" cap="none" spc="0" normalizeH="0" baseline="0" noProof="0" dirty="0">
                  <a:ln>
                    <a:noFill/>
                  </a:ln>
                  <a:solidFill>
                    <a:srgbClr val="BD0158"/>
                  </a:solidFill>
                  <a:effectLst/>
                  <a:uLnTx/>
                  <a:uFillTx/>
                  <a:latin typeface="微软雅黑" panose="020B0503020204020204" pitchFamily="34" charset="-122"/>
                </a:endParaRPr>
              </a:p>
            </p:txBody>
          </p:sp>
          <p:sp>
            <p:nvSpPr>
              <p:cNvPr id="61" name="任意多边形: 形状 60"/>
              <p:cNvSpPr/>
              <p:nvPr/>
            </p:nvSpPr>
            <p:spPr>
              <a:xfrm>
                <a:off x="6005863" y="3383783"/>
                <a:ext cx="3359150" cy="443511"/>
              </a:xfrm>
              <a:custGeom>
                <a:avLst/>
                <a:gdLst>
                  <a:gd name="connsiteX0" fmla="*/ 0 w 3359150"/>
                  <a:gd name="connsiteY0" fmla="*/ 0 h 651123"/>
                  <a:gd name="connsiteX1" fmla="*/ 2980266 w 3359150"/>
                  <a:gd name="connsiteY1" fmla="*/ 0 h 651123"/>
                  <a:gd name="connsiteX2" fmla="*/ 2980266 w 3359150"/>
                  <a:gd name="connsiteY2" fmla="*/ 1829 h 651123"/>
                  <a:gd name="connsiteX3" fmla="*/ 2982383 w 3359150"/>
                  <a:gd name="connsiteY3" fmla="*/ 0 h 651123"/>
                  <a:gd name="connsiteX4" fmla="*/ 3359150 w 3359150"/>
                  <a:gd name="connsiteY4" fmla="*/ 325562 h 651123"/>
                  <a:gd name="connsiteX5" fmla="*/ 2982383 w 3359150"/>
                  <a:gd name="connsiteY5" fmla="*/ 651123 h 651123"/>
                  <a:gd name="connsiteX6" fmla="*/ 2980266 w 3359150"/>
                  <a:gd name="connsiteY6" fmla="*/ 649294 h 651123"/>
                  <a:gd name="connsiteX7" fmla="*/ 2980266 w 3359150"/>
                  <a:gd name="connsiteY7" fmla="*/ 651123 h 651123"/>
                  <a:gd name="connsiteX8" fmla="*/ 0 w 3359150"/>
                  <a:gd name="connsiteY8" fmla="*/ 651123 h 651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9150" h="651123">
                    <a:moveTo>
                      <a:pt x="0" y="0"/>
                    </a:moveTo>
                    <a:lnTo>
                      <a:pt x="2980266" y="0"/>
                    </a:lnTo>
                    <a:lnTo>
                      <a:pt x="2980266" y="1829"/>
                    </a:lnTo>
                    <a:lnTo>
                      <a:pt x="2982383" y="0"/>
                    </a:lnTo>
                    <a:lnTo>
                      <a:pt x="3359150" y="325562"/>
                    </a:lnTo>
                    <a:lnTo>
                      <a:pt x="2982383" y="651123"/>
                    </a:lnTo>
                    <a:lnTo>
                      <a:pt x="2980266" y="649294"/>
                    </a:lnTo>
                    <a:lnTo>
                      <a:pt x="2980266" y="651123"/>
                    </a:lnTo>
                    <a:lnTo>
                      <a:pt x="0" y="651123"/>
                    </a:lnTo>
                    <a:close/>
                  </a:path>
                </a:pathLst>
              </a:custGeom>
              <a:gradFill flip="none" rotWithShape="1">
                <a:gsLst>
                  <a:gs pos="48700">
                    <a:srgbClr val="F7C6D8"/>
                  </a:gs>
                  <a:gs pos="0">
                    <a:srgbClr val="F3A5C2"/>
                  </a:gs>
                  <a:gs pos="100000">
                    <a:srgbClr val="FBE8EF">
                      <a:alpha val="12000"/>
                    </a:srgbClr>
                  </a:gs>
                </a:gsLst>
                <a:lin ang="0" scaled="1"/>
                <a:tileRect/>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a:ln>
                      <a:noFill/>
                    </a:ln>
                    <a:solidFill>
                      <a:srgbClr val="BD0158"/>
                    </a:solidFill>
                    <a:effectLst/>
                    <a:uLnTx/>
                    <a:uFillTx/>
                    <a:latin typeface="微软雅黑" panose="020B0503020204020204" pitchFamily="34" charset="-122"/>
                  </a:rPr>
                  <a:t>抗</a:t>
                </a:r>
                <a:r>
                  <a:rPr kumimoji="0" lang="en-US" altLang="zh-CN" sz="1400" b="0" i="0" u="none" strike="noStrike" kern="0" cap="none" spc="0" normalizeH="0" baseline="0" noProof="0">
                    <a:ln>
                      <a:noFill/>
                    </a:ln>
                    <a:solidFill>
                      <a:srgbClr val="BD0158"/>
                    </a:solidFill>
                    <a:effectLst/>
                    <a:uLnTx/>
                    <a:uFillTx/>
                    <a:latin typeface="微软雅黑" panose="020B0503020204020204" pitchFamily="34" charset="-122"/>
                  </a:rPr>
                  <a:t>-PD-1</a:t>
                </a:r>
                <a:endParaRPr kumimoji="0" lang="zh-CN" altLang="en-US" sz="1400" b="0" i="0" u="none" strike="noStrike" kern="0" cap="none" spc="0" normalizeH="0" baseline="0" noProof="0" dirty="0">
                  <a:ln>
                    <a:noFill/>
                  </a:ln>
                  <a:solidFill>
                    <a:srgbClr val="BD0158"/>
                  </a:solidFill>
                  <a:effectLst/>
                  <a:uLnTx/>
                  <a:uFillTx/>
                  <a:latin typeface="微软雅黑" panose="020B0503020204020204" pitchFamily="34" charset="-122"/>
                </a:endParaRPr>
              </a:p>
            </p:txBody>
          </p:sp>
          <p:sp>
            <p:nvSpPr>
              <p:cNvPr id="62" name="任意多边形: 形状 61"/>
              <p:cNvSpPr/>
              <p:nvPr/>
            </p:nvSpPr>
            <p:spPr>
              <a:xfrm>
                <a:off x="6005863" y="4034909"/>
                <a:ext cx="3359150" cy="443511"/>
              </a:xfrm>
              <a:custGeom>
                <a:avLst/>
                <a:gdLst>
                  <a:gd name="connsiteX0" fmla="*/ 0 w 3359150"/>
                  <a:gd name="connsiteY0" fmla="*/ 0 h 651123"/>
                  <a:gd name="connsiteX1" fmla="*/ 2980266 w 3359150"/>
                  <a:gd name="connsiteY1" fmla="*/ 0 h 651123"/>
                  <a:gd name="connsiteX2" fmla="*/ 2980266 w 3359150"/>
                  <a:gd name="connsiteY2" fmla="*/ 1829 h 651123"/>
                  <a:gd name="connsiteX3" fmla="*/ 2982383 w 3359150"/>
                  <a:gd name="connsiteY3" fmla="*/ 0 h 651123"/>
                  <a:gd name="connsiteX4" fmla="*/ 3359150 w 3359150"/>
                  <a:gd name="connsiteY4" fmla="*/ 325562 h 651123"/>
                  <a:gd name="connsiteX5" fmla="*/ 2982383 w 3359150"/>
                  <a:gd name="connsiteY5" fmla="*/ 651123 h 651123"/>
                  <a:gd name="connsiteX6" fmla="*/ 2980266 w 3359150"/>
                  <a:gd name="connsiteY6" fmla="*/ 649294 h 651123"/>
                  <a:gd name="connsiteX7" fmla="*/ 2980266 w 3359150"/>
                  <a:gd name="connsiteY7" fmla="*/ 651123 h 651123"/>
                  <a:gd name="connsiteX8" fmla="*/ 0 w 3359150"/>
                  <a:gd name="connsiteY8" fmla="*/ 651123 h 651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9150" h="651123">
                    <a:moveTo>
                      <a:pt x="0" y="0"/>
                    </a:moveTo>
                    <a:lnTo>
                      <a:pt x="2980266" y="0"/>
                    </a:lnTo>
                    <a:lnTo>
                      <a:pt x="2980266" y="1829"/>
                    </a:lnTo>
                    <a:lnTo>
                      <a:pt x="2982383" y="0"/>
                    </a:lnTo>
                    <a:lnTo>
                      <a:pt x="3359150" y="325562"/>
                    </a:lnTo>
                    <a:lnTo>
                      <a:pt x="2982383" y="651123"/>
                    </a:lnTo>
                    <a:lnTo>
                      <a:pt x="2980266" y="649294"/>
                    </a:lnTo>
                    <a:lnTo>
                      <a:pt x="2980266" y="651123"/>
                    </a:lnTo>
                    <a:lnTo>
                      <a:pt x="0" y="651123"/>
                    </a:lnTo>
                    <a:close/>
                  </a:path>
                </a:pathLst>
              </a:custGeom>
              <a:gradFill flip="none" rotWithShape="1">
                <a:gsLst>
                  <a:gs pos="48700">
                    <a:srgbClr val="F7C6D8"/>
                  </a:gs>
                  <a:gs pos="0">
                    <a:srgbClr val="F3A5C2"/>
                  </a:gs>
                  <a:gs pos="100000">
                    <a:srgbClr val="FBE8EF">
                      <a:alpha val="12000"/>
                    </a:srgbClr>
                  </a:gs>
                </a:gsLst>
                <a:lin ang="0" scaled="1"/>
                <a:tileRect/>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a:ln>
                      <a:noFill/>
                    </a:ln>
                    <a:solidFill>
                      <a:srgbClr val="BD0158"/>
                    </a:solidFill>
                    <a:effectLst/>
                    <a:uLnTx/>
                    <a:uFillTx/>
                    <a:latin typeface="微软雅黑" panose="020B0503020204020204" pitchFamily="34" charset="-122"/>
                  </a:rPr>
                  <a:t>抗</a:t>
                </a:r>
                <a:r>
                  <a:rPr kumimoji="0" lang="en-US" altLang="zh-CN" sz="1400" b="0" i="0" u="none" strike="noStrike" kern="0" cap="none" spc="0" normalizeH="0" baseline="0" noProof="0">
                    <a:ln>
                      <a:noFill/>
                    </a:ln>
                    <a:solidFill>
                      <a:srgbClr val="BD0158"/>
                    </a:solidFill>
                    <a:effectLst/>
                    <a:uLnTx/>
                    <a:uFillTx/>
                    <a:latin typeface="微软雅黑" panose="020B0503020204020204" pitchFamily="34" charset="-122"/>
                  </a:rPr>
                  <a:t>-PD-1</a:t>
                </a:r>
                <a:endParaRPr kumimoji="0" lang="zh-CN" altLang="en-US" sz="1400" b="0" i="0" u="none" strike="noStrike" kern="0" cap="none" spc="0" normalizeH="0" baseline="0" noProof="0" dirty="0">
                  <a:ln>
                    <a:noFill/>
                  </a:ln>
                  <a:solidFill>
                    <a:srgbClr val="BD0158"/>
                  </a:solidFill>
                  <a:effectLst/>
                  <a:uLnTx/>
                  <a:uFillTx/>
                  <a:latin typeface="微软雅黑" panose="020B0503020204020204" pitchFamily="34" charset="-122"/>
                </a:endParaRPr>
              </a:p>
            </p:txBody>
          </p:sp>
          <p:sp>
            <p:nvSpPr>
              <p:cNvPr id="63" name="任意多边形: 形状 62"/>
              <p:cNvSpPr/>
              <p:nvPr/>
            </p:nvSpPr>
            <p:spPr>
              <a:xfrm>
                <a:off x="6005863" y="4686030"/>
                <a:ext cx="3359150" cy="443511"/>
              </a:xfrm>
              <a:custGeom>
                <a:avLst/>
                <a:gdLst>
                  <a:gd name="connsiteX0" fmla="*/ 0 w 3359150"/>
                  <a:gd name="connsiteY0" fmla="*/ 0 h 651123"/>
                  <a:gd name="connsiteX1" fmla="*/ 2980266 w 3359150"/>
                  <a:gd name="connsiteY1" fmla="*/ 0 h 651123"/>
                  <a:gd name="connsiteX2" fmla="*/ 2980266 w 3359150"/>
                  <a:gd name="connsiteY2" fmla="*/ 1829 h 651123"/>
                  <a:gd name="connsiteX3" fmla="*/ 2982383 w 3359150"/>
                  <a:gd name="connsiteY3" fmla="*/ 0 h 651123"/>
                  <a:gd name="connsiteX4" fmla="*/ 3359150 w 3359150"/>
                  <a:gd name="connsiteY4" fmla="*/ 325562 h 651123"/>
                  <a:gd name="connsiteX5" fmla="*/ 2982383 w 3359150"/>
                  <a:gd name="connsiteY5" fmla="*/ 651123 h 651123"/>
                  <a:gd name="connsiteX6" fmla="*/ 2980266 w 3359150"/>
                  <a:gd name="connsiteY6" fmla="*/ 649294 h 651123"/>
                  <a:gd name="connsiteX7" fmla="*/ 2980266 w 3359150"/>
                  <a:gd name="connsiteY7" fmla="*/ 651123 h 651123"/>
                  <a:gd name="connsiteX8" fmla="*/ 0 w 3359150"/>
                  <a:gd name="connsiteY8" fmla="*/ 651123 h 651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9150" h="651123">
                    <a:moveTo>
                      <a:pt x="0" y="0"/>
                    </a:moveTo>
                    <a:lnTo>
                      <a:pt x="2980266" y="0"/>
                    </a:lnTo>
                    <a:lnTo>
                      <a:pt x="2980266" y="1829"/>
                    </a:lnTo>
                    <a:lnTo>
                      <a:pt x="2982383" y="0"/>
                    </a:lnTo>
                    <a:lnTo>
                      <a:pt x="3359150" y="325562"/>
                    </a:lnTo>
                    <a:lnTo>
                      <a:pt x="2982383" y="651123"/>
                    </a:lnTo>
                    <a:lnTo>
                      <a:pt x="2980266" y="649294"/>
                    </a:lnTo>
                    <a:lnTo>
                      <a:pt x="2980266" y="651123"/>
                    </a:lnTo>
                    <a:lnTo>
                      <a:pt x="0" y="651123"/>
                    </a:lnTo>
                    <a:close/>
                  </a:path>
                </a:pathLst>
              </a:custGeom>
              <a:gradFill flip="none" rotWithShape="1">
                <a:gsLst>
                  <a:gs pos="48700">
                    <a:srgbClr val="F7C6D8"/>
                  </a:gs>
                  <a:gs pos="0">
                    <a:srgbClr val="F3A5C2"/>
                  </a:gs>
                  <a:gs pos="100000">
                    <a:srgbClr val="FBE8EF">
                      <a:alpha val="12000"/>
                    </a:srgbClr>
                  </a:gs>
                </a:gsLst>
                <a:lin ang="0" scaled="1"/>
                <a:tileRect/>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a:ln>
                      <a:noFill/>
                    </a:ln>
                    <a:solidFill>
                      <a:srgbClr val="BD0158"/>
                    </a:solidFill>
                    <a:effectLst/>
                    <a:uLnTx/>
                    <a:uFillTx/>
                    <a:latin typeface="微软雅黑" panose="020B0503020204020204" pitchFamily="34" charset="-122"/>
                  </a:rPr>
                  <a:t>抗</a:t>
                </a:r>
                <a:r>
                  <a:rPr kumimoji="0" lang="en-US" altLang="zh-CN" sz="1400" b="0" i="0" u="none" strike="noStrike" kern="0" cap="none" spc="0" normalizeH="0" baseline="0" noProof="0">
                    <a:ln>
                      <a:noFill/>
                    </a:ln>
                    <a:solidFill>
                      <a:srgbClr val="BD0158"/>
                    </a:solidFill>
                    <a:effectLst/>
                    <a:uLnTx/>
                    <a:uFillTx/>
                    <a:latin typeface="微软雅黑" panose="020B0503020204020204" pitchFamily="34" charset="-122"/>
                  </a:rPr>
                  <a:t>-PD-1</a:t>
                </a:r>
                <a:endParaRPr kumimoji="0" lang="zh-CN" altLang="en-US" sz="1400" b="0" i="0" u="none" strike="noStrike" kern="0" cap="none" spc="0" normalizeH="0" baseline="0" noProof="0" dirty="0">
                  <a:ln>
                    <a:noFill/>
                  </a:ln>
                  <a:solidFill>
                    <a:srgbClr val="BD0158"/>
                  </a:solidFill>
                  <a:effectLst/>
                  <a:uLnTx/>
                  <a:uFillTx/>
                  <a:latin typeface="微软雅黑" panose="020B0503020204020204" pitchFamily="34" charset="-122"/>
                </a:endParaRPr>
              </a:p>
            </p:txBody>
          </p:sp>
        </p:grpSp>
        <p:sp>
          <p:nvSpPr>
            <p:cNvPr id="70" name="矩形 69"/>
            <p:cNvSpPr/>
            <p:nvPr/>
          </p:nvSpPr>
          <p:spPr>
            <a:xfrm>
              <a:off x="3872544" y="5974353"/>
              <a:ext cx="1163988" cy="443510"/>
            </a:xfrm>
            <a:prstGeom prst="rect">
              <a:avLst/>
            </a:prstGeom>
            <a:gradFill flip="none" rotWithShape="1">
              <a:gsLst>
                <a:gs pos="0">
                  <a:srgbClr val="BD0158"/>
                </a:gs>
                <a:gs pos="100000">
                  <a:srgbClr val="F3A5C2"/>
                </a:gs>
              </a:gsLst>
              <a:lin ang="18900000" scaled="1"/>
              <a:tileRect/>
            </a:gradFill>
            <a:ln w="12700" cap="flat" cmpd="sng" algn="ctr">
              <a:noFill/>
              <a:prstDash val="solid"/>
              <a:miter lim="800000"/>
            </a:ln>
            <a:effectLst>
              <a:outerShdw blurRad="63500" sx="102000" sy="102000" algn="ctr" rotWithShape="0">
                <a:srgbClr val="BD0158">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活检</a:t>
              </a:r>
              <a:r>
                <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1 + </a:t>
              </a:r>
              <a:r>
                <a:rPr kumimoji="0" lang="zh-CN" altLang="en-US"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血液</a:t>
              </a:r>
              <a:endPar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71" name="矩形 70"/>
            <p:cNvSpPr/>
            <p:nvPr/>
          </p:nvSpPr>
          <p:spPr>
            <a:xfrm>
              <a:off x="5423869" y="5974353"/>
              <a:ext cx="1163988" cy="443510"/>
            </a:xfrm>
            <a:prstGeom prst="rect">
              <a:avLst/>
            </a:prstGeom>
            <a:gradFill flip="none" rotWithShape="1">
              <a:gsLst>
                <a:gs pos="0">
                  <a:srgbClr val="BD0158"/>
                </a:gs>
                <a:gs pos="100000">
                  <a:srgbClr val="F3A5C2"/>
                </a:gs>
              </a:gsLst>
              <a:lin ang="18900000" scaled="1"/>
              <a:tileRect/>
            </a:gradFill>
            <a:ln w="12700" cap="flat" cmpd="sng" algn="ctr">
              <a:noFill/>
              <a:prstDash val="solid"/>
              <a:miter lim="800000"/>
            </a:ln>
            <a:effectLst>
              <a:outerShdw blurRad="63500" sx="102000" sy="102000" algn="ctr" rotWithShape="0">
                <a:srgbClr val="BD0158">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活检</a:t>
              </a:r>
              <a:r>
                <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2 + </a:t>
              </a:r>
              <a:r>
                <a:rPr kumimoji="0" lang="zh-CN" altLang="en-US"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血液</a:t>
              </a:r>
              <a:endPar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72" name="矩形 71"/>
            <p:cNvSpPr/>
            <p:nvPr/>
          </p:nvSpPr>
          <p:spPr>
            <a:xfrm>
              <a:off x="7103444" y="5977651"/>
              <a:ext cx="1163988" cy="443510"/>
            </a:xfrm>
            <a:prstGeom prst="rect">
              <a:avLst/>
            </a:prstGeom>
            <a:gradFill flip="none" rotWithShape="1">
              <a:gsLst>
                <a:gs pos="0">
                  <a:srgbClr val="BD0158"/>
                </a:gs>
                <a:gs pos="100000">
                  <a:srgbClr val="F3A5C2"/>
                </a:gs>
              </a:gsLst>
              <a:lin ang="18900000" scaled="1"/>
              <a:tileRect/>
            </a:gradFill>
            <a:ln w="12700" cap="flat" cmpd="sng" algn="ctr">
              <a:noFill/>
              <a:prstDash val="solid"/>
              <a:miter lim="800000"/>
            </a:ln>
            <a:effectLst>
              <a:outerShdw blurRad="63500" sx="102000" sy="102000" algn="ctr" rotWithShape="0">
                <a:srgbClr val="BD0158">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活检</a:t>
              </a:r>
              <a:r>
                <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3 + </a:t>
              </a:r>
              <a:r>
                <a:rPr kumimoji="0" lang="zh-CN" altLang="en-US"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血液</a:t>
              </a:r>
              <a:endPar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73" name="矩形 72"/>
            <p:cNvSpPr/>
            <p:nvPr/>
          </p:nvSpPr>
          <p:spPr>
            <a:xfrm>
              <a:off x="5213288" y="5330192"/>
              <a:ext cx="1544024" cy="443510"/>
            </a:xfrm>
            <a:prstGeom prst="rect">
              <a:avLst/>
            </a:prstGeom>
            <a:solidFill>
              <a:srgbClr val="FBE8EF"/>
            </a:solidFill>
            <a:ln w="12700" cap="flat" cmpd="sng" algn="ctr">
              <a:solidFill>
                <a:srgbClr val="BD0158"/>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prstClr val="black"/>
                  </a:solidFill>
                  <a:effectLst/>
                  <a:uLnTx/>
                  <a:uFillTx/>
                  <a:latin typeface="微软雅黑" panose="020B0503020204020204" pitchFamily="34" charset="-122"/>
                </a:rPr>
                <a:t>2</a:t>
              </a:r>
              <a:r>
                <a:rPr kumimoji="0" lang="zh-CN" altLang="en-US" sz="1200" b="0" i="0" u="none" strike="noStrike" kern="0" cap="none" spc="0" normalizeH="0" baseline="0" noProof="0" dirty="0">
                  <a:ln>
                    <a:noFill/>
                  </a:ln>
                  <a:solidFill>
                    <a:prstClr val="black"/>
                  </a:solidFill>
                  <a:effectLst/>
                  <a:uLnTx/>
                  <a:uFillTx/>
                  <a:latin typeface="微软雅黑" panose="020B0503020204020204" pitchFamily="34" charset="-122"/>
                </a:rPr>
                <a:t>周</a:t>
              </a:r>
              <a:endParaRPr kumimoji="0" lang="en-US" altLang="zh-CN" sz="1200" b="0" i="0" u="none" strike="noStrike" kern="0" cap="none" spc="0" normalizeH="0" baseline="0" noProof="0" dirty="0">
                <a:ln>
                  <a:noFill/>
                </a:ln>
                <a:solidFill>
                  <a:prstClr val="black"/>
                </a:solidFill>
                <a:effectLst/>
                <a:uLnTx/>
                <a:uFillTx/>
                <a:latin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solidFill>
                  <a:effectLst/>
                  <a:uLnTx/>
                  <a:uFillTx/>
                  <a:latin typeface="微软雅黑" panose="020B0503020204020204" pitchFamily="34" charset="-122"/>
                </a:rPr>
                <a:t>开始抗</a:t>
              </a:r>
              <a:r>
                <a:rPr kumimoji="0" lang="en-US" altLang="zh-CN" sz="1200" b="0" i="0" u="none" strike="noStrike" kern="0" cap="none" spc="0" normalizeH="0" baseline="0" noProof="0" dirty="0">
                  <a:ln>
                    <a:noFill/>
                  </a:ln>
                  <a:solidFill>
                    <a:prstClr val="black"/>
                  </a:solidFill>
                  <a:effectLst/>
                  <a:uLnTx/>
                  <a:uFillTx/>
                  <a:latin typeface="微软雅黑" panose="020B0503020204020204" pitchFamily="34" charset="-122"/>
                </a:rPr>
                <a:t>PD-1</a:t>
              </a:r>
              <a:endParaRPr kumimoji="0" lang="en-US" altLang="zh-CN" sz="1200" b="0" i="0" u="none" strike="noStrike" kern="0" cap="none" spc="0" normalizeH="0" baseline="0" noProof="0" dirty="0">
                <a:ln>
                  <a:noFill/>
                </a:ln>
                <a:solidFill>
                  <a:prstClr val="black"/>
                </a:solidFill>
                <a:effectLst/>
                <a:uLnTx/>
                <a:uFillTx/>
                <a:latin typeface="微软雅黑" panose="020B0503020204020204" pitchFamily="34" charset="-122"/>
              </a:endParaRPr>
            </a:p>
          </p:txBody>
        </p:sp>
        <p:sp>
          <p:nvSpPr>
            <p:cNvPr id="74" name="矩形 73"/>
            <p:cNvSpPr/>
            <p:nvPr/>
          </p:nvSpPr>
          <p:spPr>
            <a:xfrm>
              <a:off x="7103444" y="5337151"/>
              <a:ext cx="1544024" cy="443510"/>
            </a:xfrm>
            <a:prstGeom prst="rect">
              <a:avLst/>
            </a:prstGeom>
            <a:solidFill>
              <a:srgbClr val="FBE8EF"/>
            </a:solidFill>
            <a:ln w="12700" cap="flat" cmpd="sng" algn="ctr">
              <a:solidFill>
                <a:srgbClr val="BD0158"/>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prstClr val="black"/>
                  </a:solidFill>
                  <a:effectLst/>
                  <a:uLnTx/>
                  <a:uFillTx/>
                  <a:latin typeface="微软雅黑" panose="020B0503020204020204" pitchFamily="34" charset="-122"/>
                </a:rPr>
                <a:t>8</a:t>
              </a:r>
              <a:r>
                <a:rPr kumimoji="0" lang="zh-CN" altLang="en-US" sz="1200" b="0" i="0" u="none" strike="noStrike" kern="0" cap="none" spc="0" normalizeH="0" baseline="0" noProof="0" dirty="0">
                  <a:ln>
                    <a:noFill/>
                  </a:ln>
                  <a:solidFill>
                    <a:prstClr val="black"/>
                  </a:solidFill>
                  <a:effectLst/>
                  <a:uLnTx/>
                  <a:uFillTx/>
                  <a:latin typeface="微软雅黑" panose="020B0503020204020204" pitchFamily="34" charset="-122"/>
                </a:rPr>
                <a:t>周</a:t>
              </a:r>
              <a:endParaRPr kumimoji="0" lang="en-US" altLang="zh-CN" sz="1200" b="0" i="0" u="none" strike="noStrike" kern="0" cap="none" spc="0" normalizeH="0" baseline="0" noProof="0" dirty="0">
                <a:ln>
                  <a:noFill/>
                </a:ln>
                <a:solidFill>
                  <a:prstClr val="black"/>
                </a:solidFill>
                <a:effectLst/>
                <a:uLnTx/>
                <a:uFillTx/>
                <a:latin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prstClr val="black"/>
                  </a:solidFill>
                  <a:effectLst/>
                  <a:uLnTx/>
                  <a:uFillTx/>
                  <a:latin typeface="微软雅黑" panose="020B0503020204020204" pitchFamily="34" charset="-122"/>
                </a:rPr>
                <a:t>3</a:t>
              </a:r>
              <a:r>
                <a:rPr kumimoji="0" lang="zh-CN" altLang="en-US" sz="1200" b="0" i="0" u="none" strike="noStrike" kern="0" cap="none" spc="0" normalizeH="0" baseline="0" noProof="0" dirty="0">
                  <a:ln>
                    <a:noFill/>
                  </a:ln>
                  <a:solidFill>
                    <a:prstClr val="black"/>
                  </a:solidFill>
                  <a:effectLst/>
                  <a:uLnTx/>
                  <a:uFillTx/>
                  <a:latin typeface="微软雅黑" panose="020B0503020204020204" pitchFamily="34" charset="-122"/>
                </a:rPr>
                <a:t>个循环的抗</a:t>
              </a:r>
              <a:r>
                <a:rPr kumimoji="0" lang="en-US" altLang="zh-CN" sz="1200" b="0" i="0" u="none" strike="noStrike" kern="0" cap="none" spc="0" normalizeH="0" baseline="0" noProof="0" dirty="0">
                  <a:ln>
                    <a:noFill/>
                  </a:ln>
                  <a:solidFill>
                    <a:prstClr val="black"/>
                  </a:solidFill>
                  <a:effectLst/>
                  <a:uLnTx/>
                  <a:uFillTx/>
                  <a:latin typeface="微软雅黑" panose="020B0503020204020204" pitchFamily="34" charset="-122"/>
                </a:rPr>
                <a:t>PD-1</a:t>
              </a:r>
              <a:endParaRPr kumimoji="0" lang="en-US" altLang="zh-CN" sz="1200" b="0" i="0" u="none" strike="noStrike" kern="0" cap="none" spc="0" normalizeH="0" baseline="0" noProof="0" dirty="0">
                <a:ln>
                  <a:noFill/>
                </a:ln>
                <a:solidFill>
                  <a:prstClr val="black"/>
                </a:solidFill>
                <a:effectLst/>
                <a:uLnTx/>
                <a:uFillTx/>
                <a:latin typeface="微软雅黑" panose="020B0503020204020204" pitchFamily="34" charset="-122"/>
              </a:endParaRPr>
            </a:p>
          </p:txBody>
        </p:sp>
        <p:sp>
          <p:nvSpPr>
            <p:cNvPr id="75" name="文本框 74"/>
            <p:cNvSpPr txBox="1"/>
            <p:nvPr/>
          </p:nvSpPr>
          <p:spPr>
            <a:xfrm>
              <a:off x="9136462" y="3349105"/>
              <a:ext cx="1835916" cy="52322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black"/>
                  </a:solidFill>
                  <a:effectLst/>
                  <a:uLnTx/>
                  <a:uFillTx/>
                  <a:latin typeface="微软雅黑" panose="020B0503020204020204" pitchFamily="34" charset="-122"/>
                </a:rPr>
                <a:t>直至疾病进展、</a:t>
              </a:r>
              <a:endParaRPr kumimoji="0" lang="en-US" altLang="zh-CN" sz="1400" b="1" i="0" u="none" strike="noStrike" kern="0" cap="none" spc="0" normalizeH="0" baseline="0" noProof="0" dirty="0">
                <a:ln>
                  <a:noFill/>
                </a:ln>
                <a:solidFill>
                  <a:prstClr val="black"/>
                </a:solidFill>
                <a:effectLst/>
                <a:uLnTx/>
                <a:uFillTx/>
                <a:latin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black"/>
                  </a:solidFill>
                  <a:effectLst/>
                  <a:uLnTx/>
                  <a:uFillTx/>
                  <a:latin typeface="微软雅黑" panose="020B0503020204020204" pitchFamily="34" charset="-122"/>
                </a:rPr>
                <a:t>毒性或达到</a:t>
              </a:r>
              <a:r>
                <a:rPr kumimoji="0" lang="en-US" altLang="zh-CN" sz="1400" b="1" i="0" u="none" strike="noStrike" kern="0" cap="none" spc="0" normalizeH="0" baseline="0" noProof="0" dirty="0">
                  <a:ln>
                    <a:noFill/>
                  </a:ln>
                  <a:solidFill>
                    <a:prstClr val="black"/>
                  </a:solidFill>
                  <a:effectLst/>
                  <a:uLnTx/>
                  <a:uFillTx/>
                  <a:latin typeface="微软雅黑" panose="020B0503020204020204" pitchFamily="34" charset="-122"/>
                </a:rPr>
                <a:t>1</a:t>
              </a:r>
              <a:r>
                <a:rPr kumimoji="0" lang="zh-CN" altLang="en-US" sz="1400" b="1" i="0" u="none" strike="noStrike" kern="0" cap="none" spc="0" normalizeH="0" baseline="0" noProof="0" dirty="0">
                  <a:ln>
                    <a:noFill/>
                  </a:ln>
                  <a:solidFill>
                    <a:prstClr val="black"/>
                  </a:solidFill>
                  <a:effectLst/>
                  <a:uLnTx/>
                  <a:uFillTx/>
                  <a:latin typeface="微软雅黑" panose="020B0503020204020204" pitchFamily="34" charset="-122"/>
                </a:rPr>
                <a:t>年时间</a:t>
              </a:r>
              <a:endParaRPr kumimoji="0" lang="zh-CN" altLang="en-US" sz="1400" b="1" i="0" u="none" strike="noStrike" kern="0" cap="none" spc="0" normalizeH="0" baseline="0" noProof="0" dirty="0">
                <a:ln>
                  <a:noFill/>
                </a:ln>
                <a:solidFill>
                  <a:prstClr val="black"/>
                </a:solidFill>
                <a:effectLst/>
                <a:uLnTx/>
                <a:uFillTx/>
                <a:latin typeface="微软雅黑" panose="020B0503020204020204" pitchFamily="34" charset="-122"/>
              </a:endParaRPr>
            </a:p>
          </p:txBody>
        </p:sp>
        <p:sp>
          <p:nvSpPr>
            <p:cNvPr id="49" name="文本框 48"/>
            <p:cNvSpPr txBox="1"/>
            <p:nvPr/>
          </p:nvSpPr>
          <p:spPr>
            <a:xfrm>
              <a:off x="2583474" y="3343932"/>
              <a:ext cx="821580" cy="276999"/>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随机分组</a:t>
              </a:r>
              <a:endParaRPr kumimoji="0" lang="en-US" altLang="zh-CN" sz="1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grpSp>
          <p:nvGrpSpPr>
            <p:cNvPr id="90" name="组合 89"/>
            <p:cNvGrpSpPr/>
            <p:nvPr/>
          </p:nvGrpSpPr>
          <p:grpSpPr>
            <a:xfrm>
              <a:off x="546101" y="2305883"/>
              <a:ext cx="3897857" cy="2602929"/>
              <a:chOff x="546101" y="2305883"/>
              <a:chExt cx="3897857" cy="2602929"/>
            </a:xfrm>
          </p:grpSpPr>
          <p:grpSp>
            <p:nvGrpSpPr>
              <p:cNvPr id="12" name="组合 11"/>
              <p:cNvGrpSpPr/>
              <p:nvPr/>
            </p:nvGrpSpPr>
            <p:grpSpPr>
              <a:xfrm>
                <a:off x="2462543" y="2305883"/>
                <a:ext cx="1981415" cy="2602929"/>
                <a:chOff x="2062163" y="2305883"/>
                <a:chExt cx="2381795" cy="2602929"/>
              </a:xfrm>
            </p:grpSpPr>
            <p:grpSp>
              <p:nvGrpSpPr>
                <p:cNvPr id="3" name="组合 2"/>
                <p:cNvGrpSpPr/>
                <p:nvPr/>
              </p:nvGrpSpPr>
              <p:grpSpPr>
                <a:xfrm>
                  <a:off x="3282187" y="2305883"/>
                  <a:ext cx="1161771" cy="2602929"/>
                  <a:chOff x="4105919" y="2305883"/>
                  <a:chExt cx="338043" cy="2602929"/>
                </a:xfrm>
              </p:grpSpPr>
              <p:sp>
                <p:nvSpPr>
                  <p:cNvPr id="81" name="矩形 47"/>
                  <p:cNvSpPr/>
                  <p:nvPr/>
                </p:nvSpPr>
                <p:spPr>
                  <a:xfrm>
                    <a:off x="4105920" y="2305883"/>
                    <a:ext cx="338042" cy="2602929"/>
                  </a:xfrm>
                  <a:custGeom>
                    <a:avLst/>
                    <a:gdLst>
                      <a:gd name="connsiteX0" fmla="*/ 0 w 891517"/>
                      <a:gd name="connsiteY0" fmla="*/ 0 h 2388329"/>
                      <a:gd name="connsiteX1" fmla="*/ 891517 w 891517"/>
                      <a:gd name="connsiteY1" fmla="*/ 0 h 2388329"/>
                      <a:gd name="connsiteX2" fmla="*/ 891517 w 891517"/>
                      <a:gd name="connsiteY2" fmla="*/ 2388329 h 2388329"/>
                      <a:gd name="connsiteX3" fmla="*/ 0 w 891517"/>
                      <a:gd name="connsiteY3" fmla="*/ 2388329 h 2388329"/>
                      <a:gd name="connsiteX4" fmla="*/ 0 w 891517"/>
                      <a:gd name="connsiteY4" fmla="*/ 0 h 2388329"/>
                      <a:gd name="connsiteX0-1" fmla="*/ 891517 w 982957"/>
                      <a:gd name="connsiteY0-2" fmla="*/ 2388329 h 2479769"/>
                      <a:gd name="connsiteX1-3" fmla="*/ 0 w 982957"/>
                      <a:gd name="connsiteY1-4" fmla="*/ 2388329 h 2479769"/>
                      <a:gd name="connsiteX2-5" fmla="*/ 0 w 982957"/>
                      <a:gd name="connsiteY2-6" fmla="*/ 0 h 2479769"/>
                      <a:gd name="connsiteX3-7" fmla="*/ 891517 w 982957"/>
                      <a:gd name="connsiteY3-8" fmla="*/ 0 h 2479769"/>
                      <a:gd name="connsiteX4-9" fmla="*/ 982957 w 982957"/>
                      <a:gd name="connsiteY4-10" fmla="*/ 2479769 h 2479769"/>
                      <a:gd name="connsiteX0-11" fmla="*/ 891517 w 891517"/>
                      <a:gd name="connsiteY0-12" fmla="*/ 2388329 h 2388329"/>
                      <a:gd name="connsiteX1-13" fmla="*/ 0 w 891517"/>
                      <a:gd name="connsiteY1-14" fmla="*/ 2388329 h 2388329"/>
                      <a:gd name="connsiteX2-15" fmla="*/ 0 w 891517"/>
                      <a:gd name="connsiteY2-16" fmla="*/ 0 h 2388329"/>
                      <a:gd name="connsiteX3-17" fmla="*/ 891517 w 891517"/>
                      <a:gd name="connsiteY3-18" fmla="*/ 0 h 2388329"/>
                    </a:gdLst>
                    <a:ahLst/>
                    <a:cxnLst>
                      <a:cxn ang="0">
                        <a:pos x="connsiteX0-1" y="connsiteY0-2"/>
                      </a:cxn>
                      <a:cxn ang="0">
                        <a:pos x="connsiteX1-3" y="connsiteY1-4"/>
                      </a:cxn>
                      <a:cxn ang="0">
                        <a:pos x="connsiteX2-5" y="connsiteY2-6"/>
                      </a:cxn>
                      <a:cxn ang="0">
                        <a:pos x="connsiteX3-7" y="connsiteY3-8"/>
                      </a:cxn>
                    </a:cxnLst>
                    <a:rect l="l" t="t" r="r" b="b"/>
                    <a:pathLst>
                      <a:path w="891517" h="2388329">
                        <a:moveTo>
                          <a:pt x="891517" y="2388329"/>
                        </a:moveTo>
                        <a:lnTo>
                          <a:pt x="0" y="2388329"/>
                        </a:lnTo>
                        <a:lnTo>
                          <a:pt x="0" y="0"/>
                        </a:lnTo>
                        <a:lnTo>
                          <a:pt x="891517" y="0"/>
                        </a:lnTo>
                      </a:path>
                    </a:pathLst>
                  </a:custGeom>
                  <a:noFill/>
                  <a:ln>
                    <a:solidFill>
                      <a:srgbClr val="BD0158"/>
                    </a:solidFill>
                    <a:headEnd type="stealth"/>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47"/>
                  <p:cNvSpPr/>
                  <p:nvPr/>
                </p:nvSpPr>
                <p:spPr>
                  <a:xfrm>
                    <a:off x="4105919" y="2944984"/>
                    <a:ext cx="330778" cy="1321114"/>
                  </a:xfrm>
                  <a:custGeom>
                    <a:avLst/>
                    <a:gdLst>
                      <a:gd name="connsiteX0" fmla="*/ 0 w 891517"/>
                      <a:gd name="connsiteY0" fmla="*/ 0 h 2388329"/>
                      <a:gd name="connsiteX1" fmla="*/ 891517 w 891517"/>
                      <a:gd name="connsiteY1" fmla="*/ 0 h 2388329"/>
                      <a:gd name="connsiteX2" fmla="*/ 891517 w 891517"/>
                      <a:gd name="connsiteY2" fmla="*/ 2388329 h 2388329"/>
                      <a:gd name="connsiteX3" fmla="*/ 0 w 891517"/>
                      <a:gd name="connsiteY3" fmla="*/ 2388329 h 2388329"/>
                      <a:gd name="connsiteX4" fmla="*/ 0 w 891517"/>
                      <a:gd name="connsiteY4" fmla="*/ 0 h 2388329"/>
                      <a:gd name="connsiteX0-1" fmla="*/ 891517 w 982957"/>
                      <a:gd name="connsiteY0-2" fmla="*/ 2388329 h 2479769"/>
                      <a:gd name="connsiteX1-3" fmla="*/ 0 w 982957"/>
                      <a:gd name="connsiteY1-4" fmla="*/ 2388329 h 2479769"/>
                      <a:gd name="connsiteX2-5" fmla="*/ 0 w 982957"/>
                      <a:gd name="connsiteY2-6" fmla="*/ 0 h 2479769"/>
                      <a:gd name="connsiteX3-7" fmla="*/ 891517 w 982957"/>
                      <a:gd name="connsiteY3-8" fmla="*/ 0 h 2479769"/>
                      <a:gd name="connsiteX4-9" fmla="*/ 982957 w 982957"/>
                      <a:gd name="connsiteY4-10" fmla="*/ 2479769 h 2479769"/>
                      <a:gd name="connsiteX0-11" fmla="*/ 891517 w 891517"/>
                      <a:gd name="connsiteY0-12" fmla="*/ 2388329 h 2388329"/>
                      <a:gd name="connsiteX1-13" fmla="*/ 0 w 891517"/>
                      <a:gd name="connsiteY1-14" fmla="*/ 2388329 h 2388329"/>
                      <a:gd name="connsiteX2-15" fmla="*/ 0 w 891517"/>
                      <a:gd name="connsiteY2-16" fmla="*/ 0 h 2388329"/>
                      <a:gd name="connsiteX3-17" fmla="*/ 891517 w 891517"/>
                      <a:gd name="connsiteY3-18" fmla="*/ 0 h 2388329"/>
                    </a:gdLst>
                    <a:ahLst/>
                    <a:cxnLst>
                      <a:cxn ang="0">
                        <a:pos x="connsiteX0-1" y="connsiteY0-2"/>
                      </a:cxn>
                      <a:cxn ang="0">
                        <a:pos x="connsiteX1-3" y="connsiteY1-4"/>
                      </a:cxn>
                      <a:cxn ang="0">
                        <a:pos x="connsiteX2-5" y="connsiteY2-6"/>
                      </a:cxn>
                      <a:cxn ang="0">
                        <a:pos x="connsiteX3-7" y="connsiteY3-8"/>
                      </a:cxn>
                    </a:cxnLst>
                    <a:rect l="l" t="t" r="r" b="b"/>
                    <a:pathLst>
                      <a:path w="891517" h="2388329">
                        <a:moveTo>
                          <a:pt x="891517" y="2388329"/>
                        </a:moveTo>
                        <a:lnTo>
                          <a:pt x="0" y="2388329"/>
                        </a:lnTo>
                        <a:lnTo>
                          <a:pt x="0" y="0"/>
                        </a:lnTo>
                        <a:lnTo>
                          <a:pt x="891517" y="0"/>
                        </a:lnTo>
                      </a:path>
                    </a:pathLst>
                  </a:custGeom>
                  <a:noFill/>
                  <a:ln>
                    <a:solidFill>
                      <a:srgbClr val="BD0158"/>
                    </a:solidFill>
                    <a:headEnd type="stealth"/>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 name="直接连接符 6"/>
                <p:cNvCxnSpPr/>
                <p:nvPr/>
              </p:nvCxnSpPr>
              <p:spPr>
                <a:xfrm>
                  <a:off x="2062163" y="3607347"/>
                  <a:ext cx="2357437" cy="0"/>
                </a:xfrm>
                <a:prstGeom prst="line">
                  <a:avLst/>
                </a:prstGeom>
                <a:noFill/>
                <a:ln>
                  <a:solidFill>
                    <a:srgbClr val="BD0158"/>
                  </a:solidFill>
                  <a:headEnd type="none"/>
                  <a:tailEnd type="stealth"/>
                </a:ln>
              </p:spPr>
              <p:style>
                <a:lnRef idx="2">
                  <a:schemeClr val="accent1">
                    <a:shade val="50000"/>
                  </a:schemeClr>
                </a:lnRef>
                <a:fillRef idx="1">
                  <a:schemeClr val="accent1"/>
                </a:fillRef>
                <a:effectRef idx="0">
                  <a:schemeClr val="accent1"/>
                </a:effectRef>
                <a:fontRef idx="minor">
                  <a:schemeClr val="lt1"/>
                </a:fontRef>
              </p:style>
            </p:cxnSp>
          </p:grpSp>
          <p:grpSp>
            <p:nvGrpSpPr>
              <p:cNvPr id="89" name="组合 88"/>
              <p:cNvGrpSpPr/>
              <p:nvPr/>
            </p:nvGrpSpPr>
            <p:grpSpPr>
              <a:xfrm>
                <a:off x="546101" y="3265238"/>
                <a:ext cx="1830627" cy="680599"/>
                <a:chOff x="570580" y="3265238"/>
                <a:chExt cx="1830627" cy="680599"/>
              </a:xfrm>
            </p:grpSpPr>
            <p:grpSp>
              <p:nvGrpSpPr>
                <p:cNvPr id="88" name="组合 87"/>
                <p:cNvGrpSpPr/>
                <p:nvPr/>
              </p:nvGrpSpPr>
              <p:grpSpPr>
                <a:xfrm>
                  <a:off x="570580" y="3265238"/>
                  <a:ext cx="1830627" cy="680599"/>
                  <a:chOff x="570580" y="3265238"/>
                  <a:chExt cx="1830627" cy="680599"/>
                </a:xfrm>
              </p:grpSpPr>
              <p:sp>
                <p:nvSpPr>
                  <p:cNvPr id="83" name="矩形: 圆角 82"/>
                  <p:cNvSpPr/>
                  <p:nvPr/>
                </p:nvSpPr>
                <p:spPr>
                  <a:xfrm>
                    <a:off x="570580" y="3265238"/>
                    <a:ext cx="1830627" cy="680599"/>
                  </a:xfrm>
                  <a:prstGeom prst="roundRect">
                    <a:avLst>
                      <a:gd name="adj" fmla="val 5121"/>
                    </a:avLst>
                  </a:prstGeom>
                  <a:gradFill>
                    <a:gsLst>
                      <a:gs pos="0">
                        <a:srgbClr val="BD0158"/>
                      </a:gs>
                      <a:gs pos="100000">
                        <a:srgbClr val="E74F8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7" name="组合 86"/>
                  <p:cNvGrpSpPr/>
                  <p:nvPr/>
                </p:nvGrpSpPr>
                <p:grpSpPr>
                  <a:xfrm>
                    <a:off x="653514" y="3265238"/>
                    <a:ext cx="1664757" cy="680599"/>
                    <a:chOff x="617918" y="3265238"/>
                    <a:chExt cx="1664757" cy="680599"/>
                  </a:xfrm>
                </p:grpSpPr>
                <p:sp>
                  <p:nvSpPr>
                    <p:cNvPr id="85" name="平行四边形 84"/>
                    <p:cNvSpPr/>
                    <p:nvPr/>
                  </p:nvSpPr>
                  <p:spPr>
                    <a:xfrm>
                      <a:off x="1611163" y="3265238"/>
                      <a:ext cx="671512" cy="680599"/>
                    </a:xfrm>
                    <a:prstGeom prst="parallelogram">
                      <a:avLst/>
                    </a:prstGeom>
                    <a:gradFill>
                      <a:gsLst>
                        <a:gs pos="0">
                          <a:schemeClr val="bg1">
                            <a:alpha val="10000"/>
                          </a:schemeClr>
                        </a:gs>
                        <a:gs pos="100000">
                          <a:schemeClr val="bg1">
                            <a:alpha val="0"/>
                          </a:schemeClr>
                        </a:gs>
                      </a:gsLst>
                      <a:lin ang="5400000" scaled="1"/>
                    </a:gradFill>
                    <a:ln>
                      <a:no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平行四边形 85"/>
                    <p:cNvSpPr/>
                    <p:nvPr/>
                  </p:nvSpPr>
                  <p:spPr>
                    <a:xfrm flipH="1" flipV="1">
                      <a:off x="617918" y="3265238"/>
                      <a:ext cx="671512" cy="680599"/>
                    </a:xfrm>
                    <a:prstGeom prst="parallelogram">
                      <a:avLst/>
                    </a:prstGeom>
                    <a:gradFill>
                      <a:gsLst>
                        <a:gs pos="0">
                          <a:schemeClr val="bg1">
                            <a:alpha val="10000"/>
                          </a:schemeClr>
                        </a:gs>
                        <a:gs pos="100000">
                          <a:schemeClr val="bg1">
                            <a:alpha val="0"/>
                          </a:schemeClr>
                        </a:gs>
                      </a:gsLst>
                      <a:lin ang="5400000" scaled="1"/>
                    </a:gradFill>
                    <a:ln>
                      <a:no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4" name="文本框 83"/>
                <p:cNvSpPr txBox="1"/>
                <p:nvPr/>
              </p:nvSpPr>
              <p:spPr>
                <a:xfrm>
                  <a:off x="878595" y="3383783"/>
                  <a:ext cx="1214596" cy="461665"/>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a:ln>
                        <a:noFill/>
                      </a:ln>
                      <a:solidFill>
                        <a:schemeClr val="bg1"/>
                      </a:solidFill>
                      <a:effectLst>
                        <a:outerShdw blurRad="63500" sx="102000" sy="102000" algn="ctr" rotWithShape="0">
                          <a:prstClr val="black">
                            <a:alpha val="40000"/>
                          </a:prstClr>
                        </a:outerShdw>
                      </a:effectLst>
                      <a:uLnTx/>
                      <a:uFillTx/>
                      <a:latin typeface="微软雅黑" panose="020B0503020204020204" pitchFamily="34" charset="-122"/>
                      <a:ea typeface="微软雅黑" panose="020B0503020204020204" pitchFamily="34" charset="-122"/>
                    </a:rPr>
                    <a:t>转移性</a:t>
                  </a:r>
                  <a:r>
                    <a:rPr kumimoji="0" lang="en-US" altLang="zh-CN" sz="1200" b="1" i="0" u="none" strike="noStrike" kern="0" cap="none" spc="0" normalizeH="0" baseline="0" noProof="0">
                      <a:ln>
                        <a:noFill/>
                      </a:ln>
                      <a:solidFill>
                        <a:schemeClr val="bg1"/>
                      </a:solidFill>
                      <a:effectLst>
                        <a:outerShdw blurRad="63500" sx="102000" sy="102000" algn="ctr" rotWithShape="0">
                          <a:prstClr val="black">
                            <a:alpha val="40000"/>
                          </a:prstClr>
                        </a:outerShdw>
                      </a:effectLst>
                      <a:uLnTx/>
                      <a:uFillTx/>
                      <a:latin typeface="微软雅黑" panose="020B0503020204020204" pitchFamily="34" charset="-122"/>
                      <a:ea typeface="微软雅黑" panose="020B0503020204020204" pitchFamily="34" charset="-122"/>
                    </a:rPr>
                    <a:t>TNBC</a:t>
                  </a:r>
                  <a:endParaRPr kumimoji="0" lang="en-US" altLang="zh-CN" sz="1200" b="1" i="0" u="none" strike="noStrike" kern="0" cap="none" spc="0" normalizeH="0" baseline="0" noProof="0">
                    <a:ln>
                      <a:noFill/>
                    </a:ln>
                    <a:solidFill>
                      <a:schemeClr val="bg1"/>
                    </a:solidFill>
                    <a:effectLst>
                      <a:outerShdw blurRad="63500" sx="102000" sy="102000" algn="ctr" rotWithShape="0">
                        <a:prstClr val="black">
                          <a:alpha val="40000"/>
                        </a:prstClr>
                      </a:outerShdw>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a:ln>
                        <a:noFill/>
                      </a:ln>
                      <a:solidFill>
                        <a:schemeClr val="bg1"/>
                      </a:solidFill>
                      <a:effectLst>
                        <a:outerShdw blurRad="63500" sx="102000" sy="102000" algn="ctr" rotWithShape="0">
                          <a:prstClr val="black">
                            <a:alpha val="40000"/>
                          </a:prstClr>
                        </a:outerShdw>
                      </a:effectLst>
                      <a:uLnTx/>
                      <a:uFillTx/>
                      <a:latin typeface="微软雅黑" panose="020B0503020204020204" pitchFamily="34" charset="-122"/>
                      <a:ea typeface="微软雅黑" panose="020B0503020204020204" pitchFamily="34" charset="-122"/>
                    </a:rPr>
                    <a:t>N=67</a:t>
                  </a:r>
                  <a:endParaRPr kumimoji="0" lang="en-US" altLang="zh-CN" sz="1200" b="1" i="0" u="none" strike="noStrike" kern="0" cap="none" spc="0" normalizeH="0" baseline="0" noProof="0" dirty="0">
                    <a:ln>
                      <a:noFill/>
                    </a:ln>
                    <a:solidFill>
                      <a:schemeClr val="bg1"/>
                    </a:solidFill>
                    <a:effectLst>
                      <a:outerShdw blurRad="63500" sx="102000" sy="102000" algn="ctr" rotWithShape="0">
                        <a:prstClr val="black">
                          <a:alpha val="40000"/>
                        </a:prstClr>
                      </a:outerShdw>
                    </a:effectLst>
                    <a:uLnTx/>
                    <a:uFillTx/>
                    <a:latin typeface="微软雅黑" panose="020B0503020204020204" pitchFamily="34" charset="-122"/>
                    <a:ea typeface="微软雅黑" panose="020B0503020204020204" pitchFamily="34" charset="-122"/>
                  </a:endParaRPr>
                </a:p>
              </p:txBody>
            </p:sp>
          </p:grpSp>
        </p:grpSp>
      </p:grpSp>
    </p:spTree>
    <p:custDataLst>
      <p:tags r:id="rId2"/>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1" name="文本框 10"/>
          <p:cNvSpPr txBox="1"/>
          <p:nvPr/>
        </p:nvSpPr>
        <p:spPr>
          <a:xfrm>
            <a:off x="427302" y="343194"/>
            <a:ext cx="1145222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Times New Roman" panose="02020503050405090304" pitchFamily="18" charset="0"/>
              </a:rPr>
              <a:t>TONIC</a:t>
            </a:r>
            <a:r>
              <a:rPr kumimoji="0" lang="zh-CN" altLang="en-US" sz="2400" b="1" i="0" u="none" strike="noStrike" kern="10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Times New Roman" panose="02020503050405090304" pitchFamily="18" charset="0"/>
              </a:rPr>
              <a:t>研究：阿霉素和顺铂的诱导方案可提高</a:t>
            </a:r>
            <a:r>
              <a:rPr kumimoji="0" lang="en-US" altLang="zh-CN" sz="2400" b="1" i="0" u="none" strike="noStrike" kern="10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Times New Roman" panose="02020503050405090304" pitchFamily="18" charset="0"/>
              </a:rPr>
              <a:t>PD-1</a:t>
            </a:r>
            <a:r>
              <a:rPr kumimoji="0" lang="zh-CN" altLang="en-US" sz="2400" b="1" i="0" u="none" strike="noStrike" kern="10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Times New Roman" panose="02020503050405090304" pitchFamily="18" charset="0"/>
              </a:rPr>
              <a:t>治疗应答的可能性</a:t>
            </a:r>
            <a:endParaRPr kumimoji="0" lang="zh-CN" altLang="en-US" sz="2400" b="1" i="0" u="none" strike="noStrike" kern="10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15" name="组合 14"/>
          <p:cNvGrpSpPr/>
          <p:nvPr/>
        </p:nvGrpSpPr>
        <p:grpSpPr>
          <a:xfrm>
            <a:off x="515938" y="1016000"/>
            <a:ext cx="11160125" cy="869950"/>
            <a:chOff x="515938" y="1016000"/>
            <a:chExt cx="11160125" cy="869950"/>
          </a:xfrm>
        </p:grpSpPr>
        <p:sp>
          <p:nvSpPr>
            <p:cNvPr id="16" name="矩形 15"/>
            <p:cNvSpPr/>
            <p:nvPr/>
          </p:nvSpPr>
          <p:spPr>
            <a:xfrm>
              <a:off x="515938" y="1016000"/>
              <a:ext cx="11160125" cy="869950"/>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7" name="文本框 16"/>
            <p:cNvSpPr txBox="1"/>
            <p:nvPr/>
          </p:nvSpPr>
          <p:spPr>
            <a:xfrm>
              <a:off x="546101" y="1122071"/>
              <a:ext cx="11099800" cy="657809"/>
            </a:xfrm>
            <a:prstGeom prst="rect">
              <a:avLst/>
            </a:prstGeom>
            <a:noFill/>
          </p:spPr>
          <p:txBody>
            <a:bodyPr wrap="square">
              <a:spAutoFit/>
            </a:bodyPr>
            <a:lstStyle/>
            <a:p>
              <a:pPr marL="179705" marR="0" lvl="0" indent="-179705" algn="just" defTabSz="914400" rtl="0" eaLnBrk="1" fontAlgn="auto" latinLnBrk="0" hangingPunct="1">
                <a:lnSpc>
                  <a:spcPct val="120000"/>
                </a:lnSpc>
                <a:spcBef>
                  <a:spcPts val="0"/>
                </a:spcBef>
                <a:spcAft>
                  <a:spcPts val="0"/>
                </a:spcAft>
                <a:buClrTx/>
                <a:buSzTx/>
                <a:buFont typeface="Arial" panose="020B0604020202090204" pitchFamily="34" charset="0"/>
                <a:buChar char="•"/>
                <a:defRPr/>
              </a:pPr>
              <a:r>
                <a:rPr kumimoji="0" lang="en-US" altLang="zh-CN" sz="1600" b="0" i="0" u="none" strike="noStrike" kern="1200" cap="none" spc="100" normalizeH="0" baseline="0" noProof="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TONIC</a:t>
              </a:r>
              <a:r>
                <a:rPr kumimoji="0" lang="zh-CN" altLang="en-US" sz="1600" b="0" i="0" u="none" strike="noStrike" kern="1200" cap="none" spc="100" normalizeH="0" baseline="0" noProof="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研究的结果显示阿霉素和顺铂的诱导方案治疗的患者最终的</a:t>
              </a:r>
              <a:r>
                <a:rPr kumimoji="0" lang="en-US" altLang="zh-CN" sz="1600" b="0" i="0" u="none" strike="noStrike" kern="1200" cap="none" spc="100" normalizeH="0" baseline="0" noProof="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ORR</a:t>
              </a:r>
              <a:r>
                <a:rPr kumimoji="0" lang="zh-CN" altLang="en-US" sz="1600" b="0" i="0" u="none" strike="noStrike" kern="1200" cap="none" spc="100" normalizeH="0" baseline="0" noProof="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率更高，并且可检测到</a:t>
              </a:r>
              <a:r>
                <a:rPr kumimoji="0" lang="en-US" altLang="zh-CN" sz="1600" b="0" i="0" u="none" strike="noStrike" kern="1200" cap="none" spc="100" normalizeH="0" baseline="0" noProof="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PD-1/PD-L1</a:t>
              </a:r>
              <a:r>
                <a:rPr kumimoji="0" lang="zh-CN" altLang="en-US" sz="1600" b="0" i="0" u="none" strike="noStrike" kern="1200" cap="none" spc="100" normalizeH="0" baseline="0" noProof="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和</a:t>
              </a:r>
              <a:r>
                <a:rPr kumimoji="0" lang="en-US" altLang="zh-CN" sz="1600" b="0" i="0" u="none" strike="noStrike" kern="1200" cap="none" spc="100" normalizeH="0" baseline="0" noProof="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T</a:t>
              </a:r>
              <a:r>
                <a:rPr kumimoji="0" lang="zh-CN" altLang="en-US" sz="1600" b="0" i="0" u="none" strike="noStrike" kern="1200" cap="none" spc="100" normalizeH="0" baseline="0" noProof="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rPr>
                <a:t>细胞毒性相关的免疫相关基因上调</a:t>
              </a:r>
              <a:endParaRPr kumimoji="0" lang="zh-CN" altLang="en-US" sz="1600" b="0" i="0" u="none" strike="noStrike" kern="1200" cap="none" spc="10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endParaRPr>
            </a:p>
          </p:txBody>
        </p:sp>
      </p:grpSp>
      <p:sp>
        <p:nvSpPr>
          <p:cNvPr id="8" name="文本框 7"/>
          <p:cNvSpPr txBox="1"/>
          <p:nvPr/>
        </p:nvSpPr>
        <p:spPr>
          <a:xfrm>
            <a:off x="9362281" y="6482241"/>
            <a:ext cx="9101933"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Nat Med. 2019 Jun;25(6):920-928. </a:t>
            </a:r>
            <a:endParaRPr kumimoji="0" lang="en-US" altLang="zh-CN" sz="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4" name="文本框 53"/>
          <p:cNvSpPr txBox="1"/>
          <p:nvPr/>
        </p:nvSpPr>
        <p:spPr>
          <a:xfrm>
            <a:off x="617220" y="1910678"/>
            <a:ext cx="338931" cy="362792"/>
          </a:xfrm>
          <a:prstGeom prst="rect">
            <a:avLst/>
          </a:prstGeom>
          <a:noFill/>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en-US" altLang="zh-CN" sz="1600" b="1" i="0" u="none" strike="noStrike" kern="1200" cap="none" spc="100" normalizeH="0" baseline="0" noProof="0">
                <a:ln>
                  <a:noFill/>
                </a:ln>
                <a:solidFill>
                  <a:srgbClr val="BD0158"/>
                </a:solidFill>
                <a:effectLst/>
                <a:uLnTx/>
                <a:uFillTx/>
                <a:latin typeface="微软雅黑" panose="020B0503020204020204" pitchFamily="34" charset="-122"/>
                <a:ea typeface="微软雅黑" panose="020B0503020204020204" pitchFamily="34" charset="-122"/>
                <a:cs typeface="+mn-ea"/>
                <a:sym typeface="+mn-lt"/>
              </a:rPr>
              <a:t>C</a:t>
            </a:r>
            <a:endParaRPr kumimoji="0" lang="en-US" altLang="zh-CN" sz="1600" b="1" i="0" u="none" strike="noStrike" kern="1200" cap="none" spc="10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8" name="矩形: 圆角 47"/>
          <p:cNvSpPr/>
          <p:nvPr/>
        </p:nvSpPr>
        <p:spPr>
          <a:xfrm>
            <a:off x="530143" y="1819218"/>
            <a:ext cx="5522648" cy="4272580"/>
          </a:xfrm>
          <a:prstGeom prst="roundRect">
            <a:avLst>
              <a:gd name="adj" fmla="val 1790"/>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45" name="文本框 44"/>
          <p:cNvSpPr txBox="1"/>
          <p:nvPr/>
        </p:nvSpPr>
        <p:spPr>
          <a:xfrm>
            <a:off x="1153829" y="5442609"/>
            <a:ext cx="4275276"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rPr>
              <a:t>整体人群和不同诱导治疗方案亚组患者的客观缓解率（</a:t>
            </a:r>
            <a:r>
              <a:rPr kumimoji="0" lang="en-US" altLang="zh-CN" sz="12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rPr>
              <a:t>ORR</a:t>
            </a:r>
            <a:r>
              <a:rPr kumimoji="0" lang="zh-CN" altLang="en-US" sz="12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rPr>
              <a:t>）</a:t>
            </a:r>
            <a:endParaRPr kumimoji="0" lang="en-US" altLang="zh-CN" sz="1200" b="0"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endParaRPr>
          </a:p>
        </p:txBody>
      </p:sp>
      <p:sp>
        <p:nvSpPr>
          <p:cNvPr id="53" name="矩形: 圆角 52"/>
          <p:cNvSpPr/>
          <p:nvPr/>
        </p:nvSpPr>
        <p:spPr>
          <a:xfrm>
            <a:off x="6153415" y="1819218"/>
            <a:ext cx="5522648" cy="4272580"/>
          </a:xfrm>
          <a:prstGeom prst="roundRect">
            <a:avLst>
              <a:gd name="adj" fmla="val 1790"/>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90204"/>
              <a:ea typeface="微软雅黑" panose="020B0503020204020204" pitchFamily="34" charset="-122"/>
              <a:cs typeface="+mn-cs"/>
            </a:endParaRPr>
          </a:p>
        </p:txBody>
      </p:sp>
      <p:sp>
        <p:nvSpPr>
          <p:cNvPr id="46" name="文本框 45"/>
          <p:cNvSpPr txBox="1"/>
          <p:nvPr/>
        </p:nvSpPr>
        <p:spPr>
          <a:xfrm>
            <a:off x="6777101" y="5442608"/>
            <a:ext cx="4275276"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rPr>
              <a:t>诱导治疗之后基因表达标志的对数变化</a:t>
            </a:r>
            <a:r>
              <a:rPr kumimoji="0" lang="zh-CN" altLang="en-US" sz="1200" b="1" i="0" u="none" strike="noStrike" kern="1200" cap="none" spc="0" normalizeH="0" baseline="0" noProof="0">
                <a:ln>
                  <a:noFill/>
                </a:ln>
                <a:solidFill>
                  <a:srgbClr val="BD0158"/>
                </a:solidFill>
                <a:effectLst/>
                <a:uLnTx/>
                <a:uFillTx/>
                <a:latin typeface="微软雅黑" panose="020B0503020204020204" pitchFamily="34" charset="-122"/>
                <a:ea typeface="微软雅黑" panose="020B0503020204020204" pitchFamily="34" charset="-122"/>
                <a:cs typeface="+mn-cs"/>
              </a:rPr>
              <a:t>热图</a:t>
            </a:r>
            <a:endParaRPr kumimoji="0" lang="en-US" altLang="zh-CN" sz="12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endParaRPr>
          </a:p>
        </p:txBody>
      </p:sp>
      <p:sp>
        <p:nvSpPr>
          <p:cNvPr id="56" name="文本框 55"/>
          <p:cNvSpPr txBox="1"/>
          <p:nvPr/>
        </p:nvSpPr>
        <p:spPr>
          <a:xfrm>
            <a:off x="6222261" y="5677998"/>
            <a:ext cx="5384956"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a:ln>
                  <a:noFill/>
                </a:ln>
                <a:solidFill>
                  <a:srgbClr val="BD0158"/>
                </a:solidFill>
                <a:effectLst/>
                <a:uLnTx/>
                <a:uFillTx/>
                <a:latin typeface="微软雅黑" panose="020B0503020204020204" pitchFamily="34" charset="-122"/>
                <a:ea typeface="微软雅黑" panose="020B0503020204020204" pitchFamily="34" charset="-122"/>
                <a:cs typeface="+mn-cs"/>
              </a:rPr>
              <a:t>（接近蓝色代表与基线相比变化较小，接近棕红色代表与基线相比的变化幅度大）</a:t>
            </a:r>
            <a:endParaRPr kumimoji="0" lang="zh-CN" altLang="en-US" sz="1100" b="0"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endParaRPr>
          </a:p>
        </p:txBody>
      </p:sp>
      <p:grpSp>
        <p:nvGrpSpPr>
          <p:cNvPr id="172" name="组合 171"/>
          <p:cNvGrpSpPr/>
          <p:nvPr/>
        </p:nvGrpSpPr>
        <p:grpSpPr>
          <a:xfrm>
            <a:off x="6996555" y="2065950"/>
            <a:ext cx="1199737" cy="2645074"/>
            <a:chOff x="11869833" y="2485856"/>
            <a:chExt cx="1199737" cy="2645074"/>
          </a:xfrm>
        </p:grpSpPr>
        <p:cxnSp>
          <p:nvCxnSpPr>
            <p:cNvPr id="132" name="直接连接符 131"/>
            <p:cNvCxnSpPr/>
            <p:nvPr/>
          </p:nvCxnSpPr>
          <p:spPr>
            <a:xfrm flipH="1">
              <a:off x="13015570" y="2608967"/>
              <a:ext cx="5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3015570" y="2828570"/>
              <a:ext cx="5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3015570" y="3051232"/>
              <a:ext cx="5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3015570" y="3270046"/>
              <a:ext cx="5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3015570" y="3488858"/>
              <a:ext cx="5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13015570" y="3707672"/>
              <a:ext cx="5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H="1">
              <a:off x="13015570" y="3926747"/>
              <a:ext cx="5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a:off x="13015570" y="4145560"/>
              <a:ext cx="5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H="1">
              <a:off x="13015570" y="4364634"/>
              <a:ext cx="5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flipH="1">
              <a:off x="13015570" y="4583446"/>
              <a:ext cx="5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H="1">
              <a:off x="13015570" y="4801207"/>
              <a:ext cx="5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H="1">
              <a:off x="13015570" y="5018703"/>
              <a:ext cx="5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3" name="文本框 152"/>
            <p:cNvSpPr txBox="1"/>
            <p:nvPr/>
          </p:nvSpPr>
          <p:spPr>
            <a:xfrm>
              <a:off x="11924139" y="2485856"/>
              <a:ext cx="1071085"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TIS</a:t>
              </a:r>
              <a:endParaRPr kumimoji="0" lang="zh-CN" altLang="en-US"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154" name="文本框 153"/>
            <p:cNvSpPr txBox="1"/>
            <p:nvPr/>
          </p:nvSpPr>
          <p:spPr>
            <a:xfrm>
              <a:off x="11924139" y="2703742"/>
              <a:ext cx="1071085"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T</a:t>
              </a:r>
              <a:r>
                <a:rPr kumimoji="0" lang="en-US" altLang="zh-CN" sz="900" b="0" i="0" u="none" strike="noStrike" kern="1200" cap="none" spc="0" normalizeH="0" baseline="-2500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H</a:t>
              </a: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1 cells</a:t>
              </a:r>
              <a:endParaRPr kumimoji="0" lang="zh-CN" altLang="en-US"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155" name="文本框 154"/>
            <p:cNvSpPr txBox="1"/>
            <p:nvPr/>
          </p:nvSpPr>
          <p:spPr>
            <a:xfrm>
              <a:off x="11924139" y="2928267"/>
              <a:ext cx="1071085"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T cells</a:t>
              </a:r>
              <a:endParaRPr kumimoji="0" lang="zh-CN" altLang="en-US"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156" name="文本框 155"/>
            <p:cNvSpPr txBox="1"/>
            <p:nvPr/>
          </p:nvSpPr>
          <p:spPr>
            <a:xfrm>
              <a:off x="11924139" y="3150663"/>
              <a:ext cx="1071085"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PD-L1</a:t>
              </a:r>
              <a:endParaRPr kumimoji="0" lang="zh-CN" altLang="en-US"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157" name="文本框 156"/>
            <p:cNvSpPr txBox="1"/>
            <p:nvPr/>
          </p:nvSpPr>
          <p:spPr>
            <a:xfrm>
              <a:off x="11924139" y="3366002"/>
              <a:ext cx="1071085"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PD-1</a:t>
              </a:r>
              <a:endParaRPr kumimoji="0" lang="zh-CN" altLang="en-US"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158" name="文本框 157"/>
            <p:cNvSpPr txBox="1"/>
            <p:nvPr/>
          </p:nvSpPr>
          <p:spPr>
            <a:xfrm>
              <a:off x="11924139" y="3585907"/>
              <a:ext cx="1071085"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MMR loss</a:t>
              </a:r>
              <a:endParaRPr kumimoji="0" lang="zh-CN" altLang="en-US"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159" name="文本框 158"/>
            <p:cNvSpPr txBox="1"/>
            <p:nvPr/>
          </p:nvSpPr>
          <p:spPr>
            <a:xfrm>
              <a:off x="11924139" y="3801276"/>
              <a:ext cx="1071085"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Macrophages</a:t>
              </a:r>
              <a:endParaRPr kumimoji="0" lang="zh-CN" altLang="en-US"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160" name="文本框 159"/>
            <p:cNvSpPr txBox="1"/>
            <p:nvPr/>
          </p:nvSpPr>
          <p:spPr>
            <a:xfrm>
              <a:off x="11924139" y="4021915"/>
              <a:ext cx="1071085"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Lymphoid</a:t>
              </a:r>
              <a:endParaRPr kumimoji="0" lang="zh-CN" altLang="en-US"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161" name="文本框 160"/>
            <p:cNvSpPr txBox="1"/>
            <p:nvPr/>
          </p:nvSpPr>
          <p:spPr>
            <a:xfrm>
              <a:off x="11869833" y="4242458"/>
              <a:ext cx="1125391"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Exhausted CD8</a:t>
              </a:r>
              <a:endParaRPr kumimoji="0" lang="zh-CN" altLang="en-US"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162" name="文本框 161"/>
            <p:cNvSpPr txBox="1"/>
            <p:nvPr/>
          </p:nvSpPr>
          <p:spPr>
            <a:xfrm>
              <a:off x="11924139" y="4461101"/>
              <a:ext cx="1071085"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Cytotoxicity</a:t>
              </a:r>
              <a:endParaRPr kumimoji="0" lang="zh-CN" altLang="en-US"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163" name="文本框 162"/>
            <p:cNvSpPr txBox="1"/>
            <p:nvPr/>
          </p:nvSpPr>
          <p:spPr>
            <a:xfrm>
              <a:off x="11924139" y="4678776"/>
              <a:ext cx="1071085"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Cytotoxic cells</a:t>
              </a:r>
              <a:endParaRPr kumimoji="0" lang="zh-CN" altLang="en-US"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164" name="文本框 163"/>
            <p:cNvSpPr txBox="1"/>
            <p:nvPr/>
          </p:nvSpPr>
          <p:spPr>
            <a:xfrm>
              <a:off x="11924139" y="4900098"/>
              <a:ext cx="1071085"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CD8 T cells</a:t>
              </a:r>
              <a:endParaRPr kumimoji="0" lang="zh-CN" altLang="en-US"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grpSp>
      <p:grpSp>
        <p:nvGrpSpPr>
          <p:cNvPr id="174" name="组合 173"/>
          <p:cNvGrpSpPr/>
          <p:nvPr/>
        </p:nvGrpSpPr>
        <p:grpSpPr>
          <a:xfrm>
            <a:off x="8196292" y="2079524"/>
            <a:ext cx="1191896" cy="2628811"/>
            <a:chOff x="13069570" y="2499430"/>
            <a:chExt cx="1191896" cy="2628811"/>
          </a:xfrm>
        </p:grpSpPr>
        <p:sp>
          <p:nvSpPr>
            <p:cNvPr id="66" name="矩形 65"/>
            <p:cNvSpPr/>
            <p:nvPr/>
          </p:nvSpPr>
          <p:spPr>
            <a:xfrm>
              <a:off x="13546614" y="2499431"/>
              <a:ext cx="238125" cy="219075"/>
            </a:xfrm>
            <a:prstGeom prst="rect">
              <a:avLst/>
            </a:prstGeom>
            <a:solidFill>
              <a:srgbClr val="F7F4F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67" name="矩形 66"/>
            <p:cNvSpPr/>
            <p:nvPr/>
          </p:nvSpPr>
          <p:spPr>
            <a:xfrm>
              <a:off x="13782965" y="2499430"/>
              <a:ext cx="238125" cy="219075"/>
            </a:xfrm>
            <a:prstGeom prst="rect">
              <a:avLst/>
            </a:prstGeom>
            <a:solidFill>
              <a:srgbClr val="F9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68" name="矩形 67"/>
            <p:cNvSpPr/>
            <p:nvPr/>
          </p:nvSpPr>
          <p:spPr>
            <a:xfrm>
              <a:off x="14022070" y="2499430"/>
              <a:ext cx="238125" cy="219075"/>
            </a:xfrm>
            <a:prstGeom prst="rect">
              <a:avLst/>
            </a:prstGeom>
            <a:solidFill>
              <a:srgbClr val="F9F8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69" name="矩形 68"/>
            <p:cNvSpPr/>
            <p:nvPr/>
          </p:nvSpPr>
          <p:spPr>
            <a:xfrm>
              <a:off x="13307695" y="2719033"/>
              <a:ext cx="238125" cy="219075"/>
            </a:xfrm>
            <a:prstGeom prst="rect">
              <a:avLst/>
            </a:prstGeom>
            <a:solidFill>
              <a:srgbClr val="F9F9F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70" name="矩形 69"/>
            <p:cNvSpPr/>
            <p:nvPr/>
          </p:nvSpPr>
          <p:spPr>
            <a:xfrm>
              <a:off x="13545820" y="2719033"/>
              <a:ext cx="238125" cy="219075"/>
            </a:xfrm>
            <a:prstGeom prst="rect">
              <a:avLst/>
            </a:prstGeom>
            <a:solidFill>
              <a:srgbClr val="F4ED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71" name="矩形 70"/>
            <p:cNvSpPr/>
            <p:nvPr/>
          </p:nvSpPr>
          <p:spPr>
            <a:xfrm>
              <a:off x="13783945" y="2719032"/>
              <a:ext cx="238125" cy="219075"/>
            </a:xfrm>
            <a:prstGeom prst="rect">
              <a:avLst/>
            </a:prstGeom>
            <a:solidFill>
              <a:srgbClr val="F9F9F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72" name="矩形 71"/>
            <p:cNvSpPr/>
            <p:nvPr/>
          </p:nvSpPr>
          <p:spPr>
            <a:xfrm>
              <a:off x="14022070" y="2719032"/>
              <a:ext cx="238125" cy="219075"/>
            </a:xfrm>
            <a:prstGeom prst="rect">
              <a:avLst/>
            </a:prstGeom>
            <a:solidFill>
              <a:srgbClr val="F9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73" name="矩形 72"/>
            <p:cNvSpPr/>
            <p:nvPr/>
          </p:nvSpPr>
          <p:spPr>
            <a:xfrm>
              <a:off x="13069570" y="2720896"/>
              <a:ext cx="238125" cy="219075"/>
            </a:xfrm>
            <a:prstGeom prst="rect">
              <a:avLst/>
            </a:prstGeom>
            <a:solidFill>
              <a:srgbClr val="E8E6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75" name="矩形 74"/>
            <p:cNvSpPr/>
            <p:nvPr/>
          </p:nvSpPr>
          <p:spPr>
            <a:xfrm>
              <a:off x="13308489" y="2941695"/>
              <a:ext cx="238125" cy="219075"/>
            </a:xfrm>
            <a:prstGeom prst="rect">
              <a:avLst/>
            </a:prstGeom>
            <a:solidFill>
              <a:srgbClr val="DCDBE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76" name="矩形 75"/>
            <p:cNvSpPr/>
            <p:nvPr/>
          </p:nvSpPr>
          <p:spPr>
            <a:xfrm>
              <a:off x="13546614" y="2941695"/>
              <a:ext cx="238125" cy="219075"/>
            </a:xfrm>
            <a:prstGeom prst="rect">
              <a:avLst/>
            </a:prstGeom>
            <a:solidFill>
              <a:srgbClr val="FDFD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77" name="矩形 76"/>
            <p:cNvSpPr/>
            <p:nvPr/>
          </p:nvSpPr>
          <p:spPr>
            <a:xfrm>
              <a:off x="13784739" y="2941694"/>
              <a:ext cx="238125" cy="219075"/>
            </a:xfrm>
            <a:prstGeom prst="rect">
              <a:avLst/>
            </a:prstGeom>
            <a:solidFill>
              <a:srgbClr val="E7D1C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78" name="矩形 77"/>
            <p:cNvSpPr/>
            <p:nvPr/>
          </p:nvSpPr>
          <p:spPr>
            <a:xfrm>
              <a:off x="14022864" y="2941694"/>
              <a:ext cx="238125" cy="219075"/>
            </a:xfrm>
            <a:prstGeom prst="rect">
              <a:avLst/>
            </a:prstGeom>
            <a:solidFill>
              <a:srgbClr val="FAF9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79" name="矩形 78"/>
            <p:cNvSpPr/>
            <p:nvPr/>
          </p:nvSpPr>
          <p:spPr>
            <a:xfrm>
              <a:off x="13070364" y="2941695"/>
              <a:ext cx="238125" cy="219075"/>
            </a:xfrm>
            <a:prstGeom prst="rect">
              <a:avLst/>
            </a:prstGeom>
            <a:solidFill>
              <a:srgbClr val="E0DFE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80" name="矩形 79"/>
            <p:cNvSpPr/>
            <p:nvPr/>
          </p:nvSpPr>
          <p:spPr>
            <a:xfrm>
              <a:off x="13308489" y="3160509"/>
              <a:ext cx="238125" cy="219075"/>
            </a:xfrm>
            <a:prstGeom prst="rect">
              <a:avLst/>
            </a:prstGeom>
            <a:solidFill>
              <a:srgbClr val="E8E6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81" name="矩形 80"/>
            <p:cNvSpPr/>
            <p:nvPr/>
          </p:nvSpPr>
          <p:spPr>
            <a:xfrm>
              <a:off x="13546614" y="3160509"/>
              <a:ext cx="238125" cy="219075"/>
            </a:xfrm>
            <a:prstGeom prst="rect">
              <a:avLst/>
            </a:prstGeom>
            <a:solidFill>
              <a:srgbClr val="EFE6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82" name="矩形 81"/>
            <p:cNvSpPr/>
            <p:nvPr/>
          </p:nvSpPr>
          <p:spPr>
            <a:xfrm>
              <a:off x="13784739" y="3160508"/>
              <a:ext cx="238125" cy="219075"/>
            </a:xfrm>
            <a:prstGeom prst="rect">
              <a:avLst/>
            </a:prstGeom>
            <a:solidFill>
              <a:srgbClr val="EFE6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83" name="矩形 82"/>
            <p:cNvSpPr/>
            <p:nvPr/>
          </p:nvSpPr>
          <p:spPr>
            <a:xfrm>
              <a:off x="14022864" y="3160508"/>
              <a:ext cx="238125" cy="219075"/>
            </a:xfrm>
            <a:prstGeom prst="rect">
              <a:avLst/>
            </a:prstGeom>
            <a:solidFill>
              <a:srgbClr val="ECDBD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84" name="矩形 83"/>
            <p:cNvSpPr/>
            <p:nvPr/>
          </p:nvSpPr>
          <p:spPr>
            <a:xfrm>
              <a:off x="13070364" y="3160509"/>
              <a:ext cx="238125" cy="219075"/>
            </a:xfrm>
            <a:prstGeom prst="rect">
              <a:avLst/>
            </a:prstGeom>
            <a:solidFill>
              <a:srgbClr val="FBFBF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85" name="矩形 84"/>
            <p:cNvSpPr/>
            <p:nvPr/>
          </p:nvSpPr>
          <p:spPr>
            <a:xfrm>
              <a:off x="13308489" y="3379321"/>
              <a:ext cx="238125" cy="219075"/>
            </a:xfrm>
            <a:prstGeom prst="rect">
              <a:avLst/>
            </a:prstGeom>
            <a:solidFill>
              <a:srgbClr val="F3F2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86" name="矩形 85"/>
            <p:cNvSpPr/>
            <p:nvPr/>
          </p:nvSpPr>
          <p:spPr>
            <a:xfrm>
              <a:off x="13546614" y="3379321"/>
              <a:ext cx="238125" cy="219075"/>
            </a:xfrm>
            <a:prstGeom prst="rect">
              <a:avLst/>
            </a:prstGeom>
            <a:solidFill>
              <a:srgbClr val="EFE6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87" name="矩形 86"/>
            <p:cNvSpPr/>
            <p:nvPr/>
          </p:nvSpPr>
          <p:spPr>
            <a:xfrm>
              <a:off x="13784739" y="3379320"/>
              <a:ext cx="238125" cy="219075"/>
            </a:xfrm>
            <a:prstGeom prst="rect">
              <a:avLst/>
            </a:prstGeom>
            <a:solidFill>
              <a:srgbClr val="EFE5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88" name="矩形 87"/>
            <p:cNvSpPr/>
            <p:nvPr/>
          </p:nvSpPr>
          <p:spPr>
            <a:xfrm>
              <a:off x="13070364" y="3379321"/>
              <a:ext cx="238125" cy="219075"/>
            </a:xfrm>
            <a:prstGeom prst="rect">
              <a:avLst/>
            </a:prstGeom>
            <a:solidFill>
              <a:srgbClr val="F0EF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89" name="矩形 88"/>
            <p:cNvSpPr/>
            <p:nvPr/>
          </p:nvSpPr>
          <p:spPr>
            <a:xfrm>
              <a:off x="13308489" y="3598135"/>
              <a:ext cx="238125" cy="219075"/>
            </a:xfrm>
            <a:prstGeom prst="rect">
              <a:avLst/>
            </a:prstGeom>
            <a:solidFill>
              <a:srgbClr val="8F8D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90" name="矩形 89"/>
            <p:cNvSpPr/>
            <p:nvPr/>
          </p:nvSpPr>
          <p:spPr>
            <a:xfrm>
              <a:off x="13546614" y="3598135"/>
              <a:ext cx="238125" cy="219075"/>
            </a:xfrm>
            <a:prstGeom prst="rect">
              <a:avLst/>
            </a:prstGeom>
            <a:solidFill>
              <a:srgbClr val="EFE6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91" name="矩形 90"/>
            <p:cNvSpPr/>
            <p:nvPr/>
          </p:nvSpPr>
          <p:spPr>
            <a:xfrm>
              <a:off x="13784739" y="3598134"/>
              <a:ext cx="238125" cy="219075"/>
            </a:xfrm>
            <a:prstGeom prst="rect">
              <a:avLst/>
            </a:prstGeom>
            <a:solidFill>
              <a:srgbClr val="4D5BA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92" name="矩形 91"/>
            <p:cNvSpPr/>
            <p:nvPr/>
          </p:nvSpPr>
          <p:spPr>
            <a:xfrm>
              <a:off x="14022864" y="3598134"/>
              <a:ext cx="238125" cy="219075"/>
            </a:xfrm>
            <a:prstGeom prst="rect">
              <a:avLst/>
            </a:prstGeom>
            <a:solidFill>
              <a:srgbClr val="E0C1B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93" name="矩形 92"/>
            <p:cNvSpPr/>
            <p:nvPr/>
          </p:nvSpPr>
          <p:spPr>
            <a:xfrm>
              <a:off x="13070364" y="3598135"/>
              <a:ext cx="238125" cy="219075"/>
            </a:xfrm>
            <a:prstGeom prst="rect">
              <a:avLst/>
            </a:prstGeom>
            <a:solidFill>
              <a:srgbClr val="ECDA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94" name="矩形 93"/>
            <p:cNvSpPr/>
            <p:nvPr/>
          </p:nvSpPr>
          <p:spPr>
            <a:xfrm>
              <a:off x="13308489" y="3817210"/>
              <a:ext cx="238125" cy="219075"/>
            </a:xfrm>
            <a:prstGeom prst="rect">
              <a:avLst/>
            </a:prstGeom>
            <a:solidFill>
              <a:srgbClr val="F6F6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95" name="矩形 94"/>
            <p:cNvSpPr/>
            <p:nvPr/>
          </p:nvSpPr>
          <p:spPr>
            <a:xfrm>
              <a:off x="13546614" y="3817210"/>
              <a:ext cx="238125" cy="219075"/>
            </a:xfrm>
            <a:prstGeom prst="rect">
              <a:avLst/>
            </a:prstGeom>
            <a:solidFill>
              <a:srgbClr val="F9F8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96" name="矩形 95"/>
            <p:cNvSpPr/>
            <p:nvPr/>
          </p:nvSpPr>
          <p:spPr>
            <a:xfrm>
              <a:off x="13784739" y="3817209"/>
              <a:ext cx="238125" cy="219075"/>
            </a:xfrm>
            <a:prstGeom prst="rect">
              <a:avLst/>
            </a:prstGeom>
            <a:solidFill>
              <a:srgbClr val="F6F2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97" name="矩形 96"/>
            <p:cNvSpPr/>
            <p:nvPr/>
          </p:nvSpPr>
          <p:spPr>
            <a:xfrm>
              <a:off x="14022864" y="3817209"/>
              <a:ext cx="238125" cy="219075"/>
            </a:xfrm>
            <a:prstGeom prst="rect">
              <a:avLst/>
            </a:prstGeom>
            <a:solidFill>
              <a:srgbClr val="F0E7E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98" name="矩形 97"/>
            <p:cNvSpPr/>
            <p:nvPr/>
          </p:nvSpPr>
          <p:spPr>
            <a:xfrm>
              <a:off x="13070364" y="3817210"/>
              <a:ext cx="238125" cy="219075"/>
            </a:xfrm>
            <a:prstGeom prst="rect">
              <a:avLst/>
            </a:prstGeom>
            <a:solidFill>
              <a:srgbClr val="FDFD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99" name="矩形 98"/>
            <p:cNvSpPr/>
            <p:nvPr/>
          </p:nvSpPr>
          <p:spPr>
            <a:xfrm>
              <a:off x="13308489" y="4036023"/>
              <a:ext cx="238125" cy="219075"/>
            </a:xfrm>
            <a:prstGeom prst="rect">
              <a:avLst/>
            </a:prstGeom>
            <a:solidFill>
              <a:srgbClr val="E7E6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00" name="矩形 99"/>
            <p:cNvSpPr/>
            <p:nvPr/>
          </p:nvSpPr>
          <p:spPr>
            <a:xfrm>
              <a:off x="13546614" y="4036023"/>
              <a:ext cx="238125" cy="219075"/>
            </a:xfrm>
            <a:prstGeom prst="rect">
              <a:avLst/>
            </a:prstGeom>
            <a:solidFill>
              <a:srgbClr val="F7F3F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01" name="矩形 100"/>
            <p:cNvSpPr/>
            <p:nvPr/>
          </p:nvSpPr>
          <p:spPr>
            <a:xfrm>
              <a:off x="13784739" y="4036022"/>
              <a:ext cx="238125" cy="219075"/>
            </a:xfrm>
            <a:prstGeom prst="rect">
              <a:avLst/>
            </a:prstGeom>
            <a:solidFill>
              <a:srgbClr val="F2EBE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02" name="矩形 101"/>
            <p:cNvSpPr/>
            <p:nvPr/>
          </p:nvSpPr>
          <p:spPr>
            <a:xfrm>
              <a:off x="14022864" y="4036022"/>
              <a:ext cx="238125" cy="219075"/>
            </a:xfrm>
            <a:prstGeom prst="rect">
              <a:avLst/>
            </a:prstGeom>
            <a:solidFill>
              <a:srgbClr val="FBFAF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03" name="矩形 102"/>
            <p:cNvSpPr/>
            <p:nvPr/>
          </p:nvSpPr>
          <p:spPr>
            <a:xfrm>
              <a:off x="13070364" y="4036023"/>
              <a:ext cx="238125" cy="219075"/>
            </a:xfrm>
            <a:prstGeom prst="rect">
              <a:avLst/>
            </a:prstGeom>
            <a:solidFill>
              <a:srgbClr val="EBEBF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04" name="矩形 103"/>
            <p:cNvSpPr/>
            <p:nvPr/>
          </p:nvSpPr>
          <p:spPr>
            <a:xfrm>
              <a:off x="13308489" y="4255097"/>
              <a:ext cx="238125" cy="219075"/>
            </a:xfrm>
            <a:prstGeom prst="rect">
              <a:avLst/>
            </a:prstGeom>
            <a:solidFill>
              <a:srgbClr val="E7E6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05" name="矩形 104"/>
            <p:cNvSpPr/>
            <p:nvPr/>
          </p:nvSpPr>
          <p:spPr>
            <a:xfrm>
              <a:off x="13546614" y="4255097"/>
              <a:ext cx="238125" cy="219075"/>
            </a:xfrm>
            <a:prstGeom prst="rect">
              <a:avLst/>
            </a:prstGeom>
            <a:solidFill>
              <a:srgbClr val="F9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06" name="矩形 105"/>
            <p:cNvSpPr/>
            <p:nvPr/>
          </p:nvSpPr>
          <p:spPr>
            <a:xfrm>
              <a:off x="13784739" y="4255096"/>
              <a:ext cx="238125" cy="219075"/>
            </a:xfrm>
            <a:prstGeom prst="rect">
              <a:avLst/>
            </a:prstGeom>
            <a:solidFill>
              <a:srgbClr val="F9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07" name="矩形 106"/>
            <p:cNvSpPr/>
            <p:nvPr/>
          </p:nvSpPr>
          <p:spPr>
            <a:xfrm>
              <a:off x="14022864" y="4255096"/>
              <a:ext cx="238125" cy="219075"/>
            </a:xfrm>
            <a:prstGeom prst="rect">
              <a:avLst/>
            </a:prstGeom>
            <a:solidFill>
              <a:srgbClr val="F9F8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08" name="矩形 107"/>
            <p:cNvSpPr/>
            <p:nvPr/>
          </p:nvSpPr>
          <p:spPr>
            <a:xfrm>
              <a:off x="13070364" y="4255097"/>
              <a:ext cx="238125" cy="219075"/>
            </a:xfrm>
            <a:prstGeom prst="rect">
              <a:avLst/>
            </a:prstGeom>
            <a:solidFill>
              <a:srgbClr val="F3F2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09" name="矩形 108"/>
            <p:cNvSpPr/>
            <p:nvPr/>
          </p:nvSpPr>
          <p:spPr>
            <a:xfrm>
              <a:off x="13308489" y="4473909"/>
              <a:ext cx="238125" cy="219075"/>
            </a:xfrm>
            <a:prstGeom prst="rect">
              <a:avLst/>
            </a:prstGeom>
            <a:solidFill>
              <a:srgbClr val="E7E6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10" name="矩形 109"/>
            <p:cNvSpPr/>
            <p:nvPr/>
          </p:nvSpPr>
          <p:spPr>
            <a:xfrm>
              <a:off x="13546614" y="4473909"/>
              <a:ext cx="238125" cy="219075"/>
            </a:xfrm>
            <a:prstGeom prst="rect">
              <a:avLst/>
            </a:prstGeom>
            <a:solidFill>
              <a:srgbClr val="F9F8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90204"/>
                <a:ea typeface="微软雅黑" panose="020B0503020204020204" pitchFamily="34" charset="-122"/>
                <a:cs typeface="+mn-cs"/>
              </a:endParaRPr>
            </a:p>
          </p:txBody>
        </p:sp>
        <p:sp>
          <p:nvSpPr>
            <p:cNvPr id="111" name="矩形 110"/>
            <p:cNvSpPr/>
            <p:nvPr/>
          </p:nvSpPr>
          <p:spPr>
            <a:xfrm>
              <a:off x="13784739" y="4473908"/>
              <a:ext cx="238125" cy="219075"/>
            </a:xfrm>
            <a:prstGeom prst="rect">
              <a:avLst/>
            </a:prstGeom>
            <a:solidFill>
              <a:srgbClr val="F5F0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12" name="矩形 111"/>
            <p:cNvSpPr/>
            <p:nvPr/>
          </p:nvSpPr>
          <p:spPr>
            <a:xfrm>
              <a:off x="13070364" y="4473909"/>
              <a:ext cx="238125" cy="219075"/>
            </a:xfrm>
            <a:prstGeom prst="rect">
              <a:avLst/>
            </a:prstGeom>
            <a:solidFill>
              <a:srgbClr val="F3F2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13" name="矩形 112"/>
            <p:cNvSpPr/>
            <p:nvPr/>
          </p:nvSpPr>
          <p:spPr>
            <a:xfrm>
              <a:off x="13308489" y="4691670"/>
              <a:ext cx="238125" cy="219075"/>
            </a:xfrm>
            <a:prstGeom prst="rect">
              <a:avLst/>
            </a:prstGeom>
            <a:solidFill>
              <a:srgbClr val="E7E6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14" name="矩形 113"/>
            <p:cNvSpPr/>
            <p:nvPr/>
          </p:nvSpPr>
          <p:spPr>
            <a:xfrm>
              <a:off x="13784739" y="4691669"/>
              <a:ext cx="238125" cy="219075"/>
            </a:xfrm>
            <a:prstGeom prst="rect">
              <a:avLst/>
            </a:prstGeom>
            <a:solidFill>
              <a:srgbClr val="F2EAE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15" name="矩形 114"/>
            <p:cNvSpPr/>
            <p:nvPr/>
          </p:nvSpPr>
          <p:spPr>
            <a:xfrm>
              <a:off x="13070364" y="4691670"/>
              <a:ext cx="238125" cy="219075"/>
            </a:xfrm>
            <a:prstGeom prst="rect">
              <a:avLst/>
            </a:prstGeom>
            <a:solidFill>
              <a:srgbClr val="F3F2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16" name="矩形 115"/>
            <p:cNvSpPr/>
            <p:nvPr/>
          </p:nvSpPr>
          <p:spPr>
            <a:xfrm>
              <a:off x="13308966" y="4909166"/>
              <a:ext cx="238125" cy="219075"/>
            </a:xfrm>
            <a:prstGeom prst="rect">
              <a:avLst/>
            </a:prstGeom>
            <a:solidFill>
              <a:srgbClr val="E7E6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17" name="矩形 116"/>
            <p:cNvSpPr/>
            <p:nvPr/>
          </p:nvSpPr>
          <p:spPr>
            <a:xfrm>
              <a:off x="13547091" y="4909166"/>
              <a:ext cx="238125" cy="219075"/>
            </a:xfrm>
            <a:prstGeom prst="rect">
              <a:avLst/>
            </a:prstGeom>
            <a:solidFill>
              <a:srgbClr val="FAFAF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18" name="矩形 117"/>
            <p:cNvSpPr/>
            <p:nvPr/>
          </p:nvSpPr>
          <p:spPr>
            <a:xfrm>
              <a:off x="13785216" y="4909165"/>
              <a:ext cx="238125" cy="219075"/>
            </a:xfrm>
            <a:prstGeom prst="rect">
              <a:avLst/>
            </a:prstGeom>
            <a:solidFill>
              <a:srgbClr val="D3A9A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19" name="矩形 118"/>
            <p:cNvSpPr/>
            <p:nvPr/>
          </p:nvSpPr>
          <p:spPr>
            <a:xfrm>
              <a:off x="14023341" y="4909165"/>
              <a:ext cx="238125" cy="219075"/>
            </a:xfrm>
            <a:prstGeom prst="rect">
              <a:avLst/>
            </a:prstGeom>
            <a:solidFill>
              <a:srgbClr val="F9F9F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20" name="矩形 119"/>
            <p:cNvSpPr/>
            <p:nvPr/>
          </p:nvSpPr>
          <p:spPr>
            <a:xfrm>
              <a:off x="13070841" y="4909166"/>
              <a:ext cx="238125" cy="219075"/>
            </a:xfrm>
            <a:prstGeom prst="rect">
              <a:avLst/>
            </a:prstGeom>
            <a:solidFill>
              <a:srgbClr val="F0EF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90204"/>
                <a:ea typeface="微软雅黑" panose="020B0503020204020204" pitchFamily="34" charset="-122"/>
                <a:cs typeface="+mn-cs"/>
              </a:endParaRPr>
            </a:p>
          </p:txBody>
        </p:sp>
        <p:grpSp>
          <p:nvGrpSpPr>
            <p:cNvPr id="124" name="组合 123"/>
            <p:cNvGrpSpPr/>
            <p:nvPr/>
          </p:nvGrpSpPr>
          <p:grpSpPr>
            <a:xfrm>
              <a:off x="13307695" y="2499430"/>
              <a:ext cx="238125" cy="219075"/>
              <a:chOff x="13260070" y="2669496"/>
              <a:chExt cx="238125" cy="219075"/>
            </a:xfrm>
          </p:grpSpPr>
          <p:sp>
            <p:nvSpPr>
              <p:cNvPr id="65" name="矩形 64"/>
              <p:cNvSpPr/>
              <p:nvPr/>
            </p:nvSpPr>
            <p:spPr>
              <a:xfrm>
                <a:off x="13260070" y="2669496"/>
                <a:ext cx="238125" cy="219075"/>
              </a:xfrm>
              <a:prstGeom prst="rect">
                <a:avLst/>
              </a:prstGeom>
              <a:solidFill>
                <a:srgbClr val="E8E6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22" name="椭圆 121"/>
              <p:cNvSpPr/>
              <p:nvPr/>
            </p:nvSpPr>
            <p:spPr>
              <a:xfrm>
                <a:off x="13358751" y="2761033"/>
                <a:ext cx="36000" cy="36000"/>
              </a:xfrm>
              <a:prstGeom prst="ellipse">
                <a:avLst/>
              </a:prstGeom>
              <a:solidFill>
                <a:srgbClr val="0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grpSp>
        <p:sp>
          <p:nvSpPr>
            <p:cNvPr id="123" name="椭圆 122"/>
            <p:cNvSpPr/>
            <p:nvPr/>
          </p:nvSpPr>
          <p:spPr>
            <a:xfrm>
              <a:off x="13171426" y="3252046"/>
              <a:ext cx="36000" cy="36000"/>
            </a:xfrm>
            <a:prstGeom prst="ellipse">
              <a:avLst/>
            </a:prstGeom>
            <a:solidFill>
              <a:srgbClr val="0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25" name="椭圆 124"/>
            <p:cNvSpPr/>
            <p:nvPr/>
          </p:nvSpPr>
          <p:spPr>
            <a:xfrm>
              <a:off x="13409551" y="4565446"/>
              <a:ext cx="36000" cy="36000"/>
            </a:xfrm>
            <a:prstGeom prst="ellipse">
              <a:avLst/>
            </a:prstGeom>
            <a:solidFill>
              <a:srgbClr val="0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26" name="椭圆 125"/>
            <p:cNvSpPr/>
            <p:nvPr/>
          </p:nvSpPr>
          <p:spPr>
            <a:xfrm>
              <a:off x="13409551" y="4783207"/>
              <a:ext cx="36000" cy="36000"/>
            </a:xfrm>
            <a:prstGeom prst="ellipse">
              <a:avLst/>
            </a:prstGeom>
            <a:solidFill>
              <a:srgbClr val="0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27" name="椭圆 126"/>
            <p:cNvSpPr/>
            <p:nvPr/>
          </p:nvSpPr>
          <p:spPr>
            <a:xfrm>
              <a:off x="13410028" y="5000703"/>
              <a:ext cx="36000" cy="36000"/>
            </a:xfrm>
            <a:prstGeom prst="ellipse">
              <a:avLst/>
            </a:prstGeom>
            <a:solidFill>
              <a:srgbClr val="0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grpSp>
      <p:grpSp>
        <p:nvGrpSpPr>
          <p:cNvPr id="173" name="组合 172"/>
          <p:cNvGrpSpPr/>
          <p:nvPr/>
        </p:nvGrpSpPr>
        <p:grpSpPr>
          <a:xfrm>
            <a:off x="7490861" y="4708334"/>
            <a:ext cx="2024287" cy="595080"/>
            <a:chOff x="12364139" y="5128240"/>
            <a:chExt cx="2024287" cy="595080"/>
          </a:xfrm>
        </p:grpSpPr>
        <p:cxnSp>
          <p:nvCxnSpPr>
            <p:cNvPr id="148" name="直接连接符 147"/>
            <p:cNvCxnSpPr/>
            <p:nvPr/>
          </p:nvCxnSpPr>
          <p:spPr>
            <a:xfrm rot="16200000" flipH="1">
              <a:off x="13162903" y="5155240"/>
              <a:ext cx="5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16200000" flipH="1">
              <a:off x="13401028" y="5155240"/>
              <a:ext cx="5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rot="16200000" flipH="1">
              <a:off x="13639153" y="5155240"/>
              <a:ext cx="5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rot="16200000" flipH="1">
              <a:off x="13877278" y="5155240"/>
              <a:ext cx="5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rot="16200000" flipH="1">
              <a:off x="14115403" y="5155240"/>
              <a:ext cx="5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5" name="文本框 164"/>
            <p:cNvSpPr txBox="1"/>
            <p:nvPr/>
          </p:nvSpPr>
          <p:spPr>
            <a:xfrm rot="18900000">
              <a:off x="12364139" y="5420851"/>
              <a:ext cx="1071085"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No induction</a:t>
              </a:r>
              <a:endParaRPr kumimoji="0" lang="zh-CN" altLang="en-US" sz="7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166" name="文本框 165"/>
            <p:cNvSpPr txBox="1"/>
            <p:nvPr/>
          </p:nvSpPr>
          <p:spPr>
            <a:xfrm rot="18900000">
              <a:off x="12602266" y="5420851"/>
              <a:ext cx="1071085"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Irradiation</a:t>
              </a:r>
              <a:endParaRPr kumimoji="0" lang="zh-CN" altLang="en-US" sz="7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167" name="文本框 166"/>
            <p:cNvSpPr txBox="1"/>
            <p:nvPr/>
          </p:nvSpPr>
          <p:spPr>
            <a:xfrm rot="18900000">
              <a:off x="12592872" y="5523265"/>
              <a:ext cx="1360757"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Cyclophosphamide</a:t>
              </a:r>
              <a:endParaRPr kumimoji="0" lang="zh-CN" altLang="en-US" sz="7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168" name="文本框 167"/>
            <p:cNvSpPr txBox="1"/>
            <p:nvPr/>
          </p:nvSpPr>
          <p:spPr>
            <a:xfrm rot="18900000">
              <a:off x="13077541" y="5420851"/>
              <a:ext cx="1071085"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Cisplatin</a:t>
              </a:r>
              <a:endParaRPr kumimoji="0" lang="zh-CN" altLang="en-US" sz="7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169" name="文本框 168"/>
            <p:cNvSpPr txBox="1"/>
            <p:nvPr/>
          </p:nvSpPr>
          <p:spPr>
            <a:xfrm rot="18900000">
              <a:off x="13317341" y="5420851"/>
              <a:ext cx="1071085"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Doxorubicin</a:t>
              </a:r>
              <a:endParaRPr kumimoji="0" lang="zh-CN" altLang="en-US" sz="7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grpSp>
      <p:grpSp>
        <p:nvGrpSpPr>
          <p:cNvPr id="5" name="组合 4"/>
          <p:cNvGrpSpPr/>
          <p:nvPr/>
        </p:nvGrpSpPr>
        <p:grpSpPr>
          <a:xfrm>
            <a:off x="9400776" y="2295197"/>
            <a:ext cx="1432147" cy="1538805"/>
            <a:chOff x="9400776" y="2493465"/>
            <a:chExt cx="1432147" cy="1538805"/>
          </a:xfrm>
        </p:grpSpPr>
        <p:grpSp>
          <p:nvGrpSpPr>
            <p:cNvPr id="187" name="组合 186"/>
            <p:cNvGrpSpPr/>
            <p:nvPr/>
          </p:nvGrpSpPr>
          <p:grpSpPr>
            <a:xfrm>
              <a:off x="9400776" y="2493465"/>
              <a:ext cx="1091660" cy="427472"/>
              <a:chOff x="15586123" y="3864536"/>
              <a:chExt cx="1091660" cy="427472"/>
            </a:xfrm>
          </p:grpSpPr>
          <p:sp>
            <p:nvSpPr>
              <p:cNvPr id="175" name="文本框 174"/>
              <p:cNvSpPr txBox="1"/>
              <p:nvPr/>
            </p:nvSpPr>
            <p:spPr>
              <a:xfrm>
                <a:off x="15586123" y="3864536"/>
                <a:ext cx="951706"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log</a:t>
                </a:r>
                <a:r>
                  <a:rPr kumimoji="0" lang="en-US" altLang="zh-CN" sz="900" b="0" i="0" u="none" strike="noStrike" kern="1200" cap="none" spc="0" normalizeH="0" baseline="-2500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2</a:t>
                </a: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 FC</a:t>
                </a:r>
                <a:endParaRPr kumimoji="0" lang="zh-CN" altLang="en-US"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176" name="文本框 175"/>
              <p:cNvSpPr txBox="1"/>
              <p:nvPr/>
            </p:nvSpPr>
            <p:spPr>
              <a:xfrm>
                <a:off x="15586123" y="4061176"/>
                <a:ext cx="109166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post-induction</a:t>
                </a:r>
                <a:endParaRPr kumimoji="0" lang="zh-CN" altLang="en-US"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grpSp>
        <p:sp>
          <p:nvSpPr>
            <p:cNvPr id="177" name="文本框 176"/>
            <p:cNvSpPr txBox="1"/>
            <p:nvPr/>
          </p:nvSpPr>
          <p:spPr>
            <a:xfrm>
              <a:off x="9404293" y="3604798"/>
              <a:ext cx="1428630" cy="230832"/>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Unadjusted </a:t>
              </a:r>
              <a:r>
                <a:rPr kumimoji="0" lang="en-US" altLang="zh-CN" sz="900" b="0" i="1"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P </a:t>
              </a: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value</a:t>
              </a:r>
              <a:endParaRPr kumimoji="0" lang="zh-CN" altLang="en-US"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9506030" y="3801438"/>
              <a:ext cx="547909" cy="230832"/>
              <a:chOff x="9506030" y="3801438"/>
              <a:chExt cx="547909" cy="230832"/>
            </a:xfrm>
          </p:grpSpPr>
          <p:sp>
            <p:nvSpPr>
              <p:cNvPr id="128" name="椭圆 127"/>
              <p:cNvSpPr/>
              <p:nvPr/>
            </p:nvSpPr>
            <p:spPr>
              <a:xfrm>
                <a:off x="9507047" y="3906548"/>
                <a:ext cx="36000" cy="36000"/>
              </a:xfrm>
              <a:prstGeom prst="ellipse">
                <a:avLst/>
              </a:prstGeom>
              <a:solidFill>
                <a:srgbClr val="0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90204"/>
                  <a:ea typeface="微软雅黑" panose="020B0503020204020204" pitchFamily="34" charset="-122"/>
                  <a:cs typeface="+mn-cs"/>
                </a:endParaRPr>
              </a:p>
            </p:txBody>
          </p:sp>
          <p:sp>
            <p:nvSpPr>
              <p:cNvPr id="178" name="文本框 177"/>
              <p:cNvSpPr txBox="1"/>
              <p:nvPr/>
            </p:nvSpPr>
            <p:spPr>
              <a:xfrm>
                <a:off x="9506030" y="3801438"/>
                <a:ext cx="54790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a:t>
                </a:r>
                <a:r>
                  <a:rPr kumimoji="0" lang="en-US" altLang="zh-CN"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0.05</a:t>
                </a:r>
                <a:endParaRPr kumimoji="0" lang="zh-CN" altLang="en-US" sz="9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grpSp>
        <p:grpSp>
          <p:nvGrpSpPr>
            <p:cNvPr id="181" name="组合 180"/>
            <p:cNvGrpSpPr/>
            <p:nvPr/>
          </p:nvGrpSpPr>
          <p:grpSpPr>
            <a:xfrm>
              <a:off x="9500246" y="3016646"/>
              <a:ext cx="391865" cy="507831"/>
              <a:chOff x="14415869" y="3339611"/>
              <a:chExt cx="391865" cy="507831"/>
            </a:xfrm>
          </p:grpSpPr>
          <p:sp>
            <p:nvSpPr>
              <p:cNvPr id="130" name="矩形 129"/>
              <p:cNvSpPr/>
              <p:nvPr/>
            </p:nvSpPr>
            <p:spPr>
              <a:xfrm>
                <a:off x="14415869" y="3406598"/>
                <a:ext cx="85725" cy="373857"/>
              </a:xfrm>
              <a:prstGeom prst="rect">
                <a:avLst/>
              </a:prstGeom>
              <a:gradFill flip="none" rotWithShape="1">
                <a:gsLst>
                  <a:gs pos="45000">
                    <a:schemeClr val="bg1"/>
                  </a:gs>
                  <a:gs pos="0">
                    <a:srgbClr val="94433E"/>
                  </a:gs>
                  <a:gs pos="100000">
                    <a:srgbClr val="4E5CB0"/>
                  </a:gs>
                  <a:gs pos="55000">
                    <a:schemeClr val="bg1"/>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80" name="文本框 179"/>
              <p:cNvSpPr txBox="1"/>
              <p:nvPr/>
            </p:nvSpPr>
            <p:spPr>
              <a:xfrm>
                <a:off x="14456697" y="3339611"/>
                <a:ext cx="351037" cy="507831"/>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defRPr/>
                </a:pPr>
                <a:r>
                  <a:rPr kumimoji="0" lang="en-US" altLang="zh-CN" sz="6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1</a:t>
                </a:r>
                <a:endParaRPr kumimoji="0" lang="en-US" altLang="zh-CN" sz="6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90000"/>
                  </a:lnSpc>
                  <a:spcBef>
                    <a:spcPts val="0"/>
                  </a:spcBef>
                  <a:spcAft>
                    <a:spcPts val="0"/>
                  </a:spcAft>
                  <a:buClrTx/>
                  <a:buSzTx/>
                  <a:buFontTx/>
                  <a:buNone/>
                  <a:defRPr/>
                </a:pPr>
                <a:r>
                  <a:rPr kumimoji="0" lang="en-US" altLang="zh-CN" sz="6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0.5</a:t>
                </a:r>
                <a:endParaRPr kumimoji="0" lang="en-US" altLang="zh-CN" sz="6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90000"/>
                  </a:lnSpc>
                  <a:spcBef>
                    <a:spcPts val="0"/>
                  </a:spcBef>
                  <a:spcAft>
                    <a:spcPts val="0"/>
                  </a:spcAft>
                  <a:buClrTx/>
                  <a:buSzTx/>
                  <a:buFontTx/>
                  <a:buNone/>
                  <a:defRPr/>
                </a:pPr>
                <a:r>
                  <a:rPr kumimoji="0" lang="en-US" altLang="zh-CN" sz="6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0</a:t>
                </a:r>
                <a:endParaRPr kumimoji="0" lang="en-US" altLang="zh-CN" sz="6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90000"/>
                  </a:lnSpc>
                  <a:spcBef>
                    <a:spcPts val="0"/>
                  </a:spcBef>
                  <a:spcAft>
                    <a:spcPts val="0"/>
                  </a:spcAft>
                  <a:buClrTx/>
                  <a:buSzTx/>
                  <a:buFontTx/>
                  <a:buNone/>
                  <a:defRPr/>
                </a:pPr>
                <a:r>
                  <a:rPr kumimoji="0" lang="en-US" altLang="zh-CN" sz="6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-0.5</a:t>
                </a:r>
                <a:endParaRPr kumimoji="0" lang="en-US" altLang="zh-CN" sz="6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90000"/>
                  </a:lnSpc>
                  <a:spcBef>
                    <a:spcPts val="0"/>
                  </a:spcBef>
                  <a:spcAft>
                    <a:spcPts val="0"/>
                  </a:spcAft>
                  <a:buClrTx/>
                  <a:buSzTx/>
                  <a:buFontTx/>
                  <a:buNone/>
                  <a:defRPr/>
                </a:pPr>
                <a:r>
                  <a:rPr kumimoji="0" lang="en-US" altLang="zh-CN" sz="6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rPr>
                  <a:t>-1</a:t>
                </a:r>
                <a:endParaRPr kumimoji="0" lang="zh-CN" altLang="en-US" sz="600" b="0" i="0" u="none" strike="noStrike" kern="120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7" name="组合 6"/>
          <p:cNvGrpSpPr/>
          <p:nvPr/>
        </p:nvGrpSpPr>
        <p:grpSpPr>
          <a:xfrm>
            <a:off x="722657" y="2111815"/>
            <a:ext cx="5137621" cy="3162331"/>
            <a:chOff x="755732" y="2297383"/>
            <a:chExt cx="5137621" cy="3162331"/>
          </a:xfrm>
        </p:grpSpPr>
        <p:grpSp>
          <p:nvGrpSpPr>
            <p:cNvPr id="49" name="组合 48"/>
            <p:cNvGrpSpPr/>
            <p:nvPr/>
          </p:nvGrpSpPr>
          <p:grpSpPr>
            <a:xfrm>
              <a:off x="1303226" y="5275048"/>
              <a:ext cx="4503190" cy="184666"/>
              <a:chOff x="2262407" y="9048903"/>
              <a:chExt cx="4759179" cy="195163"/>
            </a:xfrm>
          </p:grpSpPr>
          <p:sp>
            <p:nvSpPr>
              <p:cNvPr id="40" name="文本框 39"/>
              <p:cNvSpPr txBox="1"/>
              <p:nvPr/>
            </p:nvSpPr>
            <p:spPr>
              <a:xfrm>
                <a:off x="2262407" y="9048903"/>
                <a:ext cx="806063" cy="1951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en-US" altLang="zh-CN" sz="6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n=66)</a:t>
                </a:r>
                <a:endParaRPr kumimoji="0" lang="zh-CN" altLang="en-US" sz="6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1" name="文本框 50"/>
              <p:cNvSpPr txBox="1"/>
              <p:nvPr/>
            </p:nvSpPr>
            <p:spPr>
              <a:xfrm>
                <a:off x="3011193" y="9048903"/>
                <a:ext cx="900521" cy="1951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en-US" altLang="zh-CN" sz="6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n=12)</a:t>
                </a:r>
                <a:endParaRPr kumimoji="0" lang="zh-CN" altLang="en-US" sz="6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5" name="文本框 54"/>
              <p:cNvSpPr txBox="1"/>
              <p:nvPr/>
            </p:nvSpPr>
            <p:spPr>
              <a:xfrm>
                <a:off x="3785232" y="9048903"/>
                <a:ext cx="900521" cy="1951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en-US" altLang="zh-CN" sz="6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n=12)</a:t>
                </a:r>
                <a:endParaRPr kumimoji="0" lang="zh-CN" altLang="en-US" sz="6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7" name="文本框 56"/>
              <p:cNvSpPr txBox="1"/>
              <p:nvPr/>
            </p:nvSpPr>
            <p:spPr>
              <a:xfrm>
                <a:off x="4581946" y="9048903"/>
                <a:ext cx="900521" cy="1951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en-US" altLang="zh-CN" sz="6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n=12)</a:t>
                </a:r>
                <a:endParaRPr kumimoji="0" lang="zh-CN" altLang="en-US" sz="6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0" name="文本框 59"/>
              <p:cNvSpPr txBox="1"/>
              <p:nvPr/>
            </p:nvSpPr>
            <p:spPr>
              <a:xfrm>
                <a:off x="5314898" y="9048903"/>
                <a:ext cx="900521" cy="1951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0" lang="en-US" altLang="zh-CN" sz="6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n=13)</a:t>
                </a:r>
                <a:endParaRPr kumimoji="0" lang="zh-CN" altLang="en-US" sz="6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1" name="文本框 60"/>
              <p:cNvSpPr txBox="1"/>
              <p:nvPr/>
            </p:nvSpPr>
            <p:spPr>
              <a:xfrm>
                <a:off x="6121065" y="9048903"/>
                <a:ext cx="900521" cy="1951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en-US" altLang="zh-CN" sz="6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n=17)</a:t>
                </a:r>
                <a:endParaRPr kumimoji="0" lang="zh-CN" altLang="en-US" sz="6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sp>
          <p:nvSpPr>
            <p:cNvPr id="63" name="文本框 62"/>
            <p:cNvSpPr txBox="1"/>
            <p:nvPr/>
          </p:nvSpPr>
          <p:spPr>
            <a:xfrm rot="16200000">
              <a:off x="384874" y="3789222"/>
              <a:ext cx="987938"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ORR(%)</a:t>
              </a:r>
              <a:endParaRPr kumimoji="0" lang="zh-CN" altLang="en-US" sz="1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aphicFrame>
          <p:nvGraphicFramePr>
            <p:cNvPr id="6" name="图表 5"/>
            <p:cNvGraphicFramePr/>
            <p:nvPr/>
          </p:nvGraphicFramePr>
          <p:xfrm>
            <a:off x="997904" y="2297383"/>
            <a:ext cx="4895449" cy="3067536"/>
          </p:xfrm>
          <a:graphic>
            <a:graphicData uri="http://schemas.openxmlformats.org/drawingml/2006/chart">
              <c:chart xmlns:c="http://schemas.openxmlformats.org/drawingml/2006/chart" xmlns:r="http://schemas.openxmlformats.org/officeDocument/2006/relationships" r:id="rId1"/>
            </a:graphicData>
          </a:graphic>
        </p:graphicFrame>
      </p:grpSp>
    </p:spTree>
    <p:custDataLst>
      <p:tags r:id="rId3"/>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11" name="文本框 10"/>
          <p:cNvSpPr txBox="1"/>
          <p:nvPr/>
        </p:nvSpPr>
        <p:spPr>
          <a:xfrm>
            <a:off x="434974" y="327967"/>
            <a:ext cx="11452226" cy="492443"/>
          </a:xfrm>
          <a:prstGeom prst="rect">
            <a:avLst/>
          </a:prstGeom>
          <a:noFill/>
        </p:spPr>
        <p:txBody>
          <a:bodyPr wrap="square">
            <a:spAutoFit/>
          </a:bodyPr>
          <a:lstStyle/>
          <a:p>
            <a:r>
              <a:rPr lang="en-US" altLang="zh-CN"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SAFIR02-Immuno</a:t>
            </a:r>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研究设计</a:t>
            </a:r>
            <a:endPar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15" name="组合 14"/>
          <p:cNvGrpSpPr/>
          <p:nvPr/>
        </p:nvGrpSpPr>
        <p:grpSpPr>
          <a:xfrm>
            <a:off x="515938" y="1016000"/>
            <a:ext cx="11160125" cy="869950"/>
            <a:chOff x="515938" y="1016000"/>
            <a:chExt cx="11160125" cy="869950"/>
          </a:xfrm>
        </p:grpSpPr>
        <p:sp>
          <p:nvSpPr>
            <p:cNvPr id="16" name="矩形 15"/>
            <p:cNvSpPr/>
            <p:nvPr/>
          </p:nvSpPr>
          <p:spPr>
            <a:xfrm>
              <a:off x="515938" y="1016000"/>
              <a:ext cx="11160125" cy="869950"/>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46101" y="1122071"/>
              <a:ext cx="11099800" cy="657809"/>
            </a:xfrm>
            <a:prstGeom prst="rect">
              <a:avLst/>
            </a:prstGeom>
            <a:noFill/>
          </p:spPr>
          <p:txBody>
            <a:bodyPr wrap="square">
              <a:spAutoFit/>
            </a:bodyPr>
            <a:lstStyle/>
            <a:p>
              <a:pPr marL="179705" indent="-179705" algn="just">
                <a:lnSpc>
                  <a:spcPct val="120000"/>
                </a:lnSpc>
                <a:buFont typeface="Arial" panose="020B0604020202090204" pitchFamily="34" charset="0"/>
                <a:buChar char="•"/>
                <a:defRPr/>
              </a:pP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SAFIR02-Immuno</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是一项随机、</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2</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期临床研究，纳入</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199</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例在</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6-8</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个化疗循环后维持疾病未进展的</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HER2- BC</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患者，随机</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2:1</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分组至度伐利尤单抗</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10 mg/kg</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每</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2</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周一次（</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n=131</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）或者化疗（</a:t>
              </a:r>
              <a:r>
                <a:rPr lang="en-US" altLang="zh-CN"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n=68</a:t>
              </a:r>
              <a:r>
                <a:rPr lang="zh-CN" altLang="en-US" sz="1600" spc="100">
                  <a:solidFill>
                    <a:schemeClr val="tx1">
                      <a:lumMod val="95000"/>
                      <a:lumOff val="5000"/>
                    </a:schemeClr>
                  </a:solidFill>
                  <a:latin typeface="微软雅黑" panose="020B0503020204020204" pitchFamily="34" charset="-122"/>
                  <a:ea typeface="微软雅黑" panose="020B0503020204020204" pitchFamily="34" charset="-122"/>
                  <a:cs typeface="+mn-ea"/>
                </a:rPr>
                <a:t>）作为维持治疗方案。</a:t>
              </a:r>
              <a:endPar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p:txBody>
        </p:sp>
      </p:grpSp>
      <p:sp>
        <p:nvSpPr>
          <p:cNvPr id="8" name="文本框 7"/>
          <p:cNvSpPr txBox="1"/>
          <p:nvPr/>
        </p:nvSpPr>
        <p:spPr>
          <a:xfrm>
            <a:off x="2032926" y="6413364"/>
            <a:ext cx="9101933"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Nat Med. 2021 Feb;27(2):250-255.</a:t>
            </a:r>
            <a:endParaRPr lang="zh-CN" altLang="en-US" sz="800" dirty="0">
              <a:latin typeface="微软雅黑" panose="020B0503020204020204" pitchFamily="34" charset="-122"/>
              <a:ea typeface="微软雅黑" panose="020B0503020204020204" pitchFamily="34" charset="-122"/>
            </a:endParaRPr>
          </a:p>
        </p:txBody>
      </p:sp>
      <p:grpSp>
        <p:nvGrpSpPr>
          <p:cNvPr id="84" name="组合 83"/>
          <p:cNvGrpSpPr/>
          <p:nvPr/>
        </p:nvGrpSpPr>
        <p:grpSpPr>
          <a:xfrm>
            <a:off x="657225" y="1994843"/>
            <a:ext cx="10877550" cy="4535190"/>
            <a:chOff x="657225" y="1994843"/>
            <a:chExt cx="10877550" cy="4535190"/>
          </a:xfrm>
        </p:grpSpPr>
        <p:grpSp>
          <p:nvGrpSpPr>
            <p:cNvPr id="83" name="组合 82"/>
            <p:cNvGrpSpPr/>
            <p:nvPr/>
          </p:nvGrpSpPr>
          <p:grpSpPr>
            <a:xfrm>
              <a:off x="657225" y="1994843"/>
              <a:ext cx="10877550" cy="324000"/>
              <a:chOff x="989780" y="1994843"/>
              <a:chExt cx="10212440" cy="324000"/>
            </a:xfrm>
          </p:grpSpPr>
          <p:sp>
            <p:nvSpPr>
              <p:cNvPr id="25" name="矩形 24"/>
              <p:cNvSpPr/>
              <p:nvPr/>
            </p:nvSpPr>
            <p:spPr>
              <a:xfrm>
                <a:off x="989780" y="1994843"/>
                <a:ext cx="4953981" cy="324000"/>
              </a:xfrm>
              <a:prstGeom prst="rect">
                <a:avLst/>
              </a:prstGeom>
              <a:solidFill>
                <a:srgbClr val="BD015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prstClr val="white"/>
                    </a:solidFill>
                    <a:effectLst/>
                    <a:uLnTx/>
                    <a:uFillTx/>
                    <a:latin typeface="+mj-ea"/>
                    <a:ea typeface="+mj-ea"/>
                    <a:cs typeface="+mn-cs"/>
                  </a:rPr>
                  <a:t>分子筛查阶段</a:t>
                </a:r>
                <a:endParaRPr kumimoji="0" lang="zh-CN" altLang="en-US" sz="1200" b="1" i="0" u="none" strike="noStrike" kern="0" cap="none" spc="0" normalizeH="0" baseline="0" noProof="0" dirty="0">
                  <a:ln>
                    <a:noFill/>
                  </a:ln>
                  <a:solidFill>
                    <a:prstClr val="white"/>
                  </a:solidFill>
                  <a:effectLst/>
                  <a:uLnTx/>
                  <a:uFillTx/>
                  <a:latin typeface="+mj-ea"/>
                  <a:ea typeface="+mj-ea"/>
                  <a:cs typeface="+mn-cs"/>
                </a:endParaRPr>
              </a:p>
            </p:txBody>
          </p:sp>
          <p:sp>
            <p:nvSpPr>
              <p:cNvPr id="26" name="矩形 25"/>
              <p:cNvSpPr/>
              <p:nvPr/>
            </p:nvSpPr>
            <p:spPr>
              <a:xfrm>
                <a:off x="5943760" y="1994843"/>
                <a:ext cx="5258460" cy="324000"/>
              </a:xfrm>
              <a:prstGeom prst="rect">
                <a:avLst/>
              </a:prstGeom>
              <a:solidFill>
                <a:srgbClr val="E74F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prstClr val="white"/>
                    </a:solidFill>
                    <a:effectLst/>
                    <a:uLnTx/>
                    <a:uFillTx/>
                    <a:latin typeface="+mj-ea"/>
                    <a:ea typeface="+mj-ea"/>
                    <a:cs typeface="+mn-cs"/>
                  </a:rPr>
                  <a:t>治疗阶段</a:t>
                </a:r>
                <a:endParaRPr kumimoji="0" lang="zh-CN" altLang="en-US" sz="1200" b="1" i="0" u="none" strike="noStrike" kern="0" cap="none" spc="0" normalizeH="0" baseline="0" noProof="0" dirty="0">
                  <a:ln>
                    <a:noFill/>
                  </a:ln>
                  <a:solidFill>
                    <a:prstClr val="white"/>
                  </a:solidFill>
                  <a:effectLst/>
                  <a:uLnTx/>
                  <a:uFillTx/>
                  <a:latin typeface="+mj-ea"/>
                  <a:ea typeface="+mj-ea"/>
                  <a:cs typeface="+mn-cs"/>
                </a:endParaRPr>
              </a:p>
            </p:txBody>
          </p:sp>
        </p:grpSp>
        <p:grpSp>
          <p:nvGrpSpPr>
            <p:cNvPr id="82" name="组合 81"/>
            <p:cNvGrpSpPr/>
            <p:nvPr/>
          </p:nvGrpSpPr>
          <p:grpSpPr>
            <a:xfrm>
              <a:off x="1011524" y="2465622"/>
              <a:ext cx="10370851" cy="4064411"/>
              <a:chOff x="1011524" y="2465622"/>
              <a:chExt cx="10370851" cy="4064411"/>
            </a:xfrm>
          </p:grpSpPr>
          <p:sp>
            <p:nvSpPr>
              <p:cNvPr id="61" name="矩形 47"/>
              <p:cNvSpPr/>
              <p:nvPr/>
            </p:nvSpPr>
            <p:spPr>
              <a:xfrm>
                <a:off x="6795924" y="3280187"/>
                <a:ext cx="579601" cy="2455742"/>
              </a:xfrm>
              <a:custGeom>
                <a:avLst/>
                <a:gdLst>
                  <a:gd name="connsiteX0" fmla="*/ 0 w 891517"/>
                  <a:gd name="connsiteY0" fmla="*/ 0 h 2388329"/>
                  <a:gd name="connsiteX1" fmla="*/ 891517 w 891517"/>
                  <a:gd name="connsiteY1" fmla="*/ 0 h 2388329"/>
                  <a:gd name="connsiteX2" fmla="*/ 891517 w 891517"/>
                  <a:gd name="connsiteY2" fmla="*/ 2388329 h 2388329"/>
                  <a:gd name="connsiteX3" fmla="*/ 0 w 891517"/>
                  <a:gd name="connsiteY3" fmla="*/ 2388329 h 2388329"/>
                  <a:gd name="connsiteX4" fmla="*/ 0 w 891517"/>
                  <a:gd name="connsiteY4" fmla="*/ 0 h 2388329"/>
                  <a:gd name="connsiteX0-1" fmla="*/ 891517 w 982957"/>
                  <a:gd name="connsiteY0-2" fmla="*/ 2388329 h 2479769"/>
                  <a:gd name="connsiteX1-3" fmla="*/ 0 w 982957"/>
                  <a:gd name="connsiteY1-4" fmla="*/ 2388329 h 2479769"/>
                  <a:gd name="connsiteX2-5" fmla="*/ 0 w 982957"/>
                  <a:gd name="connsiteY2-6" fmla="*/ 0 h 2479769"/>
                  <a:gd name="connsiteX3-7" fmla="*/ 891517 w 982957"/>
                  <a:gd name="connsiteY3-8" fmla="*/ 0 h 2479769"/>
                  <a:gd name="connsiteX4-9" fmla="*/ 982957 w 982957"/>
                  <a:gd name="connsiteY4-10" fmla="*/ 2479769 h 2479769"/>
                  <a:gd name="connsiteX0-11" fmla="*/ 891517 w 891517"/>
                  <a:gd name="connsiteY0-12" fmla="*/ 2388329 h 2388329"/>
                  <a:gd name="connsiteX1-13" fmla="*/ 0 w 891517"/>
                  <a:gd name="connsiteY1-14" fmla="*/ 2388329 h 2388329"/>
                  <a:gd name="connsiteX2-15" fmla="*/ 0 w 891517"/>
                  <a:gd name="connsiteY2-16" fmla="*/ 0 h 2388329"/>
                  <a:gd name="connsiteX3-17" fmla="*/ 891517 w 891517"/>
                  <a:gd name="connsiteY3-18" fmla="*/ 0 h 2388329"/>
                </a:gdLst>
                <a:ahLst/>
                <a:cxnLst>
                  <a:cxn ang="0">
                    <a:pos x="connsiteX0-1" y="connsiteY0-2"/>
                  </a:cxn>
                  <a:cxn ang="0">
                    <a:pos x="connsiteX1-3" y="connsiteY1-4"/>
                  </a:cxn>
                  <a:cxn ang="0">
                    <a:pos x="connsiteX2-5" y="connsiteY2-6"/>
                  </a:cxn>
                  <a:cxn ang="0">
                    <a:pos x="connsiteX3-7" y="connsiteY3-8"/>
                  </a:cxn>
                </a:cxnLst>
                <a:rect l="l" t="t" r="r" b="b"/>
                <a:pathLst>
                  <a:path w="891517" h="2388329">
                    <a:moveTo>
                      <a:pt x="891517" y="2388329"/>
                    </a:moveTo>
                    <a:lnTo>
                      <a:pt x="0" y="2388329"/>
                    </a:lnTo>
                    <a:lnTo>
                      <a:pt x="0" y="0"/>
                    </a:lnTo>
                    <a:lnTo>
                      <a:pt x="891517" y="0"/>
                    </a:lnTo>
                  </a:path>
                </a:pathLst>
              </a:custGeom>
              <a:noFill/>
              <a:ln>
                <a:solidFill>
                  <a:srgbClr val="BD0158"/>
                </a:solidFill>
                <a:headEnd type="stealth"/>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箭头: 下 18"/>
              <p:cNvSpPr/>
              <p:nvPr/>
            </p:nvSpPr>
            <p:spPr>
              <a:xfrm>
                <a:off x="4217100" y="3239150"/>
                <a:ext cx="341284" cy="1031830"/>
              </a:xfrm>
              <a:prstGeom prst="downArrow">
                <a:avLst>
                  <a:gd name="adj1" fmla="val 43702"/>
                  <a:gd name="adj2" fmla="val 65553"/>
                </a:avLst>
              </a:prstGeom>
              <a:gradFill flip="none" rotWithShape="1">
                <a:gsLst>
                  <a:gs pos="0">
                    <a:srgbClr val="BD0158"/>
                  </a:gs>
                  <a:gs pos="100000">
                    <a:srgbClr val="F3A5C2">
                      <a:alpha val="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mj-ea"/>
                  <a:ea typeface="+mj-ea"/>
                  <a:cs typeface="+mn-cs"/>
                </a:endParaRPr>
              </a:p>
            </p:txBody>
          </p:sp>
          <p:sp>
            <p:nvSpPr>
              <p:cNvPr id="20" name="矩形: 圆角 19"/>
              <p:cNvSpPr/>
              <p:nvPr/>
            </p:nvSpPr>
            <p:spPr>
              <a:xfrm>
                <a:off x="8403749" y="5336907"/>
                <a:ext cx="1159608" cy="638189"/>
              </a:xfrm>
              <a:prstGeom prst="roundRect">
                <a:avLst/>
              </a:prstGeom>
              <a:noFill/>
              <a:ln w="12700" cap="flat" cmpd="sng" algn="ctr">
                <a:noFill/>
                <a:prstDash val="solid"/>
                <a:miter lim="800000"/>
              </a:ln>
              <a:effectLst/>
            </p:spPr>
            <p:txBody>
              <a:bodyPr wrap="square" rtlCol="0" anchor="ctr">
                <a:spAutoFit/>
              </a:bodyPr>
              <a:lstStyle/>
              <a:p>
                <a:pPr marL="0" marR="0" lvl="0" indent="0" defTabSz="469900" eaLnBrk="1" fontAlgn="auto" latinLnBrk="0" hangingPunct="1">
                  <a:lnSpc>
                    <a:spcPct val="120000"/>
                  </a:lnSpc>
                  <a:spcBef>
                    <a:spcPts val="0"/>
                  </a:spcBef>
                  <a:spcAft>
                    <a:spcPts val="0"/>
                  </a:spcAft>
                  <a:buClrTx/>
                  <a:buSzTx/>
                  <a:buFontTx/>
                  <a:buNone/>
                  <a:defRPr/>
                </a:pPr>
                <a:r>
                  <a:rPr kumimoji="0" lang="zh-CN" altLang="en-US" sz="900" b="1" i="0" u="none" strike="noStrike" kern="0" cap="none" spc="0" normalizeH="0" baseline="0" noProof="0" dirty="0">
                    <a:ln>
                      <a:noFill/>
                    </a:ln>
                    <a:solidFill>
                      <a:srgbClr val="BD0158"/>
                    </a:solidFill>
                    <a:effectLst/>
                    <a:uLnTx/>
                    <a:uFillTx/>
                    <a:latin typeface="+mj-ea"/>
                    <a:ea typeface="+mj-ea"/>
                    <a:cs typeface="Times New Roman" panose="02020503050405090304" pitchFamily="18" charset="0"/>
                    <a:sym typeface="+mn-lt"/>
                  </a:rPr>
                  <a:t>分层因素：</a:t>
                </a:r>
                <a:endParaRPr kumimoji="0" lang="en-US" altLang="zh-CN" sz="900" b="1" i="0" u="none" strike="noStrike" kern="0" cap="none" spc="0" normalizeH="0" baseline="0" noProof="0" dirty="0">
                  <a:ln>
                    <a:noFill/>
                  </a:ln>
                  <a:solidFill>
                    <a:srgbClr val="BD0158"/>
                  </a:solidFill>
                  <a:effectLst/>
                  <a:uLnTx/>
                  <a:uFillTx/>
                  <a:latin typeface="+mj-ea"/>
                  <a:ea typeface="+mj-ea"/>
                  <a:cs typeface="Times New Roman" panose="02020503050405090304" pitchFamily="18" charset="0"/>
                  <a:sym typeface="+mn-lt"/>
                </a:endParaRPr>
              </a:p>
              <a:p>
                <a:pPr marL="71755" marR="0" lvl="0" indent="-71755" defTabSz="469900" eaLnBrk="1" fontAlgn="auto" latinLnBrk="0" hangingPunct="1">
                  <a:lnSpc>
                    <a:spcPct val="120000"/>
                  </a:lnSpc>
                  <a:spcBef>
                    <a:spcPts val="0"/>
                  </a:spcBef>
                  <a:spcAft>
                    <a:spcPts val="0"/>
                  </a:spcAft>
                  <a:buClrTx/>
                  <a:buSzTx/>
                  <a:buFont typeface="Arial" panose="020B0604020202090204" pitchFamily="34" charset="0"/>
                  <a:buChar char="•"/>
                  <a:defRPr/>
                </a:pPr>
                <a:r>
                  <a:rPr kumimoji="0" lang="en-US" altLang="zh-CN" sz="900" b="0" i="0" u="none" strike="noStrike" kern="0" cap="none" spc="0" normalizeH="0" baseline="0" noProof="0" dirty="0">
                    <a:ln>
                      <a:noFill/>
                    </a:ln>
                    <a:solidFill>
                      <a:srgbClr val="555555">
                        <a:lumMod val="50000"/>
                      </a:srgbClr>
                    </a:solidFill>
                    <a:effectLst/>
                    <a:uLnTx/>
                    <a:uFillTx/>
                    <a:latin typeface="+mj-ea"/>
                    <a:ea typeface="+mj-ea"/>
                    <a:cs typeface="Times New Roman" panose="02020503050405090304" pitchFamily="18" charset="0"/>
                    <a:sym typeface="+mn-lt"/>
                  </a:rPr>
                  <a:t>1</a:t>
                </a:r>
                <a:r>
                  <a:rPr kumimoji="0" lang="zh-CN" altLang="en-US" sz="900" b="0" i="0" u="none" strike="noStrike" kern="0" cap="none" spc="0" normalizeH="0" baseline="0" noProof="0" dirty="0">
                    <a:ln>
                      <a:noFill/>
                    </a:ln>
                    <a:solidFill>
                      <a:srgbClr val="555555">
                        <a:lumMod val="50000"/>
                      </a:srgbClr>
                    </a:solidFill>
                    <a:effectLst/>
                    <a:uLnTx/>
                    <a:uFillTx/>
                    <a:latin typeface="+mj-ea"/>
                    <a:ea typeface="+mj-ea"/>
                    <a:cs typeface="Times New Roman" panose="02020503050405090304" pitchFamily="18" charset="0"/>
                    <a:sym typeface="+mn-lt"/>
                  </a:rPr>
                  <a:t>线 </a:t>
                </a:r>
                <a:r>
                  <a:rPr kumimoji="0" lang="en-US" altLang="zh-CN" sz="900" b="0" i="0" u="none" strike="noStrike" kern="0" cap="none" spc="0" normalizeH="0" baseline="0" noProof="0" dirty="0">
                    <a:ln>
                      <a:noFill/>
                    </a:ln>
                    <a:solidFill>
                      <a:srgbClr val="555555">
                        <a:lumMod val="50000"/>
                      </a:srgbClr>
                    </a:solidFill>
                    <a:effectLst/>
                    <a:uLnTx/>
                    <a:uFillTx/>
                    <a:latin typeface="+mj-ea"/>
                    <a:ea typeface="+mj-ea"/>
                    <a:cs typeface="Times New Roman" panose="02020503050405090304" pitchFamily="18" charset="0"/>
                    <a:sym typeface="+mn-lt"/>
                  </a:rPr>
                  <a:t>vs 2</a:t>
                </a:r>
                <a:r>
                  <a:rPr kumimoji="0" lang="zh-CN" altLang="en-US" sz="900" b="0" i="0" u="none" strike="noStrike" kern="0" cap="none" spc="0" normalizeH="0" baseline="0" noProof="0" dirty="0">
                    <a:ln>
                      <a:noFill/>
                    </a:ln>
                    <a:solidFill>
                      <a:srgbClr val="555555">
                        <a:lumMod val="50000"/>
                      </a:srgbClr>
                    </a:solidFill>
                    <a:effectLst/>
                    <a:uLnTx/>
                    <a:uFillTx/>
                    <a:latin typeface="+mj-ea"/>
                    <a:ea typeface="+mj-ea"/>
                    <a:cs typeface="Times New Roman" panose="02020503050405090304" pitchFamily="18" charset="0"/>
                    <a:sym typeface="+mn-lt"/>
                  </a:rPr>
                  <a:t>线化疗</a:t>
                </a:r>
                <a:endParaRPr kumimoji="0" lang="en-US" altLang="zh-CN" sz="900" b="0" i="0" u="none" strike="noStrike" kern="0" cap="none" spc="0" normalizeH="0" baseline="0" noProof="0" dirty="0">
                  <a:ln>
                    <a:noFill/>
                  </a:ln>
                  <a:solidFill>
                    <a:srgbClr val="555555">
                      <a:lumMod val="50000"/>
                    </a:srgbClr>
                  </a:solidFill>
                  <a:effectLst/>
                  <a:uLnTx/>
                  <a:uFillTx/>
                  <a:latin typeface="+mj-ea"/>
                  <a:ea typeface="+mj-ea"/>
                  <a:cs typeface="Times New Roman" panose="02020503050405090304" pitchFamily="18" charset="0"/>
                  <a:sym typeface="+mn-lt"/>
                </a:endParaRPr>
              </a:p>
              <a:p>
                <a:pPr marL="71755" marR="0" lvl="0" indent="-71755" defTabSz="469900" eaLnBrk="1" fontAlgn="auto" latinLnBrk="0" hangingPunct="1">
                  <a:lnSpc>
                    <a:spcPct val="120000"/>
                  </a:lnSpc>
                  <a:spcBef>
                    <a:spcPts val="0"/>
                  </a:spcBef>
                  <a:spcAft>
                    <a:spcPts val="0"/>
                  </a:spcAft>
                  <a:buClrTx/>
                  <a:buSzTx/>
                  <a:buFont typeface="Arial" panose="020B0604020202090204" pitchFamily="34" charset="0"/>
                  <a:buChar char="•"/>
                  <a:defRPr/>
                </a:pPr>
                <a:r>
                  <a:rPr kumimoji="0" lang="en-US" altLang="zh-CN" sz="900" b="0" i="0" u="none" strike="noStrike" kern="0" cap="none" spc="0" normalizeH="0" baseline="0" noProof="0" dirty="0">
                    <a:ln>
                      <a:noFill/>
                    </a:ln>
                    <a:solidFill>
                      <a:srgbClr val="555555">
                        <a:lumMod val="50000"/>
                      </a:srgbClr>
                    </a:solidFill>
                    <a:effectLst/>
                    <a:uLnTx/>
                    <a:uFillTx/>
                    <a:latin typeface="+mj-ea"/>
                    <a:ea typeface="+mj-ea"/>
                    <a:cs typeface="Times New Roman" panose="02020503050405090304" pitchFamily="18" charset="0"/>
                    <a:sym typeface="+mn-lt"/>
                  </a:rPr>
                  <a:t>CR/PR </a:t>
                </a:r>
                <a:r>
                  <a:rPr kumimoji="0" lang="en-US" altLang="zh-CN" sz="900" b="0" i="0" u="none" strike="noStrike" kern="0" cap="none" spc="0" normalizeH="0" baseline="0" noProof="0">
                    <a:ln>
                      <a:noFill/>
                    </a:ln>
                    <a:solidFill>
                      <a:srgbClr val="555555">
                        <a:lumMod val="50000"/>
                      </a:srgbClr>
                    </a:solidFill>
                    <a:effectLst/>
                    <a:uLnTx/>
                    <a:uFillTx/>
                    <a:latin typeface="+mj-ea"/>
                    <a:ea typeface="+mj-ea"/>
                    <a:cs typeface="Times New Roman" panose="02020503050405090304" pitchFamily="18" charset="0"/>
                    <a:sym typeface="+mn-lt"/>
                  </a:rPr>
                  <a:t>vs SD</a:t>
                </a:r>
                <a:endParaRPr kumimoji="0" lang="en-US" altLang="zh-CN" sz="900" b="0" i="0" u="none" strike="noStrike" kern="0" cap="none" spc="0" normalizeH="0" baseline="0" noProof="0" dirty="0">
                  <a:ln>
                    <a:noFill/>
                  </a:ln>
                  <a:solidFill>
                    <a:srgbClr val="555555">
                      <a:lumMod val="50000"/>
                    </a:srgbClr>
                  </a:solidFill>
                  <a:effectLst/>
                  <a:uLnTx/>
                  <a:uFillTx/>
                  <a:latin typeface="+mj-ea"/>
                  <a:ea typeface="+mj-ea"/>
                  <a:cs typeface="Times New Roman" panose="02020503050405090304" pitchFamily="18" charset="0"/>
                  <a:sym typeface="+mn-lt"/>
                </a:endParaRPr>
              </a:p>
            </p:txBody>
          </p:sp>
          <p:sp>
            <p:nvSpPr>
              <p:cNvPr id="22" name="矩形 21"/>
              <p:cNvSpPr/>
              <p:nvPr/>
            </p:nvSpPr>
            <p:spPr>
              <a:xfrm>
                <a:off x="3320699" y="2693074"/>
                <a:ext cx="2134086" cy="494671"/>
              </a:xfrm>
              <a:prstGeom prst="rect">
                <a:avLst/>
              </a:prstGeom>
              <a:solidFill>
                <a:srgbClr val="FBE8EF"/>
              </a:solidFill>
              <a:ln w="6350" cap="flat" cmpd="sng" algn="ctr">
                <a:solidFill>
                  <a:srgbClr val="BD015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chemeClr val="tx1">
                        <a:lumMod val="75000"/>
                        <a:lumOff val="25000"/>
                      </a:schemeClr>
                    </a:solidFill>
                    <a:effectLst/>
                    <a:uLnTx/>
                    <a:uFillTx/>
                    <a:latin typeface="+mj-ea"/>
                    <a:ea typeface="+mj-ea"/>
                    <a:cs typeface="+mn-cs"/>
                  </a:rPr>
                  <a:t>冰冻或</a:t>
                </a:r>
                <a:r>
                  <a:rPr kumimoji="0" lang="en-US" altLang="zh-CN" sz="1100" b="0" i="0" u="none" strike="noStrike" kern="0" cap="none" spc="0" normalizeH="0" baseline="0" noProof="0" dirty="0">
                    <a:ln>
                      <a:noFill/>
                    </a:ln>
                    <a:solidFill>
                      <a:schemeClr val="tx1">
                        <a:lumMod val="75000"/>
                        <a:lumOff val="25000"/>
                      </a:schemeClr>
                    </a:solidFill>
                    <a:effectLst/>
                    <a:uLnTx/>
                    <a:uFillTx/>
                    <a:latin typeface="+mj-ea"/>
                    <a:ea typeface="+mj-ea"/>
                    <a:cs typeface="+mn-cs"/>
                  </a:rPr>
                  <a:t>FFPE</a:t>
                </a:r>
                <a:r>
                  <a:rPr kumimoji="0" lang="zh-CN" altLang="en-US" sz="1100" b="0" i="0" u="none" strike="noStrike" kern="0" cap="none" spc="0" normalizeH="0" baseline="0" noProof="0" dirty="0">
                    <a:ln>
                      <a:noFill/>
                    </a:ln>
                    <a:solidFill>
                      <a:schemeClr val="tx1">
                        <a:lumMod val="75000"/>
                        <a:lumOff val="25000"/>
                      </a:schemeClr>
                    </a:solidFill>
                    <a:effectLst/>
                    <a:uLnTx/>
                    <a:uFillTx/>
                    <a:latin typeface="+mj-ea"/>
                    <a:ea typeface="+mj-ea"/>
                    <a:cs typeface="+mn-cs"/>
                  </a:rPr>
                  <a:t>或</a:t>
                </a:r>
                <a:r>
                  <a:rPr kumimoji="0" lang="en-US" altLang="zh-CN" sz="1100" b="0" i="0" u="none" strike="noStrike" kern="0" cap="none" spc="0" normalizeH="0" baseline="0" noProof="0" dirty="0" err="1">
                    <a:ln>
                      <a:noFill/>
                    </a:ln>
                    <a:solidFill>
                      <a:schemeClr val="tx1">
                        <a:lumMod val="75000"/>
                        <a:lumOff val="25000"/>
                      </a:schemeClr>
                    </a:solidFill>
                    <a:effectLst/>
                    <a:uLnTx/>
                    <a:uFillTx/>
                    <a:latin typeface="+mj-ea"/>
                    <a:ea typeface="+mj-ea"/>
                    <a:cs typeface="+mn-cs"/>
                  </a:rPr>
                  <a:t>ctDNA</a:t>
                </a:r>
                <a:r>
                  <a:rPr kumimoji="0" lang="zh-CN" altLang="en-US" sz="1100" b="0" i="0" u="none" strike="noStrike" kern="0" cap="none" spc="0" normalizeH="0" baseline="0" noProof="0" dirty="0">
                    <a:ln>
                      <a:noFill/>
                    </a:ln>
                    <a:solidFill>
                      <a:schemeClr val="tx1">
                        <a:lumMod val="75000"/>
                        <a:lumOff val="25000"/>
                      </a:schemeClr>
                    </a:solidFill>
                    <a:effectLst/>
                    <a:uLnTx/>
                    <a:uFillTx/>
                    <a:latin typeface="+mj-ea"/>
                    <a:ea typeface="+mj-ea"/>
                    <a:cs typeface="+mn-cs"/>
                  </a:rPr>
                  <a:t>样本</a:t>
                </a:r>
                <a:endParaRPr kumimoji="0" lang="en-US" altLang="zh-CN" sz="1100" b="0" i="0" u="none" strike="noStrike" kern="0" cap="none" spc="0" normalizeH="0" baseline="0" noProof="0" dirty="0">
                  <a:ln>
                    <a:noFill/>
                  </a:ln>
                  <a:solidFill>
                    <a:schemeClr val="tx1">
                      <a:lumMod val="75000"/>
                      <a:lumOff val="25000"/>
                    </a:schemeClr>
                  </a:solidFill>
                  <a:effectLst/>
                  <a:uLnTx/>
                  <a:uFillTx/>
                  <a:latin typeface="+mj-ea"/>
                  <a:ea typeface="+mj-ea"/>
                  <a:cs typeface="+mn-cs"/>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chemeClr val="tx1">
                        <a:lumMod val="75000"/>
                        <a:lumOff val="25000"/>
                      </a:schemeClr>
                    </a:solidFill>
                    <a:effectLst/>
                    <a:uLnTx/>
                    <a:uFillTx/>
                    <a:latin typeface="+mj-ea"/>
                    <a:ea typeface="+mj-ea"/>
                    <a:cs typeface="+mn-cs"/>
                  </a:rPr>
                  <a:t>（在第</a:t>
                </a:r>
                <a:r>
                  <a:rPr kumimoji="0" lang="en-US" altLang="zh-CN" sz="1100" b="0" i="0" u="none" strike="noStrike" kern="0" cap="none" spc="0" normalizeH="0" baseline="0" noProof="0" dirty="0">
                    <a:ln>
                      <a:noFill/>
                    </a:ln>
                    <a:solidFill>
                      <a:schemeClr val="tx1">
                        <a:lumMod val="75000"/>
                        <a:lumOff val="25000"/>
                      </a:schemeClr>
                    </a:solidFill>
                    <a:effectLst/>
                    <a:uLnTx/>
                    <a:uFillTx/>
                    <a:latin typeface="+mj-ea"/>
                    <a:ea typeface="+mj-ea"/>
                    <a:cs typeface="+mn-cs"/>
                  </a:rPr>
                  <a:t>3</a:t>
                </a:r>
                <a:r>
                  <a:rPr kumimoji="0" lang="zh-CN" altLang="en-US" sz="1100" b="0" i="0" u="none" strike="noStrike" kern="0" cap="none" spc="0" normalizeH="0" baseline="0" noProof="0" dirty="0">
                    <a:ln>
                      <a:noFill/>
                    </a:ln>
                    <a:solidFill>
                      <a:schemeClr val="tx1">
                        <a:lumMod val="75000"/>
                        <a:lumOff val="25000"/>
                      </a:schemeClr>
                    </a:solidFill>
                    <a:effectLst/>
                    <a:uLnTx/>
                    <a:uFillTx/>
                    <a:latin typeface="+mj-ea"/>
                    <a:ea typeface="+mj-ea"/>
                    <a:cs typeface="+mn-cs"/>
                  </a:rPr>
                  <a:t>个化疗之前获得）</a:t>
                </a:r>
                <a:endParaRPr kumimoji="0" lang="en-US" altLang="zh-CN" sz="1100" b="0" i="0" u="none" strike="noStrike" kern="0" cap="none" spc="0" normalizeH="0" baseline="0" noProof="0" dirty="0">
                  <a:ln>
                    <a:noFill/>
                  </a:ln>
                  <a:solidFill>
                    <a:schemeClr val="tx1">
                      <a:lumMod val="75000"/>
                      <a:lumOff val="25000"/>
                    </a:schemeClr>
                  </a:solidFill>
                  <a:effectLst/>
                  <a:uLnTx/>
                  <a:uFillTx/>
                  <a:latin typeface="+mj-ea"/>
                  <a:ea typeface="+mj-ea"/>
                  <a:cs typeface="+mn-cs"/>
                </a:endParaRPr>
              </a:p>
            </p:txBody>
          </p:sp>
          <p:sp>
            <p:nvSpPr>
              <p:cNvPr id="23" name="矩形: 圆角 22"/>
              <p:cNvSpPr/>
              <p:nvPr/>
            </p:nvSpPr>
            <p:spPr>
              <a:xfrm>
                <a:off x="3735735" y="3479800"/>
                <a:ext cx="1304014" cy="355124"/>
              </a:xfrm>
              <a:prstGeom prst="roundRect">
                <a:avLst>
                  <a:gd name="adj" fmla="val 50000"/>
                </a:avLst>
              </a:prstGeom>
              <a:gradFill>
                <a:gsLst>
                  <a:gs pos="0">
                    <a:srgbClr val="BD0158"/>
                  </a:gs>
                  <a:gs pos="100000">
                    <a:srgbClr val="E74F88"/>
                  </a:gs>
                </a:gsLst>
                <a:lin ang="16200000" scaled="1"/>
              </a:gradFill>
              <a:ln w="6350" cap="flat" cmpd="sng" algn="ctr">
                <a:solidFill>
                  <a:schemeClr val="bg1"/>
                </a:solidFill>
                <a:prstDash val="solid"/>
                <a:miter lim="800000"/>
              </a:ln>
              <a:effectLst>
                <a:outerShdw blurRad="63500" sx="102000" sy="102000" algn="ctr" rotWithShape="0">
                  <a:srgbClr val="E74F88">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800" b="0" i="0" u="none" strike="noStrike" kern="0" cap="none" spc="0" normalizeH="0" baseline="0" noProof="0" dirty="0">
                    <a:ln>
                      <a:noFill/>
                    </a:ln>
                    <a:solidFill>
                      <a:schemeClr val="bg1"/>
                    </a:solidFill>
                    <a:effectLst/>
                    <a:uLnTx/>
                    <a:uFillTx/>
                    <a:latin typeface="+mj-ea"/>
                    <a:ea typeface="+mj-ea"/>
                    <a:cs typeface="+mn-cs"/>
                  </a:rPr>
                  <a:t>NGS(50-70</a:t>
                </a:r>
                <a:r>
                  <a:rPr kumimoji="0" lang="zh-CN" altLang="en-US" sz="800" b="0" i="0" u="none" strike="noStrike" kern="0" cap="none" spc="0" normalizeH="0" baseline="0" noProof="0" dirty="0">
                    <a:ln>
                      <a:noFill/>
                    </a:ln>
                    <a:solidFill>
                      <a:schemeClr val="bg1"/>
                    </a:solidFill>
                    <a:effectLst/>
                    <a:uLnTx/>
                    <a:uFillTx/>
                    <a:latin typeface="+mj-ea"/>
                    <a:ea typeface="+mj-ea"/>
                    <a:cs typeface="+mn-cs"/>
                  </a:rPr>
                  <a:t>个基因</a:t>
                </a:r>
                <a:r>
                  <a:rPr kumimoji="0" lang="en-US" altLang="zh-CN" sz="800" b="0" i="0" u="none" strike="noStrike" kern="0" cap="none" spc="0" normalizeH="0" baseline="0" noProof="0" dirty="0">
                    <a:ln>
                      <a:noFill/>
                    </a:ln>
                    <a:solidFill>
                      <a:schemeClr val="bg1"/>
                    </a:solidFill>
                    <a:effectLst/>
                    <a:uLnTx/>
                    <a:uFillTx/>
                    <a:latin typeface="+mj-ea"/>
                    <a:ea typeface="+mj-ea"/>
                    <a:cs typeface="+mn-cs"/>
                  </a:rPr>
                  <a:t>)</a:t>
                </a:r>
                <a:endParaRPr kumimoji="0" lang="en-US" altLang="zh-CN" sz="800" b="0" i="0" u="none" strike="noStrike" kern="0" cap="none" spc="0" normalizeH="0" baseline="0" noProof="0" dirty="0">
                  <a:ln>
                    <a:noFill/>
                  </a:ln>
                  <a:solidFill>
                    <a:schemeClr val="bg1"/>
                  </a:solidFill>
                  <a:effectLst/>
                  <a:uLnTx/>
                  <a:uFillTx/>
                  <a:latin typeface="+mj-ea"/>
                  <a:ea typeface="+mj-ea"/>
                  <a:cs typeface="+mn-cs"/>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800" b="0" i="0" u="none" strike="noStrike" kern="0" cap="none" spc="0" normalizeH="0" baseline="0" noProof="0" dirty="0">
                    <a:ln>
                      <a:noFill/>
                    </a:ln>
                    <a:solidFill>
                      <a:schemeClr val="bg1"/>
                    </a:solidFill>
                    <a:effectLst/>
                    <a:uLnTx/>
                    <a:uFillTx/>
                    <a:latin typeface="+mj-ea"/>
                    <a:ea typeface="+mj-ea"/>
                    <a:cs typeface="+mn-cs"/>
                  </a:rPr>
                  <a:t>CGH</a:t>
                </a:r>
                <a:r>
                  <a:rPr kumimoji="0" lang="zh-CN" altLang="en-US" sz="800" b="0" i="0" u="none" strike="noStrike" kern="0" cap="none" spc="0" normalizeH="0" baseline="0" noProof="0" dirty="0">
                    <a:ln>
                      <a:noFill/>
                    </a:ln>
                    <a:solidFill>
                      <a:schemeClr val="bg1"/>
                    </a:solidFill>
                    <a:effectLst/>
                    <a:uLnTx/>
                    <a:uFillTx/>
                    <a:latin typeface="+mj-ea"/>
                    <a:ea typeface="+mj-ea"/>
                    <a:cs typeface="+mn-cs"/>
                  </a:rPr>
                  <a:t> </a:t>
                </a:r>
                <a:r>
                  <a:rPr kumimoji="0" lang="en-US" altLang="zh-CN" sz="800" b="0" i="0" u="none" strike="noStrike" kern="0" cap="none" spc="0" normalizeH="0" baseline="0" noProof="0" dirty="0">
                    <a:ln>
                      <a:noFill/>
                    </a:ln>
                    <a:solidFill>
                      <a:schemeClr val="bg1"/>
                    </a:solidFill>
                    <a:effectLst/>
                    <a:uLnTx/>
                    <a:uFillTx/>
                    <a:latin typeface="+mj-ea"/>
                    <a:ea typeface="+mj-ea"/>
                    <a:cs typeface="+mn-cs"/>
                  </a:rPr>
                  <a:t>Array</a:t>
                </a:r>
                <a:endParaRPr kumimoji="0" lang="zh-CN" altLang="en-US" sz="800" b="0" i="0" u="none" strike="noStrike" kern="0" cap="none" spc="0" normalizeH="0" baseline="0" noProof="0" dirty="0">
                  <a:ln>
                    <a:noFill/>
                  </a:ln>
                  <a:solidFill>
                    <a:schemeClr val="bg1"/>
                  </a:solidFill>
                  <a:effectLst/>
                  <a:uLnTx/>
                  <a:uFillTx/>
                  <a:latin typeface="+mj-ea"/>
                  <a:ea typeface="+mj-ea"/>
                  <a:cs typeface="+mn-cs"/>
                </a:endParaRPr>
              </a:p>
            </p:txBody>
          </p:sp>
          <p:sp>
            <p:nvSpPr>
              <p:cNvPr id="24" name="箭头: 右 23"/>
              <p:cNvSpPr/>
              <p:nvPr/>
            </p:nvSpPr>
            <p:spPr>
              <a:xfrm>
                <a:off x="3320699" y="4108051"/>
                <a:ext cx="2799174" cy="854275"/>
              </a:xfrm>
              <a:prstGeom prst="rightArrow">
                <a:avLst>
                  <a:gd name="adj1" fmla="val 50000"/>
                  <a:gd name="adj2" fmla="val 73786"/>
                </a:avLst>
              </a:prstGeom>
              <a:gradFill flip="none" rotWithShape="1">
                <a:gsLst>
                  <a:gs pos="0">
                    <a:srgbClr val="E74F88">
                      <a:alpha val="0"/>
                    </a:srgbClr>
                  </a:gs>
                  <a:gs pos="100000">
                    <a:srgbClr val="BD0158"/>
                  </a:gs>
                </a:gsLst>
                <a:lin ang="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050" b="0" i="0" u="none" strike="noStrike" kern="0" cap="none" spc="0" normalizeH="0" baseline="0" noProof="0" dirty="0">
                    <a:ln>
                      <a:noFill/>
                    </a:ln>
                    <a:solidFill>
                      <a:prstClr val="black"/>
                    </a:solidFill>
                    <a:effectLst/>
                    <a:uLnTx/>
                    <a:uFillTx/>
                    <a:latin typeface="+mj-ea"/>
                    <a:ea typeface="+mj-ea"/>
                    <a:cs typeface="+mn-cs"/>
                  </a:rPr>
                  <a:t>6-8</a:t>
                </a:r>
                <a:r>
                  <a:rPr kumimoji="0" lang="zh-CN" altLang="en-US" sz="1050" b="0" i="0" u="none" strike="noStrike" kern="0" cap="none" spc="0" normalizeH="0" baseline="0" noProof="0" dirty="0">
                    <a:ln>
                      <a:noFill/>
                    </a:ln>
                    <a:solidFill>
                      <a:prstClr val="black"/>
                    </a:solidFill>
                    <a:effectLst/>
                    <a:uLnTx/>
                    <a:uFillTx/>
                    <a:latin typeface="+mj-ea"/>
                    <a:ea typeface="+mj-ea"/>
                    <a:cs typeface="+mn-cs"/>
                  </a:rPr>
                  <a:t>个</a:t>
                </a:r>
                <a:r>
                  <a:rPr lang="zh-CN" altLang="en-US" sz="1050" kern="0" dirty="0">
                    <a:solidFill>
                      <a:prstClr val="black"/>
                    </a:solidFill>
                    <a:latin typeface="+mj-ea"/>
                    <a:ea typeface="+mj-ea"/>
                  </a:rPr>
                  <a:t>周期</a:t>
                </a:r>
                <a:r>
                  <a:rPr kumimoji="0" lang="zh-CN" altLang="en-US" sz="1050" b="0" i="0" u="none" strike="noStrike" kern="0" cap="none" spc="0" normalizeH="0" baseline="0" noProof="0" dirty="0">
                    <a:ln>
                      <a:noFill/>
                    </a:ln>
                    <a:solidFill>
                      <a:prstClr val="black"/>
                    </a:solidFill>
                    <a:effectLst/>
                    <a:uLnTx/>
                    <a:uFillTx/>
                    <a:latin typeface="+mj-ea"/>
                    <a:ea typeface="+mj-ea"/>
                    <a:cs typeface="+mn-cs"/>
                  </a:rPr>
                  <a:t>后达到</a:t>
                </a:r>
                <a:r>
                  <a:rPr kumimoji="0" lang="en-US" altLang="zh-CN" sz="1050" b="0" i="0" u="none" strike="noStrike" kern="0" cap="none" spc="0" normalizeH="0" baseline="0" noProof="0" dirty="0">
                    <a:ln>
                      <a:noFill/>
                    </a:ln>
                    <a:solidFill>
                      <a:prstClr val="black"/>
                    </a:solidFill>
                    <a:effectLst/>
                    <a:uLnTx/>
                    <a:uFillTx/>
                    <a:latin typeface="+mj-ea"/>
                    <a:ea typeface="+mj-ea"/>
                    <a:cs typeface="+mn-cs"/>
                  </a:rPr>
                  <a:t>CR/PR/SD</a:t>
                </a:r>
                <a:endParaRPr kumimoji="0" lang="en-US" altLang="zh-CN" sz="1050" b="0" i="0" u="none" strike="noStrike" kern="0" cap="none" spc="0" normalizeH="0" baseline="0" noProof="0" dirty="0">
                  <a:ln>
                    <a:noFill/>
                  </a:ln>
                  <a:solidFill>
                    <a:prstClr val="black"/>
                  </a:solidFill>
                  <a:effectLst/>
                  <a:uLnTx/>
                  <a:uFillTx/>
                  <a:latin typeface="+mj-ea"/>
                  <a:ea typeface="+mj-ea"/>
                  <a:cs typeface="+mn-cs"/>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050" b="0" i="0" u="none" strike="noStrike" kern="0" cap="none" spc="0" normalizeH="0" baseline="0" noProof="0" dirty="0">
                    <a:ln>
                      <a:noFill/>
                    </a:ln>
                    <a:solidFill>
                      <a:prstClr val="black"/>
                    </a:solidFill>
                    <a:effectLst/>
                    <a:uLnTx/>
                    <a:uFillTx/>
                    <a:latin typeface="+mj-ea"/>
                    <a:ea typeface="+mj-ea"/>
                    <a:cs typeface="+mn-cs"/>
                  </a:rPr>
                  <a:t>(</a:t>
                </a:r>
                <a:r>
                  <a:rPr kumimoji="0" lang="zh-CN" altLang="en-US" sz="1050" b="0" i="0" u="none" strike="noStrike" kern="0" cap="none" spc="0" normalizeH="0" baseline="0" noProof="0" dirty="0">
                    <a:ln>
                      <a:noFill/>
                    </a:ln>
                    <a:solidFill>
                      <a:prstClr val="black"/>
                    </a:solidFill>
                    <a:effectLst/>
                    <a:uLnTx/>
                    <a:uFillTx/>
                    <a:latin typeface="+mj-ea"/>
                    <a:ea typeface="+mj-ea"/>
                    <a:cs typeface="+mn-cs"/>
                  </a:rPr>
                  <a:t>或若因毒性而终止， </a:t>
                </a:r>
                <a:r>
                  <a:rPr kumimoji="0" lang="en-US" altLang="zh-CN" sz="1050" b="0" i="0" u="none" strike="noStrike" kern="0" cap="none" spc="0" normalizeH="0" baseline="0" noProof="0" dirty="0">
                    <a:ln>
                      <a:noFill/>
                    </a:ln>
                    <a:solidFill>
                      <a:prstClr val="black"/>
                    </a:solidFill>
                    <a:effectLst/>
                    <a:uLnTx/>
                    <a:uFillTx/>
                    <a:latin typeface="+mj-ea"/>
                    <a:ea typeface="+mj-ea"/>
                    <a:cs typeface="+mn-cs"/>
                  </a:rPr>
                  <a:t>4</a:t>
                </a:r>
                <a:r>
                  <a:rPr kumimoji="0" lang="zh-CN" altLang="en-US" sz="1050" b="0" i="0" u="none" strike="noStrike" kern="0" cap="none" spc="0" normalizeH="0" baseline="0" noProof="0" dirty="0">
                    <a:ln>
                      <a:noFill/>
                    </a:ln>
                    <a:solidFill>
                      <a:prstClr val="black"/>
                    </a:solidFill>
                    <a:effectLst/>
                    <a:uLnTx/>
                    <a:uFillTx/>
                    <a:latin typeface="+mj-ea"/>
                    <a:ea typeface="+mj-ea"/>
                    <a:cs typeface="+mn-cs"/>
                  </a:rPr>
                  <a:t>个周期</a:t>
                </a:r>
                <a:r>
                  <a:rPr kumimoji="0" lang="en-US" altLang="zh-CN" sz="1100" b="0" i="0" u="none" strike="noStrike" kern="0" cap="none" spc="0" normalizeH="0" baseline="0" noProof="0" dirty="0">
                    <a:ln>
                      <a:noFill/>
                    </a:ln>
                    <a:solidFill>
                      <a:prstClr val="black"/>
                    </a:solidFill>
                    <a:effectLst/>
                    <a:uLnTx/>
                    <a:uFillTx/>
                    <a:latin typeface="+mj-ea"/>
                    <a:ea typeface="+mj-ea"/>
                    <a:cs typeface="+mn-cs"/>
                  </a:rPr>
                  <a:t>)</a:t>
                </a:r>
                <a:endParaRPr kumimoji="0" lang="zh-CN" altLang="en-US" sz="1100" b="0" i="0" u="none" strike="noStrike" kern="0" cap="none" spc="0" normalizeH="0" baseline="0" noProof="0" dirty="0">
                  <a:ln>
                    <a:noFill/>
                  </a:ln>
                  <a:solidFill>
                    <a:prstClr val="black"/>
                  </a:solidFill>
                  <a:effectLst/>
                  <a:uLnTx/>
                  <a:uFillTx/>
                  <a:latin typeface="+mj-ea"/>
                  <a:ea typeface="+mj-ea"/>
                  <a:cs typeface="+mn-cs"/>
                </a:endParaRPr>
              </a:p>
            </p:txBody>
          </p:sp>
          <p:sp useBgFill="1">
            <p:nvSpPr>
              <p:cNvPr id="27" name="矩形 26"/>
              <p:cNvSpPr/>
              <p:nvPr/>
            </p:nvSpPr>
            <p:spPr>
              <a:xfrm>
                <a:off x="6157169" y="4270979"/>
                <a:ext cx="1293920" cy="528419"/>
              </a:xfrm>
              <a:prstGeom prst="rect">
                <a:avLst/>
              </a:prstGeom>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solidFill>
                    <a:effectLst/>
                    <a:uLnTx/>
                    <a:uFillTx/>
                    <a:latin typeface="+mj-ea"/>
                    <a:ea typeface="+mj-ea"/>
                    <a:cs typeface="+mn-cs"/>
                  </a:rPr>
                  <a:t>是否具有特异性分子突变？</a:t>
                </a:r>
                <a:endParaRPr kumimoji="0" lang="en-US" altLang="zh-CN" sz="1200" b="0" i="0" u="none" strike="noStrike" kern="0" cap="none" spc="0" normalizeH="0" baseline="0" noProof="0" dirty="0">
                  <a:ln>
                    <a:noFill/>
                  </a:ln>
                  <a:solidFill>
                    <a:prstClr val="black"/>
                  </a:solidFill>
                  <a:effectLst/>
                  <a:uLnTx/>
                  <a:uFillTx/>
                  <a:latin typeface="+mj-ea"/>
                  <a:ea typeface="+mj-ea"/>
                  <a:cs typeface="+mn-cs"/>
                </a:endParaRPr>
              </a:p>
            </p:txBody>
          </p:sp>
          <p:sp>
            <p:nvSpPr>
              <p:cNvPr id="28" name="文本框 27"/>
              <p:cNvSpPr txBox="1"/>
              <p:nvPr/>
            </p:nvSpPr>
            <p:spPr>
              <a:xfrm>
                <a:off x="6713221" y="3638737"/>
                <a:ext cx="474052" cy="295145"/>
              </a:xfrm>
              <a:prstGeom prst="rect">
                <a:avLst/>
              </a:prstGeom>
              <a:noFill/>
            </p:spPr>
            <p:txBody>
              <a:bodyPr wrap="square">
                <a:spAutoFit/>
              </a:bodyPr>
              <a:lstStyle/>
              <a:p>
                <a:pPr marL="0" marR="0" lvl="0" indent="0" algn="ctr" defTabSz="469900" eaLnBrk="1" fontAlgn="auto" latinLnBrk="0" hangingPunct="1">
                  <a:lnSpc>
                    <a:spcPct val="120000"/>
                  </a:lnSpc>
                  <a:spcBef>
                    <a:spcPts val="0"/>
                  </a:spcBef>
                  <a:spcAft>
                    <a:spcPts val="0"/>
                  </a:spcAft>
                  <a:buClrTx/>
                  <a:buSzTx/>
                  <a:buFontTx/>
                  <a:buNone/>
                  <a:defRPr/>
                </a:pPr>
                <a:r>
                  <a:rPr kumimoji="0" lang="zh-CN" altLang="en-US" sz="1200" b="1" i="0" u="none" strike="noStrike" kern="0" cap="none" spc="0" normalizeH="0" baseline="0" noProof="0" dirty="0">
                    <a:ln>
                      <a:noFill/>
                    </a:ln>
                    <a:solidFill>
                      <a:srgbClr val="BD0158"/>
                    </a:solidFill>
                    <a:effectLst/>
                    <a:uLnTx/>
                    <a:uFillTx/>
                    <a:latin typeface="+mj-ea"/>
                    <a:ea typeface="+mj-ea"/>
                    <a:cs typeface="Times New Roman" panose="02020503050405090304" pitchFamily="18" charset="0"/>
                    <a:sym typeface="+mn-lt"/>
                  </a:rPr>
                  <a:t>是</a:t>
                </a:r>
                <a:endParaRPr kumimoji="0" lang="en-US" altLang="zh-CN" sz="1200" b="1" i="0" u="none" strike="noStrike" kern="0" cap="none" spc="0" normalizeH="0" baseline="0" noProof="0" dirty="0">
                  <a:ln>
                    <a:noFill/>
                  </a:ln>
                  <a:solidFill>
                    <a:srgbClr val="BD0158"/>
                  </a:solidFill>
                  <a:effectLst/>
                  <a:uLnTx/>
                  <a:uFillTx/>
                  <a:latin typeface="+mj-ea"/>
                  <a:ea typeface="+mj-ea"/>
                  <a:cs typeface="Times New Roman" panose="02020503050405090304" pitchFamily="18" charset="0"/>
                  <a:sym typeface="+mn-lt"/>
                </a:endParaRPr>
              </a:p>
            </p:txBody>
          </p:sp>
          <p:sp>
            <p:nvSpPr>
              <p:cNvPr id="29" name="文本框 28"/>
              <p:cNvSpPr txBox="1"/>
              <p:nvPr/>
            </p:nvSpPr>
            <p:spPr>
              <a:xfrm>
                <a:off x="6713221" y="5126567"/>
                <a:ext cx="474052" cy="295145"/>
              </a:xfrm>
              <a:prstGeom prst="rect">
                <a:avLst/>
              </a:prstGeom>
              <a:noFill/>
            </p:spPr>
            <p:txBody>
              <a:bodyPr wrap="square">
                <a:spAutoFit/>
              </a:bodyPr>
              <a:lstStyle/>
              <a:p>
                <a:pPr marL="0" marR="0" lvl="0" indent="0" algn="ctr" defTabSz="469900" eaLnBrk="1" fontAlgn="auto" latinLnBrk="0" hangingPunct="1">
                  <a:lnSpc>
                    <a:spcPct val="120000"/>
                  </a:lnSpc>
                  <a:spcBef>
                    <a:spcPts val="0"/>
                  </a:spcBef>
                  <a:spcAft>
                    <a:spcPts val="0"/>
                  </a:spcAft>
                  <a:buClrTx/>
                  <a:buSzTx/>
                  <a:buFontTx/>
                  <a:buNone/>
                  <a:defRPr/>
                </a:pPr>
                <a:r>
                  <a:rPr kumimoji="0" lang="zh-CN" altLang="en-US" sz="1200" b="1" i="0" u="none" strike="noStrike" kern="0" cap="none" spc="0" normalizeH="0" baseline="0" noProof="0" dirty="0">
                    <a:ln>
                      <a:noFill/>
                    </a:ln>
                    <a:solidFill>
                      <a:srgbClr val="BD0158"/>
                    </a:solidFill>
                    <a:effectLst/>
                    <a:uLnTx/>
                    <a:uFillTx/>
                    <a:latin typeface="+mj-ea"/>
                    <a:ea typeface="+mj-ea"/>
                    <a:cs typeface="Times New Roman" panose="02020503050405090304" pitchFamily="18" charset="0"/>
                    <a:sym typeface="+mn-lt"/>
                  </a:rPr>
                  <a:t>否</a:t>
                </a:r>
                <a:endParaRPr kumimoji="0" lang="en-US" altLang="zh-CN" sz="1200" b="1" i="0" u="none" strike="noStrike" kern="0" cap="none" spc="0" normalizeH="0" baseline="0" noProof="0" dirty="0">
                  <a:ln>
                    <a:noFill/>
                  </a:ln>
                  <a:solidFill>
                    <a:srgbClr val="BD0158"/>
                  </a:solidFill>
                  <a:effectLst/>
                  <a:uLnTx/>
                  <a:uFillTx/>
                  <a:latin typeface="+mj-ea"/>
                  <a:ea typeface="+mj-ea"/>
                  <a:cs typeface="Times New Roman" panose="02020503050405090304" pitchFamily="18" charset="0"/>
                  <a:sym typeface="+mn-lt"/>
                </a:endParaRPr>
              </a:p>
            </p:txBody>
          </p:sp>
          <p:sp>
            <p:nvSpPr>
              <p:cNvPr id="30" name="矩形: 圆角 29"/>
              <p:cNvSpPr/>
              <p:nvPr/>
            </p:nvSpPr>
            <p:spPr>
              <a:xfrm>
                <a:off x="8147382" y="4828926"/>
                <a:ext cx="1839873" cy="487433"/>
              </a:xfrm>
              <a:prstGeom prst="roundRect">
                <a:avLst>
                  <a:gd name="adj" fmla="val 4800"/>
                </a:avLst>
              </a:prstGeom>
              <a:solidFill>
                <a:srgbClr val="F6BCD2"/>
              </a:solidFill>
              <a:ln w="6350" cap="flat" cmpd="sng" algn="ctr">
                <a:solidFill>
                  <a:srgbClr val="E74F8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mj-ea"/>
                    <a:ea typeface="+mj-ea"/>
                    <a:cs typeface="+mn-cs"/>
                  </a:rPr>
                  <a:t>度伐利尤单抗</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mj-ea"/>
                  <a:ea typeface="+mj-ea"/>
                  <a:cs typeface="+mn-cs"/>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tx1">
                        <a:lumMod val="75000"/>
                        <a:lumOff val="25000"/>
                      </a:schemeClr>
                    </a:solidFill>
                    <a:effectLst/>
                    <a:uLnTx/>
                    <a:uFillTx/>
                    <a:latin typeface="+mj-ea"/>
                    <a:ea typeface="+mj-ea"/>
                    <a:cs typeface="+mn-cs"/>
                  </a:rPr>
                  <a:t>10 mg/kg, </a:t>
                </a:r>
                <a:r>
                  <a:rPr kumimoji="0" lang="zh-CN" altLang="en-US" sz="1200" b="0" i="0" u="none" strike="noStrike" kern="0" cap="none" spc="0" normalizeH="0" baseline="0" noProof="0" dirty="0">
                    <a:ln>
                      <a:noFill/>
                    </a:ln>
                    <a:solidFill>
                      <a:schemeClr val="tx1">
                        <a:lumMod val="75000"/>
                        <a:lumOff val="25000"/>
                      </a:schemeClr>
                    </a:solidFill>
                    <a:effectLst/>
                    <a:uLnTx/>
                    <a:uFillTx/>
                    <a:latin typeface="+mj-ea"/>
                    <a:ea typeface="+mj-ea"/>
                    <a:cs typeface="+mn-cs"/>
                  </a:rPr>
                  <a:t>每</a:t>
                </a:r>
                <a:r>
                  <a:rPr lang="en-US" altLang="zh-CN" sz="1200" kern="0" dirty="0">
                    <a:solidFill>
                      <a:schemeClr val="tx1">
                        <a:lumMod val="75000"/>
                        <a:lumOff val="25000"/>
                      </a:schemeClr>
                    </a:solidFill>
                    <a:latin typeface="+mj-ea"/>
                    <a:ea typeface="+mj-ea"/>
                  </a:rPr>
                  <a:t>2</a:t>
                </a:r>
                <a:r>
                  <a:rPr lang="zh-CN" altLang="en-US" sz="1200" kern="0" dirty="0">
                    <a:solidFill>
                      <a:schemeClr val="tx1">
                        <a:lumMod val="75000"/>
                        <a:lumOff val="25000"/>
                      </a:schemeClr>
                    </a:solidFill>
                    <a:latin typeface="+mj-ea"/>
                    <a:ea typeface="+mj-ea"/>
                  </a:rPr>
                  <a:t>周</a:t>
                </a:r>
                <a:r>
                  <a:rPr kumimoji="0" lang="zh-CN" altLang="en-US" sz="1200" b="0" i="0" u="none" strike="noStrike" kern="0" cap="none" spc="0" normalizeH="0" baseline="0" noProof="0" dirty="0">
                    <a:ln>
                      <a:noFill/>
                    </a:ln>
                    <a:solidFill>
                      <a:schemeClr val="tx1">
                        <a:lumMod val="75000"/>
                        <a:lumOff val="25000"/>
                      </a:schemeClr>
                    </a:solidFill>
                    <a:effectLst/>
                    <a:uLnTx/>
                    <a:uFillTx/>
                    <a:latin typeface="+mj-ea"/>
                    <a:ea typeface="+mj-ea"/>
                    <a:cs typeface="+mn-cs"/>
                  </a:rPr>
                  <a:t>一次</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mj-ea"/>
                  <a:ea typeface="+mj-ea"/>
                  <a:cs typeface="+mn-cs"/>
                </a:endParaRPr>
              </a:p>
            </p:txBody>
          </p:sp>
          <p:sp>
            <p:nvSpPr>
              <p:cNvPr id="31" name="矩形: 圆角 30"/>
              <p:cNvSpPr/>
              <p:nvPr/>
            </p:nvSpPr>
            <p:spPr>
              <a:xfrm>
                <a:off x="8147382" y="6042600"/>
                <a:ext cx="1839873" cy="487433"/>
              </a:xfrm>
              <a:prstGeom prst="roundRect">
                <a:avLst>
                  <a:gd name="adj" fmla="val 4800"/>
                </a:avLst>
              </a:prstGeom>
              <a:solidFill>
                <a:srgbClr val="F6BCD2"/>
              </a:solidFill>
              <a:ln w="6350" cap="flat" cmpd="sng" algn="ctr">
                <a:solidFill>
                  <a:srgbClr val="E74F8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mj-ea"/>
                    <a:ea typeface="+mj-ea"/>
                    <a:cs typeface="+mn-cs"/>
                  </a:rPr>
                  <a:t>化疗维持，不换药</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mj-ea"/>
                  <a:ea typeface="+mj-ea"/>
                  <a:cs typeface="+mn-cs"/>
                </a:endParaRPr>
              </a:p>
            </p:txBody>
          </p:sp>
          <p:sp>
            <p:nvSpPr>
              <p:cNvPr id="32" name="矩形: 圆角 31"/>
              <p:cNvSpPr/>
              <p:nvPr/>
            </p:nvSpPr>
            <p:spPr>
              <a:xfrm>
                <a:off x="8147382" y="2465622"/>
                <a:ext cx="1839873" cy="487433"/>
              </a:xfrm>
              <a:prstGeom prst="roundRect">
                <a:avLst>
                  <a:gd name="adj" fmla="val 4800"/>
                </a:avLst>
              </a:prstGeom>
              <a:solidFill>
                <a:srgbClr val="FBE8EF"/>
              </a:solidFill>
              <a:ln w="6350" cap="flat" cmpd="sng" algn="ctr">
                <a:solidFill>
                  <a:srgbClr val="E74F8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mj-ea"/>
                    <a:ea typeface="+mj-ea"/>
                    <a:cs typeface="+mn-cs"/>
                  </a:rPr>
                  <a:t>根据基因检测结果</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mj-ea"/>
                  <a:ea typeface="+mj-ea"/>
                  <a:cs typeface="+mn-cs"/>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mj-ea"/>
                    <a:ea typeface="+mj-ea"/>
                    <a:cs typeface="+mn-cs"/>
                  </a:rPr>
                  <a:t>选择靶向治疗</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mj-ea"/>
                  <a:ea typeface="+mj-ea"/>
                  <a:cs typeface="+mn-cs"/>
                </a:endParaRPr>
              </a:p>
            </p:txBody>
          </p:sp>
          <p:sp>
            <p:nvSpPr>
              <p:cNvPr id="33" name="矩形: 圆角 32"/>
              <p:cNvSpPr/>
              <p:nvPr/>
            </p:nvSpPr>
            <p:spPr>
              <a:xfrm>
                <a:off x="8147382" y="3571264"/>
                <a:ext cx="1839873" cy="487433"/>
              </a:xfrm>
              <a:prstGeom prst="roundRect">
                <a:avLst>
                  <a:gd name="adj" fmla="val 4800"/>
                </a:avLst>
              </a:prstGeom>
              <a:solidFill>
                <a:srgbClr val="FBE8EF"/>
              </a:solidFill>
              <a:ln w="6350" cap="flat" cmpd="sng" algn="ctr">
                <a:solidFill>
                  <a:srgbClr val="E74F8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mj-ea"/>
                    <a:ea typeface="+mj-ea"/>
                    <a:cs typeface="+mn-cs"/>
                  </a:rPr>
                  <a:t>化疗维持，不换药</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mj-ea"/>
                  <a:ea typeface="+mj-ea"/>
                  <a:cs typeface="+mn-cs"/>
                </a:endParaRPr>
              </a:p>
            </p:txBody>
          </p:sp>
          <p:grpSp>
            <p:nvGrpSpPr>
              <p:cNvPr id="10" name="组合 9"/>
              <p:cNvGrpSpPr/>
              <p:nvPr/>
            </p:nvGrpSpPr>
            <p:grpSpPr>
              <a:xfrm>
                <a:off x="1011524" y="2684429"/>
                <a:ext cx="2134085" cy="2052672"/>
                <a:chOff x="1011524" y="2684429"/>
                <a:chExt cx="2134085" cy="2052672"/>
              </a:xfrm>
            </p:grpSpPr>
            <p:sp>
              <p:nvSpPr>
                <p:cNvPr id="55" name="矩形: 圆角 54"/>
                <p:cNvSpPr/>
                <p:nvPr/>
              </p:nvSpPr>
              <p:spPr>
                <a:xfrm>
                  <a:off x="1011524" y="2684429"/>
                  <a:ext cx="2134085" cy="2052672"/>
                </a:xfrm>
                <a:prstGeom prst="roundRect">
                  <a:avLst>
                    <a:gd name="adj" fmla="val 3334"/>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56"/>
                <p:cNvSpPr txBox="1"/>
                <p:nvPr/>
              </p:nvSpPr>
              <p:spPr>
                <a:xfrm>
                  <a:off x="1413136" y="2728015"/>
                  <a:ext cx="1330860" cy="328936"/>
                </a:xfrm>
                <a:prstGeom prst="rect">
                  <a:avLst/>
                </a:prstGeom>
                <a:noFill/>
              </p:spPr>
              <p:txBody>
                <a:bodyPr wrap="square">
                  <a:spAutoFit/>
                </a:bodyPr>
                <a:lstStyle/>
                <a:p>
                  <a:pPr marL="0" marR="0" lvl="0" indent="0" algn="ctr" defTabSz="469900" eaLnBrk="1" fontAlgn="auto" latinLnBrk="0" hangingPunct="1">
                    <a:lnSpc>
                      <a:spcPct val="120000"/>
                    </a:lnSpc>
                    <a:spcBef>
                      <a:spcPts val="0"/>
                    </a:spcBef>
                    <a:spcAft>
                      <a:spcPts val="0"/>
                    </a:spcAft>
                    <a:buClrTx/>
                    <a:buSzTx/>
                    <a:buFontTx/>
                    <a:buNone/>
                    <a:defRPr/>
                  </a:pPr>
                  <a:r>
                    <a:rPr kumimoji="0" lang="en-US" altLang="zh-CN" sz="1400" b="1" i="0" u="none" strike="noStrike" kern="0" cap="none" spc="0" normalizeH="0" baseline="0" noProof="0">
                      <a:ln>
                        <a:noFill/>
                      </a:ln>
                      <a:solidFill>
                        <a:schemeClr val="tx1">
                          <a:lumMod val="75000"/>
                          <a:lumOff val="25000"/>
                        </a:schemeClr>
                      </a:solidFill>
                      <a:effectLst/>
                      <a:uLnTx/>
                      <a:uFillTx/>
                      <a:latin typeface="+mj-ea"/>
                      <a:ea typeface="+mj-ea"/>
                      <a:cs typeface="Times New Roman" panose="02020503050405090304" pitchFamily="18" charset="0"/>
                      <a:sym typeface="+mn-lt"/>
                    </a:rPr>
                    <a:t>1462</a:t>
                  </a:r>
                  <a:r>
                    <a:rPr kumimoji="0" lang="zh-CN" altLang="en-US" sz="1400" b="1" i="0" u="none" strike="noStrike" kern="0" cap="none" spc="0" normalizeH="0" baseline="0" noProof="0">
                      <a:ln>
                        <a:noFill/>
                      </a:ln>
                      <a:solidFill>
                        <a:schemeClr val="tx1">
                          <a:lumMod val="75000"/>
                          <a:lumOff val="25000"/>
                        </a:schemeClr>
                      </a:solidFill>
                      <a:effectLst/>
                      <a:uLnTx/>
                      <a:uFillTx/>
                      <a:latin typeface="+mj-ea"/>
                      <a:ea typeface="+mj-ea"/>
                      <a:cs typeface="Times New Roman" panose="02020503050405090304" pitchFamily="18" charset="0"/>
                      <a:sym typeface="+mn-lt"/>
                    </a:rPr>
                    <a:t>例患者</a:t>
                  </a:r>
                  <a:endParaRPr kumimoji="0" lang="en-US" altLang="zh-CN" sz="1400" b="1" i="0" u="none" strike="noStrike" kern="0" cap="none" spc="0" normalizeH="0" baseline="0" noProof="0" dirty="0">
                    <a:ln>
                      <a:noFill/>
                    </a:ln>
                    <a:solidFill>
                      <a:schemeClr val="tx1">
                        <a:lumMod val="75000"/>
                        <a:lumOff val="25000"/>
                      </a:schemeClr>
                    </a:solidFill>
                    <a:effectLst/>
                    <a:uLnTx/>
                    <a:uFillTx/>
                    <a:latin typeface="+mj-ea"/>
                    <a:ea typeface="+mj-ea"/>
                    <a:cs typeface="Times New Roman" panose="02020503050405090304" pitchFamily="18" charset="0"/>
                    <a:sym typeface="+mn-lt"/>
                  </a:endParaRPr>
                </a:p>
              </p:txBody>
            </p:sp>
            <p:sp>
              <p:nvSpPr>
                <p:cNvPr id="58" name="文本框 57"/>
                <p:cNvSpPr txBox="1"/>
                <p:nvPr/>
              </p:nvSpPr>
              <p:spPr>
                <a:xfrm>
                  <a:off x="1065654" y="3064648"/>
                  <a:ext cx="2025824" cy="1615186"/>
                </a:xfrm>
                <a:prstGeom prst="rect">
                  <a:avLst/>
                </a:prstGeom>
                <a:noFill/>
              </p:spPr>
              <p:txBody>
                <a:bodyPr wrap="square">
                  <a:spAutoFit/>
                </a:bodyPr>
                <a:lstStyle/>
                <a:p>
                  <a:pPr marL="144145" marR="0" lvl="0" indent="-144145" algn="just" defTabSz="469900" eaLnBrk="1" fontAlgn="auto" latinLnBrk="0" hangingPunct="1">
                    <a:lnSpc>
                      <a:spcPct val="140000"/>
                    </a:lnSpc>
                    <a:spcBef>
                      <a:spcPts val="0"/>
                    </a:spcBef>
                    <a:spcAft>
                      <a:spcPts val="0"/>
                    </a:spcAft>
                    <a:buClrTx/>
                    <a:buSzTx/>
                    <a:buFont typeface="Arial" panose="020B0604020202090204" pitchFamily="34" charset="0"/>
                    <a:buChar char="•"/>
                    <a:defRPr/>
                  </a:pPr>
                  <a:r>
                    <a:rPr kumimoji="0" lang="zh-CN" altLang="en-US" sz="1200" b="0" i="0" u="none" strike="noStrike" kern="0" cap="none" spc="0" normalizeH="0" baseline="0" noProof="0">
                      <a:ln>
                        <a:noFill/>
                      </a:ln>
                      <a:solidFill>
                        <a:srgbClr val="555555">
                          <a:lumMod val="50000"/>
                        </a:srgbClr>
                      </a:solidFill>
                      <a:effectLst/>
                      <a:uLnTx/>
                      <a:uFillTx/>
                      <a:latin typeface="+mj-ea"/>
                      <a:ea typeface="+mj-ea"/>
                      <a:cs typeface="Times New Roman" panose="02020503050405090304" pitchFamily="18" charset="0"/>
                      <a:sym typeface="+mn-lt"/>
                    </a:rPr>
                    <a:t>转移性或局部晚期乳腺癌</a:t>
                  </a:r>
                  <a:endParaRPr kumimoji="0" lang="en-US" altLang="zh-CN" sz="1200" b="0" i="0" u="none" strike="noStrike" kern="0" cap="none" spc="0" normalizeH="0" baseline="0" noProof="0">
                    <a:ln>
                      <a:noFill/>
                    </a:ln>
                    <a:solidFill>
                      <a:srgbClr val="555555">
                        <a:lumMod val="50000"/>
                      </a:srgbClr>
                    </a:solidFill>
                    <a:effectLst/>
                    <a:uLnTx/>
                    <a:uFillTx/>
                    <a:latin typeface="+mj-ea"/>
                    <a:ea typeface="+mj-ea"/>
                    <a:cs typeface="Times New Roman" panose="02020503050405090304" pitchFamily="18" charset="0"/>
                    <a:sym typeface="+mn-lt"/>
                  </a:endParaRPr>
                </a:p>
                <a:p>
                  <a:pPr marL="144145" marR="0" lvl="0" indent="-144145" algn="just" defTabSz="469900" eaLnBrk="1" fontAlgn="auto" latinLnBrk="0" hangingPunct="1">
                    <a:lnSpc>
                      <a:spcPct val="140000"/>
                    </a:lnSpc>
                    <a:spcBef>
                      <a:spcPts val="0"/>
                    </a:spcBef>
                    <a:spcAft>
                      <a:spcPts val="0"/>
                    </a:spcAft>
                    <a:buClrTx/>
                    <a:buSzTx/>
                    <a:buFont typeface="Arial" panose="020B0604020202090204" pitchFamily="34" charset="0"/>
                    <a:buChar char="•"/>
                    <a:defRPr/>
                  </a:pPr>
                  <a:r>
                    <a:rPr kumimoji="0" lang="en-US" altLang="zh-CN" sz="1200" b="0" i="0" u="none" strike="noStrike" kern="0" cap="none" spc="0" normalizeH="0" baseline="0" noProof="0">
                      <a:ln>
                        <a:noFill/>
                      </a:ln>
                      <a:solidFill>
                        <a:srgbClr val="555555">
                          <a:lumMod val="50000"/>
                        </a:srgbClr>
                      </a:solidFill>
                      <a:effectLst/>
                      <a:uLnTx/>
                      <a:uFillTx/>
                      <a:latin typeface="+mj-ea"/>
                      <a:ea typeface="+mj-ea"/>
                      <a:cs typeface="Times New Roman" panose="02020503050405090304" pitchFamily="18" charset="0"/>
                      <a:sym typeface="+mn-lt"/>
                    </a:rPr>
                    <a:t>HER2</a:t>
                  </a:r>
                  <a:r>
                    <a:rPr kumimoji="0" lang="zh-CN" altLang="en-US" sz="1200" b="0" i="0" u="none" strike="noStrike" kern="0" cap="none" spc="0" normalizeH="0" baseline="0" noProof="0">
                      <a:ln>
                        <a:noFill/>
                      </a:ln>
                      <a:solidFill>
                        <a:srgbClr val="555555">
                          <a:lumMod val="50000"/>
                        </a:srgbClr>
                      </a:solidFill>
                      <a:effectLst/>
                      <a:uLnTx/>
                      <a:uFillTx/>
                      <a:latin typeface="+mj-ea"/>
                      <a:ea typeface="+mj-ea"/>
                      <a:cs typeface="Times New Roman" panose="02020503050405090304" pitchFamily="18" charset="0"/>
                      <a:sym typeface="+mn-lt"/>
                    </a:rPr>
                    <a:t>阴性</a:t>
                  </a:r>
                  <a:endParaRPr kumimoji="0" lang="en-US" altLang="zh-CN" sz="1200" b="0" i="0" u="none" strike="noStrike" kern="0" cap="none" spc="0" normalizeH="0" baseline="0" noProof="0">
                    <a:ln>
                      <a:noFill/>
                    </a:ln>
                    <a:solidFill>
                      <a:srgbClr val="555555">
                        <a:lumMod val="50000"/>
                      </a:srgbClr>
                    </a:solidFill>
                    <a:effectLst/>
                    <a:uLnTx/>
                    <a:uFillTx/>
                    <a:latin typeface="+mj-ea"/>
                    <a:ea typeface="+mj-ea"/>
                    <a:cs typeface="Times New Roman" panose="02020503050405090304" pitchFamily="18" charset="0"/>
                    <a:sym typeface="+mn-lt"/>
                  </a:endParaRPr>
                </a:p>
                <a:p>
                  <a:pPr marL="144145" marR="0" lvl="0" indent="-144145" algn="just" defTabSz="469900" eaLnBrk="1" fontAlgn="auto" latinLnBrk="0" hangingPunct="1">
                    <a:lnSpc>
                      <a:spcPct val="140000"/>
                    </a:lnSpc>
                    <a:spcBef>
                      <a:spcPts val="0"/>
                    </a:spcBef>
                    <a:spcAft>
                      <a:spcPts val="0"/>
                    </a:spcAft>
                    <a:buClrTx/>
                    <a:buSzTx/>
                    <a:buFont typeface="Arial" panose="020B0604020202090204" pitchFamily="34" charset="0"/>
                    <a:buChar char="•"/>
                    <a:defRPr/>
                  </a:pPr>
                  <a:r>
                    <a:rPr kumimoji="0" lang="en-US" altLang="zh-CN" sz="1200" b="0" i="0" u="none" strike="noStrike" kern="0" cap="none" spc="0" normalizeH="0" baseline="0" noProof="0">
                      <a:ln>
                        <a:noFill/>
                      </a:ln>
                      <a:solidFill>
                        <a:srgbClr val="555555">
                          <a:lumMod val="50000"/>
                        </a:srgbClr>
                      </a:solidFill>
                      <a:effectLst/>
                      <a:uLnTx/>
                      <a:uFillTx/>
                      <a:latin typeface="+mj-ea"/>
                      <a:ea typeface="+mj-ea"/>
                      <a:cs typeface="Times New Roman" panose="02020503050405090304" pitchFamily="18" charset="0"/>
                      <a:sym typeface="+mn-lt"/>
                    </a:rPr>
                    <a:t>HR+</a:t>
                  </a:r>
                  <a:r>
                    <a:rPr lang="zh-CN" altLang="en-US" sz="1200" kern="0">
                      <a:solidFill>
                        <a:srgbClr val="555555">
                          <a:lumMod val="50000"/>
                        </a:srgbClr>
                      </a:solidFill>
                      <a:latin typeface="+mj-ea"/>
                      <a:ea typeface="+mj-ea"/>
                      <a:cs typeface="Times New Roman" panose="02020503050405090304" pitchFamily="18" charset="0"/>
                      <a:sym typeface="+mn-lt"/>
                    </a:rPr>
                    <a:t>患者需要符合</a:t>
                  </a:r>
                  <a:r>
                    <a:rPr kumimoji="0" lang="zh-CN" altLang="en-US" sz="1200" b="0" i="0" u="none" strike="noStrike" kern="0" cap="none" spc="0" normalizeH="0" baseline="0" noProof="0">
                      <a:ln>
                        <a:noFill/>
                      </a:ln>
                      <a:solidFill>
                        <a:srgbClr val="555555">
                          <a:lumMod val="50000"/>
                        </a:srgbClr>
                      </a:solidFill>
                      <a:effectLst/>
                      <a:uLnTx/>
                      <a:uFillTx/>
                      <a:latin typeface="+mj-ea"/>
                      <a:ea typeface="+mj-ea"/>
                      <a:cs typeface="Times New Roman" panose="02020503050405090304" pitchFamily="18" charset="0"/>
                      <a:sym typeface="+mn-lt"/>
                    </a:rPr>
                    <a:t>内分泌治疗耐药</a:t>
                  </a:r>
                  <a:r>
                    <a:rPr lang="zh-CN" altLang="en-US" sz="1200" kern="0">
                      <a:solidFill>
                        <a:srgbClr val="555555">
                          <a:lumMod val="50000"/>
                        </a:srgbClr>
                      </a:solidFill>
                      <a:latin typeface="+mj-ea"/>
                      <a:ea typeface="+mj-ea"/>
                      <a:cs typeface="Times New Roman" panose="02020503050405090304" pitchFamily="18" charset="0"/>
                      <a:sym typeface="+mn-lt"/>
                    </a:rPr>
                    <a:t>或</a:t>
                  </a:r>
                  <a:r>
                    <a:rPr kumimoji="0" lang="zh-CN" altLang="en-US" sz="1200" b="0" i="0" u="none" strike="noStrike" kern="0" cap="none" spc="0" normalizeH="0" baseline="0" noProof="0">
                      <a:ln>
                        <a:noFill/>
                      </a:ln>
                      <a:solidFill>
                        <a:srgbClr val="555555">
                          <a:lumMod val="50000"/>
                        </a:srgbClr>
                      </a:solidFill>
                      <a:effectLst/>
                      <a:uLnTx/>
                      <a:uFillTx/>
                      <a:latin typeface="+mj-ea"/>
                      <a:ea typeface="+mj-ea"/>
                      <a:cs typeface="Times New Roman" panose="02020503050405090304" pitchFamily="18" charset="0"/>
                      <a:sym typeface="+mn-lt"/>
                    </a:rPr>
                    <a:t>内分泌治疗期间出现疾病进展</a:t>
                  </a:r>
                  <a:endParaRPr kumimoji="0" lang="en-US" altLang="zh-CN" sz="1200" b="0" i="0" u="none" strike="noStrike" kern="0" cap="none" spc="0" normalizeH="0" baseline="0" noProof="0">
                    <a:ln>
                      <a:noFill/>
                    </a:ln>
                    <a:solidFill>
                      <a:srgbClr val="555555">
                        <a:lumMod val="50000"/>
                      </a:srgbClr>
                    </a:solidFill>
                    <a:effectLst/>
                    <a:uLnTx/>
                    <a:uFillTx/>
                    <a:latin typeface="+mj-ea"/>
                    <a:ea typeface="+mj-ea"/>
                    <a:cs typeface="Times New Roman" panose="02020503050405090304" pitchFamily="18" charset="0"/>
                    <a:sym typeface="+mn-lt"/>
                  </a:endParaRPr>
                </a:p>
                <a:p>
                  <a:pPr marL="144145" marR="0" lvl="0" indent="-144145" algn="just" defTabSz="469900" eaLnBrk="1" fontAlgn="auto" latinLnBrk="0" hangingPunct="1">
                    <a:lnSpc>
                      <a:spcPct val="140000"/>
                    </a:lnSpc>
                    <a:spcBef>
                      <a:spcPts val="0"/>
                    </a:spcBef>
                    <a:spcAft>
                      <a:spcPts val="0"/>
                    </a:spcAft>
                    <a:buClrTx/>
                    <a:buSzTx/>
                    <a:buFont typeface="Arial" panose="020B0604020202090204" pitchFamily="34" charset="0"/>
                    <a:buChar char="•"/>
                    <a:defRPr/>
                  </a:pPr>
                  <a:r>
                    <a:rPr kumimoji="0" lang="en-US" altLang="zh-CN" sz="1200" b="0" i="0" u="none" strike="noStrike" kern="0" cap="none" spc="0" normalizeH="0" baseline="0" noProof="0">
                      <a:ln>
                        <a:noFill/>
                      </a:ln>
                      <a:solidFill>
                        <a:srgbClr val="555555">
                          <a:lumMod val="50000"/>
                        </a:srgbClr>
                      </a:solidFill>
                      <a:effectLst/>
                      <a:uLnTx/>
                      <a:uFillTx/>
                      <a:latin typeface="+mj-ea"/>
                      <a:ea typeface="+mj-ea"/>
                      <a:cs typeface="Times New Roman" panose="02020503050405090304" pitchFamily="18" charset="0"/>
                      <a:sym typeface="+mn-lt"/>
                    </a:rPr>
                    <a:t>1</a:t>
                  </a:r>
                  <a:r>
                    <a:rPr kumimoji="0" lang="zh-CN" altLang="en-US" sz="1200" b="0" i="0" u="none" strike="noStrike" kern="0" cap="none" spc="0" normalizeH="0" baseline="0" noProof="0">
                      <a:ln>
                        <a:noFill/>
                      </a:ln>
                      <a:solidFill>
                        <a:srgbClr val="555555">
                          <a:lumMod val="50000"/>
                        </a:srgbClr>
                      </a:solidFill>
                      <a:effectLst/>
                      <a:uLnTx/>
                      <a:uFillTx/>
                      <a:latin typeface="+mj-ea"/>
                      <a:ea typeface="+mj-ea"/>
                      <a:cs typeface="Times New Roman" panose="02020503050405090304" pitchFamily="18" charset="0"/>
                      <a:sym typeface="+mn-lt"/>
                    </a:rPr>
                    <a:t>线或</a:t>
                  </a:r>
                  <a:r>
                    <a:rPr kumimoji="0" lang="en-US" altLang="zh-CN" sz="1200" b="0" i="0" u="none" strike="noStrike" kern="0" cap="none" spc="0" normalizeH="0" baseline="0" noProof="0">
                      <a:ln>
                        <a:noFill/>
                      </a:ln>
                      <a:solidFill>
                        <a:srgbClr val="555555">
                          <a:lumMod val="50000"/>
                        </a:srgbClr>
                      </a:solidFill>
                      <a:effectLst/>
                      <a:uLnTx/>
                      <a:uFillTx/>
                      <a:latin typeface="+mj-ea"/>
                      <a:ea typeface="+mj-ea"/>
                      <a:cs typeface="Times New Roman" panose="02020503050405090304" pitchFamily="18" charset="0"/>
                      <a:sym typeface="+mn-lt"/>
                    </a:rPr>
                    <a:t>2</a:t>
                  </a:r>
                  <a:r>
                    <a:rPr kumimoji="0" lang="zh-CN" altLang="en-US" sz="1200" b="0" i="0" u="none" strike="noStrike" kern="0" cap="none" spc="0" normalizeH="0" baseline="0" noProof="0">
                      <a:ln>
                        <a:noFill/>
                      </a:ln>
                      <a:solidFill>
                        <a:srgbClr val="555555">
                          <a:lumMod val="50000"/>
                        </a:srgbClr>
                      </a:solidFill>
                      <a:effectLst/>
                      <a:uLnTx/>
                      <a:uFillTx/>
                      <a:latin typeface="+mj-ea"/>
                      <a:ea typeface="+mj-ea"/>
                      <a:cs typeface="Times New Roman" panose="02020503050405090304" pitchFamily="18" charset="0"/>
                      <a:sym typeface="+mn-lt"/>
                    </a:rPr>
                    <a:t>线化疗</a:t>
                  </a:r>
                  <a:endParaRPr lang="zh-CN" altLang="en-US" sz="1200"/>
                </a:p>
              </p:txBody>
            </p:sp>
            <p:cxnSp>
              <p:nvCxnSpPr>
                <p:cNvPr id="9" name="直接连接符 8"/>
                <p:cNvCxnSpPr/>
                <p:nvPr/>
              </p:nvCxnSpPr>
              <p:spPr>
                <a:xfrm>
                  <a:off x="1078441" y="3067050"/>
                  <a:ext cx="2000250" cy="0"/>
                </a:xfrm>
                <a:prstGeom prst="line">
                  <a:avLst/>
                </a:prstGeom>
                <a:ln>
                  <a:solidFill>
                    <a:srgbClr val="E74F88"/>
                  </a:solidFill>
                  <a:prstDash val="dash"/>
                </a:ln>
              </p:spPr>
              <p:style>
                <a:lnRef idx="1">
                  <a:schemeClr val="accent1"/>
                </a:lnRef>
                <a:fillRef idx="0">
                  <a:schemeClr val="accent1"/>
                </a:fillRef>
                <a:effectRef idx="0">
                  <a:schemeClr val="accent1"/>
                </a:effectRef>
                <a:fontRef idx="minor">
                  <a:schemeClr val="tx1"/>
                </a:fontRef>
              </p:style>
            </p:cxnSp>
          </p:grpSp>
          <p:sp>
            <p:nvSpPr>
              <p:cNvPr id="59" name="矩形 47"/>
              <p:cNvSpPr/>
              <p:nvPr/>
            </p:nvSpPr>
            <p:spPr>
              <a:xfrm>
                <a:off x="7723480" y="2719168"/>
                <a:ext cx="436969" cy="1099982"/>
              </a:xfrm>
              <a:custGeom>
                <a:avLst/>
                <a:gdLst>
                  <a:gd name="connsiteX0" fmla="*/ 0 w 891517"/>
                  <a:gd name="connsiteY0" fmla="*/ 0 h 2388329"/>
                  <a:gd name="connsiteX1" fmla="*/ 891517 w 891517"/>
                  <a:gd name="connsiteY1" fmla="*/ 0 h 2388329"/>
                  <a:gd name="connsiteX2" fmla="*/ 891517 w 891517"/>
                  <a:gd name="connsiteY2" fmla="*/ 2388329 h 2388329"/>
                  <a:gd name="connsiteX3" fmla="*/ 0 w 891517"/>
                  <a:gd name="connsiteY3" fmla="*/ 2388329 h 2388329"/>
                  <a:gd name="connsiteX4" fmla="*/ 0 w 891517"/>
                  <a:gd name="connsiteY4" fmla="*/ 0 h 2388329"/>
                  <a:gd name="connsiteX0-1" fmla="*/ 891517 w 982957"/>
                  <a:gd name="connsiteY0-2" fmla="*/ 2388329 h 2479769"/>
                  <a:gd name="connsiteX1-3" fmla="*/ 0 w 982957"/>
                  <a:gd name="connsiteY1-4" fmla="*/ 2388329 h 2479769"/>
                  <a:gd name="connsiteX2-5" fmla="*/ 0 w 982957"/>
                  <a:gd name="connsiteY2-6" fmla="*/ 0 h 2479769"/>
                  <a:gd name="connsiteX3-7" fmla="*/ 891517 w 982957"/>
                  <a:gd name="connsiteY3-8" fmla="*/ 0 h 2479769"/>
                  <a:gd name="connsiteX4-9" fmla="*/ 982957 w 982957"/>
                  <a:gd name="connsiteY4-10" fmla="*/ 2479769 h 2479769"/>
                  <a:gd name="connsiteX0-11" fmla="*/ 891517 w 891517"/>
                  <a:gd name="connsiteY0-12" fmla="*/ 2388329 h 2388329"/>
                  <a:gd name="connsiteX1-13" fmla="*/ 0 w 891517"/>
                  <a:gd name="connsiteY1-14" fmla="*/ 2388329 h 2388329"/>
                  <a:gd name="connsiteX2-15" fmla="*/ 0 w 891517"/>
                  <a:gd name="connsiteY2-16" fmla="*/ 0 h 2388329"/>
                  <a:gd name="connsiteX3-17" fmla="*/ 891517 w 891517"/>
                  <a:gd name="connsiteY3-18" fmla="*/ 0 h 2388329"/>
                </a:gdLst>
                <a:ahLst/>
                <a:cxnLst>
                  <a:cxn ang="0">
                    <a:pos x="connsiteX0-1" y="connsiteY0-2"/>
                  </a:cxn>
                  <a:cxn ang="0">
                    <a:pos x="connsiteX1-3" y="connsiteY1-4"/>
                  </a:cxn>
                  <a:cxn ang="0">
                    <a:pos x="connsiteX2-5" y="connsiteY2-6"/>
                  </a:cxn>
                  <a:cxn ang="0">
                    <a:pos x="connsiteX3-7" y="connsiteY3-8"/>
                  </a:cxn>
                </a:cxnLst>
                <a:rect l="l" t="t" r="r" b="b"/>
                <a:pathLst>
                  <a:path w="891517" h="2388329">
                    <a:moveTo>
                      <a:pt x="891517" y="2388329"/>
                    </a:moveTo>
                    <a:lnTo>
                      <a:pt x="0" y="2388329"/>
                    </a:lnTo>
                    <a:lnTo>
                      <a:pt x="0" y="0"/>
                    </a:lnTo>
                    <a:lnTo>
                      <a:pt x="891517" y="0"/>
                    </a:lnTo>
                  </a:path>
                </a:pathLst>
              </a:custGeom>
              <a:noFill/>
              <a:ln>
                <a:solidFill>
                  <a:srgbClr val="BD0158"/>
                </a:solidFill>
                <a:headEnd type="stealth"/>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47"/>
              <p:cNvSpPr/>
              <p:nvPr/>
            </p:nvSpPr>
            <p:spPr>
              <a:xfrm>
                <a:off x="7723480" y="5085701"/>
                <a:ext cx="436969" cy="1228887"/>
              </a:xfrm>
              <a:custGeom>
                <a:avLst/>
                <a:gdLst>
                  <a:gd name="connsiteX0" fmla="*/ 0 w 891517"/>
                  <a:gd name="connsiteY0" fmla="*/ 0 h 2388329"/>
                  <a:gd name="connsiteX1" fmla="*/ 891517 w 891517"/>
                  <a:gd name="connsiteY1" fmla="*/ 0 h 2388329"/>
                  <a:gd name="connsiteX2" fmla="*/ 891517 w 891517"/>
                  <a:gd name="connsiteY2" fmla="*/ 2388329 h 2388329"/>
                  <a:gd name="connsiteX3" fmla="*/ 0 w 891517"/>
                  <a:gd name="connsiteY3" fmla="*/ 2388329 h 2388329"/>
                  <a:gd name="connsiteX4" fmla="*/ 0 w 891517"/>
                  <a:gd name="connsiteY4" fmla="*/ 0 h 2388329"/>
                  <a:gd name="connsiteX0-1" fmla="*/ 891517 w 982957"/>
                  <a:gd name="connsiteY0-2" fmla="*/ 2388329 h 2479769"/>
                  <a:gd name="connsiteX1-3" fmla="*/ 0 w 982957"/>
                  <a:gd name="connsiteY1-4" fmla="*/ 2388329 h 2479769"/>
                  <a:gd name="connsiteX2-5" fmla="*/ 0 w 982957"/>
                  <a:gd name="connsiteY2-6" fmla="*/ 0 h 2479769"/>
                  <a:gd name="connsiteX3-7" fmla="*/ 891517 w 982957"/>
                  <a:gd name="connsiteY3-8" fmla="*/ 0 h 2479769"/>
                  <a:gd name="connsiteX4-9" fmla="*/ 982957 w 982957"/>
                  <a:gd name="connsiteY4-10" fmla="*/ 2479769 h 2479769"/>
                  <a:gd name="connsiteX0-11" fmla="*/ 891517 w 891517"/>
                  <a:gd name="connsiteY0-12" fmla="*/ 2388329 h 2388329"/>
                  <a:gd name="connsiteX1-13" fmla="*/ 0 w 891517"/>
                  <a:gd name="connsiteY1-14" fmla="*/ 2388329 h 2388329"/>
                  <a:gd name="connsiteX2-15" fmla="*/ 0 w 891517"/>
                  <a:gd name="connsiteY2-16" fmla="*/ 0 h 2388329"/>
                  <a:gd name="connsiteX3-17" fmla="*/ 891517 w 891517"/>
                  <a:gd name="connsiteY3-18" fmla="*/ 0 h 2388329"/>
                </a:gdLst>
                <a:ahLst/>
                <a:cxnLst>
                  <a:cxn ang="0">
                    <a:pos x="connsiteX0-1" y="connsiteY0-2"/>
                  </a:cxn>
                  <a:cxn ang="0">
                    <a:pos x="connsiteX1-3" y="connsiteY1-4"/>
                  </a:cxn>
                  <a:cxn ang="0">
                    <a:pos x="connsiteX2-5" y="connsiteY2-6"/>
                  </a:cxn>
                  <a:cxn ang="0">
                    <a:pos x="connsiteX3-7" y="connsiteY3-8"/>
                  </a:cxn>
                </a:cxnLst>
                <a:rect l="l" t="t" r="r" b="b"/>
                <a:pathLst>
                  <a:path w="891517" h="2388329">
                    <a:moveTo>
                      <a:pt x="891517" y="2388329"/>
                    </a:moveTo>
                    <a:lnTo>
                      <a:pt x="0" y="2388329"/>
                    </a:lnTo>
                    <a:lnTo>
                      <a:pt x="0" y="0"/>
                    </a:lnTo>
                    <a:lnTo>
                      <a:pt x="891517" y="0"/>
                    </a:lnTo>
                  </a:path>
                </a:pathLst>
              </a:custGeom>
              <a:noFill/>
              <a:ln>
                <a:solidFill>
                  <a:srgbClr val="BD0158"/>
                </a:solidFill>
                <a:headEnd type="stealth"/>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7398488" y="2944107"/>
                <a:ext cx="649984" cy="649984"/>
                <a:chOff x="7361804" y="2952750"/>
                <a:chExt cx="649984" cy="649984"/>
              </a:xfrm>
            </p:grpSpPr>
            <p:grpSp>
              <p:nvGrpSpPr>
                <p:cNvPr id="12" name="组合 11"/>
                <p:cNvGrpSpPr/>
                <p:nvPr/>
              </p:nvGrpSpPr>
              <p:grpSpPr>
                <a:xfrm>
                  <a:off x="7361804" y="2952750"/>
                  <a:ext cx="649984" cy="649984"/>
                  <a:chOff x="7659991" y="2614502"/>
                  <a:chExt cx="833640" cy="833640"/>
                </a:xfrm>
              </p:grpSpPr>
              <p:sp>
                <p:nvSpPr>
                  <p:cNvPr id="62" name="椭圆 61"/>
                  <p:cNvSpPr/>
                  <p:nvPr/>
                </p:nvSpPr>
                <p:spPr>
                  <a:xfrm>
                    <a:off x="7659991" y="2614502"/>
                    <a:ext cx="833640" cy="833640"/>
                  </a:xfrm>
                  <a:prstGeom prst="ellipse">
                    <a:avLst/>
                  </a:prstGeom>
                  <a:solidFill>
                    <a:srgbClr val="BD015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7704441" y="2658954"/>
                    <a:ext cx="744740" cy="744736"/>
                  </a:xfrm>
                  <a:prstGeom prst="ellipse">
                    <a:avLst/>
                  </a:prstGeom>
                  <a:solidFill>
                    <a:srgbClr val="BD015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7764765" y="2719277"/>
                    <a:ext cx="624092" cy="624090"/>
                  </a:xfrm>
                  <a:prstGeom prst="ellipse">
                    <a:avLst/>
                  </a:prstGeom>
                  <a:gradFill>
                    <a:gsLst>
                      <a:gs pos="0">
                        <a:srgbClr val="BD0158"/>
                      </a:gs>
                      <a:gs pos="100000">
                        <a:srgbClr val="E74F8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5" name="文本框 64"/>
                <p:cNvSpPr txBox="1"/>
                <p:nvPr/>
              </p:nvSpPr>
              <p:spPr>
                <a:xfrm>
                  <a:off x="7443496" y="3069921"/>
                  <a:ext cx="478012" cy="430887"/>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a:ln>
                        <a:noFill/>
                      </a:ln>
                      <a:solidFill>
                        <a:schemeClr val="bg1"/>
                      </a:solidFill>
                      <a:effectLst/>
                      <a:uLnTx/>
                      <a:uFillTx/>
                      <a:latin typeface="+mj-ea"/>
                      <a:ea typeface="+mj-ea"/>
                    </a:rPr>
                    <a:t>随机</a:t>
                  </a:r>
                  <a:endParaRPr kumimoji="0" lang="en-US" altLang="zh-CN" sz="1100" b="1" i="0" u="none" strike="noStrike" kern="0" cap="none" spc="0" normalizeH="0" baseline="0" noProof="0">
                    <a:ln>
                      <a:noFill/>
                    </a:ln>
                    <a:solidFill>
                      <a:schemeClr val="bg1"/>
                    </a:solidFill>
                    <a:effectLst/>
                    <a:uLnTx/>
                    <a:uFillTx/>
                    <a:latin typeface="+mj-ea"/>
                    <a:ea typeface="+mj-ea"/>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a:ln>
                        <a:noFill/>
                      </a:ln>
                      <a:solidFill>
                        <a:schemeClr val="bg1"/>
                      </a:solidFill>
                      <a:effectLst/>
                      <a:uLnTx/>
                      <a:uFillTx/>
                      <a:latin typeface="+mj-ea"/>
                      <a:ea typeface="+mj-ea"/>
                    </a:rPr>
                    <a:t>2:1</a:t>
                  </a:r>
                  <a:endParaRPr kumimoji="0" lang="en-US" altLang="zh-CN" sz="1100" b="1" i="0" u="none" strike="noStrike" kern="0" cap="none" spc="0" normalizeH="0" baseline="0" noProof="0" dirty="0">
                    <a:ln>
                      <a:noFill/>
                    </a:ln>
                    <a:solidFill>
                      <a:schemeClr val="bg1"/>
                    </a:solidFill>
                    <a:effectLst/>
                    <a:uLnTx/>
                    <a:uFillTx/>
                    <a:latin typeface="+mj-ea"/>
                    <a:ea typeface="+mj-ea"/>
                  </a:endParaRPr>
                </a:p>
              </p:txBody>
            </p:sp>
          </p:grpSp>
          <p:grpSp>
            <p:nvGrpSpPr>
              <p:cNvPr id="66" name="组合 65"/>
              <p:cNvGrpSpPr/>
              <p:nvPr/>
            </p:nvGrpSpPr>
            <p:grpSpPr>
              <a:xfrm>
                <a:off x="7398488" y="5406805"/>
                <a:ext cx="649984" cy="649984"/>
                <a:chOff x="7361804" y="2952750"/>
                <a:chExt cx="649984" cy="649984"/>
              </a:xfrm>
            </p:grpSpPr>
            <p:grpSp>
              <p:nvGrpSpPr>
                <p:cNvPr id="67" name="组合 66"/>
                <p:cNvGrpSpPr/>
                <p:nvPr/>
              </p:nvGrpSpPr>
              <p:grpSpPr>
                <a:xfrm>
                  <a:off x="7361804" y="2952750"/>
                  <a:ext cx="649984" cy="649984"/>
                  <a:chOff x="7659991" y="2614502"/>
                  <a:chExt cx="833640" cy="833640"/>
                </a:xfrm>
              </p:grpSpPr>
              <p:sp>
                <p:nvSpPr>
                  <p:cNvPr id="69" name="椭圆 68"/>
                  <p:cNvSpPr/>
                  <p:nvPr/>
                </p:nvSpPr>
                <p:spPr>
                  <a:xfrm>
                    <a:off x="7659991" y="2614502"/>
                    <a:ext cx="833640" cy="833640"/>
                  </a:xfrm>
                  <a:prstGeom prst="ellipse">
                    <a:avLst/>
                  </a:prstGeom>
                  <a:solidFill>
                    <a:srgbClr val="BD015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7704441" y="2658954"/>
                    <a:ext cx="744740" cy="744736"/>
                  </a:xfrm>
                  <a:prstGeom prst="ellipse">
                    <a:avLst/>
                  </a:prstGeom>
                  <a:solidFill>
                    <a:srgbClr val="BD015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7764765" y="2719277"/>
                    <a:ext cx="624092" cy="624090"/>
                  </a:xfrm>
                  <a:prstGeom prst="ellipse">
                    <a:avLst/>
                  </a:prstGeom>
                  <a:gradFill>
                    <a:gsLst>
                      <a:gs pos="0">
                        <a:srgbClr val="BD0158"/>
                      </a:gs>
                      <a:gs pos="100000">
                        <a:srgbClr val="E74F8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文本框 67"/>
                <p:cNvSpPr txBox="1"/>
                <p:nvPr/>
              </p:nvSpPr>
              <p:spPr>
                <a:xfrm>
                  <a:off x="7443496" y="3069921"/>
                  <a:ext cx="478012" cy="430887"/>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a:ln>
                        <a:noFill/>
                      </a:ln>
                      <a:solidFill>
                        <a:schemeClr val="bg1"/>
                      </a:solidFill>
                      <a:effectLst/>
                      <a:uLnTx/>
                      <a:uFillTx/>
                      <a:latin typeface="+mj-ea"/>
                      <a:ea typeface="+mj-ea"/>
                    </a:rPr>
                    <a:t>随机</a:t>
                  </a:r>
                  <a:endParaRPr kumimoji="0" lang="en-US" altLang="zh-CN" sz="1100" b="1" i="0" u="none" strike="noStrike" kern="0" cap="none" spc="0" normalizeH="0" baseline="0" noProof="0">
                    <a:ln>
                      <a:noFill/>
                    </a:ln>
                    <a:solidFill>
                      <a:schemeClr val="bg1"/>
                    </a:solidFill>
                    <a:effectLst/>
                    <a:uLnTx/>
                    <a:uFillTx/>
                    <a:latin typeface="+mj-ea"/>
                    <a:ea typeface="+mj-ea"/>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a:ln>
                        <a:noFill/>
                      </a:ln>
                      <a:solidFill>
                        <a:schemeClr val="bg1"/>
                      </a:solidFill>
                      <a:effectLst/>
                      <a:uLnTx/>
                      <a:uFillTx/>
                      <a:latin typeface="+mj-ea"/>
                      <a:ea typeface="+mj-ea"/>
                    </a:rPr>
                    <a:t>2:1</a:t>
                  </a:r>
                  <a:endParaRPr kumimoji="0" lang="en-US" altLang="zh-CN" sz="1100" b="1" i="0" u="none" strike="noStrike" kern="0" cap="none" spc="0" normalizeH="0" baseline="0" noProof="0" dirty="0">
                    <a:ln>
                      <a:noFill/>
                    </a:ln>
                    <a:solidFill>
                      <a:schemeClr val="bg1"/>
                    </a:solidFill>
                    <a:effectLst/>
                    <a:uLnTx/>
                    <a:uFillTx/>
                    <a:latin typeface="+mj-ea"/>
                    <a:ea typeface="+mj-ea"/>
                  </a:endParaRPr>
                </a:p>
              </p:txBody>
            </p:sp>
          </p:grpSp>
          <p:grpSp>
            <p:nvGrpSpPr>
              <p:cNvPr id="76" name="组合 75"/>
              <p:cNvGrpSpPr/>
              <p:nvPr/>
            </p:nvGrpSpPr>
            <p:grpSpPr>
              <a:xfrm>
                <a:off x="9647861" y="2978766"/>
                <a:ext cx="1734514" cy="528419"/>
                <a:chOff x="9647861" y="2978766"/>
                <a:chExt cx="1734514" cy="528419"/>
              </a:xfrm>
            </p:grpSpPr>
            <p:sp>
              <p:nvSpPr>
                <p:cNvPr id="34" name="矩形 33"/>
                <p:cNvSpPr/>
                <p:nvPr/>
              </p:nvSpPr>
              <p:spPr>
                <a:xfrm>
                  <a:off x="9844545" y="2978766"/>
                  <a:ext cx="1341146" cy="528419"/>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i="0" u="none" strike="noStrike" kern="0" cap="none" spc="0" normalizeH="0" baseline="0" noProof="0" dirty="0">
                      <a:ln>
                        <a:noFill/>
                      </a:ln>
                      <a:solidFill>
                        <a:prstClr val="black"/>
                      </a:solidFill>
                      <a:effectLst/>
                      <a:uLnTx/>
                      <a:uFillTx/>
                      <a:latin typeface="+mj-ea"/>
                      <a:ea typeface="+mj-ea"/>
                      <a:cs typeface="+mn-cs"/>
                    </a:rPr>
                    <a:t>主要终点分析人群</a:t>
                  </a:r>
                  <a:endParaRPr kumimoji="0" lang="en-US" altLang="zh-CN" sz="1100" i="0" u="none" strike="noStrike" kern="0" cap="none" spc="0" normalizeH="0" baseline="0" noProof="0" dirty="0">
                    <a:ln>
                      <a:noFill/>
                    </a:ln>
                    <a:solidFill>
                      <a:prstClr val="black"/>
                    </a:solidFill>
                    <a:effectLst/>
                    <a:uLnTx/>
                    <a:uFillTx/>
                    <a:latin typeface="+mj-ea"/>
                    <a:ea typeface="+mj-ea"/>
                    <a:cs typeface="+mn-cs"/>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i="0" u="none" strike="noStrike" kern="0" cap="none" spc="0" normalizeH="0" baseline="0" noProof="0" dirty="0">
                      <a:ln>
                        <a:noFill/>
                      </a:ln>
                      <a:solidFill>
                        <a:prstClr val="black"/>
                      </a:solidFill>
                      <a:effectLst/>
                      <a:uLnTx/>
                      <a:uFillTx/>
                      <a:latin typeface="+mj-ea"/>
                      <a:ea typeface="+mj-ea"/>
                      <a:cs typeface="+mn-cs"/>
                    </a:rPr>
                    <a:t>N=238</a:t>
                  </a:r>
                  <a:endParaRPr kumimoji="0" lang="en-US" altLang="zh-CN" sz="1100" i="0" u="none" strike="noStrike" kern="0" cap="none" spc="0" normalizeH="0" baseline="0" noProof="0" dirty="0">
                    <a:ln>
                      <a:noFill/>
                    </a:ln>
                    <a:solidFill>
                      <a:prstClr val="black"/>
                    </a:solidFill>
                    <a:effectLst/>
                    <a:uLnTx/>
                    <a:uFillTx/>
                    <a:latin typeface="+mj-ea"/>
                    <a:ea typeface="+mj-ea"/>
                    <a:cs typeface="+mn-cs"/>
                  </a:endParaRPr>
                </a:p>
              </p:txBody>
            </p:sp>
            <p:grpSp>
              <p:nvGrpSpPr>
                <p:cNvPr id="74" name="组合 73"/>
                <p:cNvGrpSpPr/>
                <p:nvPr/>
              </p:nvGrpSpPr>
              <p:grpSpPr>
                <a:xfrm>
                  <a:off x="9647861" y="3242976"/>
                  <a:ext cx="1734514" cy="226699"/>
                  <a:chOff x="7061109" y="2562224"/>
                  <a:chExt cx="3998139" cy="226699"/>
                </a:xfrm>
              </p:grpSpPr>
              <p:sp>
                <p:nvSpPr>
                  <p:cNvPr id="72" name="梯形 71"/>
                  <p:cNvSpPr/>
                  <p:nvPr/>
                </p:nvSpPr>
                <p:spPr>
                  <a:xfrm>
                    <a:off x="7061109" y="2562224"/>
                    <a:ext cx="3998139" cy="226699"/>
                  </a:xfrm>
                  <a:prstGeom prst="trapezoid">
                    <a:avLst>
                      <a:gd name="adj" fmla="val 76923"/>
                    </a:avLst>
                  </a:prstGeom>
                  <a:gradFill flip="none" rotWithShape="1">
                    <a:gsLst>
                      <a:gs pos="0">
                        <a:srgbClr val="BD0158">
                          <a:alpha val="12000"/>
                        </a:srgbClr>
                      </a:gs>
                      <a:gs pos="99000">
                        <a:srgbClr val="E74F88">
                          <a:alpha val="0"/>
                        </a:srgbClr>
                      </a:gs>
                    </a:gsLst>
                    <a:lin ang="16200000" scaled="1"/>
                    <a:tileRect/>
                  </a:gradFill>
                  <a:ln w="6350">
                    <a:gradFill>
                      <a:gsLst>
                        <a:gs pos="0">
                          <a:schemeClr val="accent1">
                            <a:lumMod val="5000"/>
                            <a:lumOff val="95000"/>
                            <a:alpha val="0"/>
                          </a:schemeClr>
                        </a:gs>
                        <a:gs pos="100000">
                          <a:srgbClr val="E74F88"/>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梯形 72"/>
                  <p:cNvSpPr/>
                  <p:nvPr/>
                </p:nvSpPr>
                <p:spPr>
                  <a:xfrm>
                    <a:off x="7231379" y="2563511"/>
                    <a:ext cx="3657601" cy="191428"/>
                  </a:xfrm>
                  <a:prstGeom prst="trapezoid">
                    <a:avLst>
                      <a:gd name="adj" fmla="val 76923"/>
                    </a:avLst>
                  </a:prstGeom>
                  <a:gradFill flip="none" rotWithShape="1">
                    <a:gsLst>
                      <a:gs pos="0">
                        <a:srgbClr val="BD0158">
                          <a:alpha val="12000"/>
                        </a:srgbClr>
                      </a:gs>
                      <a:gs pos="99000">
                        <a:srgbClr val="E74F88">
                          <a:alpha val="0"/>
                        </a:srgbClr>
                      </a:gs>
                    </a:gsLst>
                    <a:lin ang="16200000" scaled="1"/>
                    <a:tileRect/>
                  </a:gradFill>
                  <a:ln w="6350">
                    <a:gradFill>
                      <a:gsLst>
                        <a:gs pos="0">
                          <a:schemeClr val="accent1">
                            <a:lumMod val="5000"/>
                            <a:lumOff val="95000"/>
                            <a:alpha val="0"/>
                          </a:schemeClr>
                        </a:gs>
                        <a:gs pos="100000">
                          <a:srgbClr val="E74F88"/>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7" name="组合 76"/>
              <p:cNvGrpSpPr/>
              <p:nvPr/>
            </p:nvGrpSpPr>
            <p:grpSpPr>
              <a:xfrm>
                <a:off x="9647861" y="5377607"/>
                <a:ext cx="1734514" cy="528419"/>
                <a:chOff x="9647861" y="2978766"/>
                <a:chExt cx="1734514" cy="528419"/>
              </a:xfrm>
            </p:grpSpPr>
            <p:sp>
              <p:nvSpPr>
                <p:cNvPr id="78" name="矩形 77"/>
                <p:cNvSpPr/>
                <p:nvPr/>
              </p:nvSpPr>
              <p:spPr>
                <a:xfrm>
                  <a:off x="9844545" y="2978766"/>
                  <a:ext cx="1341146" cy="528419"/>
                </a:xfrm>
                <a:prstGeom prst="rect">
                  <a:avLst/>
                </a:prstGeom>
                <a:noFill/>
                <a:ln w="12700" cap="flat" cmpd="sng" algn="ctr">
                  <a:noFill/>
                  <a:prstDash val="solid"/>
                  <a:miter lim="800000"/>
                </a:ln>
                <a:effectLst/>
              </p:spPr>
              <p:txBody>
                <a:bodyPr rtlCol="0" anchor="ctr"/>
                <a:lstStyle/>
                <a:p>
                  <a:pPr algn="ctr">
                    <a:defRPr/>
                  </a:pPr>
                  <a:r>
                    <a:rPr lang="zh-CN" altLang="en-US" sz="1100" kern="0">
                      <a:solidFill>
                        <a:prstClr val="black"/>
                      </a:solidFill>
                      <a:latin typeface="+mj-ea"/>
                      <a:ea typeface="+mj-ea"/>
                    </a:rPr>
                    <a:t>次要终点人群</a:t>
                  </a:r>
                  <a:endParaRPr lang="en-US" altLang="zh-CN" sz="1100" kern="0">
                    <a:solidFill>
                      <a:prstClr val="black"/>
                    </a:solidFill>
                    <a:latin typeface="+mj-ea"/>
                    <a:ea typeface="+mj-ea"/>
                  </a:endParaRPr>
                </a:p>
                <a:p>
                  <a:pPr algn="ctr">
                    <a:defRPr/>
                  </a:pPr>
                  <a:r>
                    <a:rPr lang="en-US" altLang="zh-CN" sz="1100" kern="0">
                      <a:solidFill>
                        <a:prstClr val="black"/>
                      </a:solidFill>
                      <a:latin typeface="+mj-ea"/>
                      <a:ea typeface="+mj-ea"/>
                    </a:rPr>
                    <a:t>N=199</a:t>
                  </a:r>
                  <a:endParaRPr lang="en-US" altLang="zh-CN" sz="1100" kern="0" dirty="0">
                    <a:solidFill>
                      <a:prstClr val="black"/>
                    </a:solidFill>
                    <a:latin typeface="+mj-ea"/>
                    <a:ea typeface="+mj-ea"/>
                  </a:endParaRPr>
                </a:p>
              </p:txBody>
            </p:sp>
            <p:grpSp>
              <p:nvGrpSpPr>
                <p:cNvPr id="79" name="组合 78"/>
                <p:cNvGrpSpPr/>
                <p:nvPr/>
              </p:nvGrpSpPr>
              <p:grpSpPr>
                <a:xfrm>
                  <a:off x="9647861" y="3242976"/>
                  <a:ext cx="1734514" cy="226699"/>
                  <a:chOff x="7061109" y="2562224"/>
                  <a:chExt cx="3998139" cy="226699"/>
                </a:xfrm>
              </p:grpSpPr>
              <p:sp>
                <p:nvSpPr>
                  <p:cNvPr id="80" name="梯形 79"/>
                  <p:cNvSpPr/>
                  <p:nvPr/>
                </p:nvSpPr>
                <p:spPr>
                  <a:xfrm>
                    <a:off x="7061109" y="2562224"/>
                    <a:ext cx="3998139" cy="226699"/>
                  </a:xfrm>
                  <a:prstGeom prst="trapezoid">
                    <a:avLst>
                      <a:gd name="adj" fmla="val 76923"/>
                    </a:avLst>
                  </a:prstGeom>
                  <a:gradFill flip="none" rotWithShape="1">
                    <a:gsLst>
                      <a:gs pos="0">
                        <a:srgbClr val="BD0158">
                          <a:alpha val="12000"/>
                        </a:srgbClr>
                      </a:gs>
                      <a:gs pos="99000">
                        <a:srgbClr val="E74F88">
                          <a:alpha val="0"/>
                        </a:srgbClr>
                      </a:gs>
                    </a:gsLst>
                    <a:lin ang="16200000" scaled="1"/>
                    <a:tileRect/>
                  </a:gradFill>
                  <a:ln w="6350">
                    <a:gradFill>
                      <a:gsLst>
                        <a:gs pos="0">
                          <a:schemeClr val="accent1">
                            <a:lumMod val="5000"/>
                            <a:lumOff val="95000"/>
                            <a:alpha val="0"/>
                          </a:schemeClr>
                        </a:gs>
                        <a:gs pos="100000">
                          <a:srgbClr val="E74F88"/>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梯形 80"/>
                  <p:cNvSpPr/>
                  <p:nvPr/>
                </p:nvSpPr>
                <p:spPr>
                  <a:xfrm>
                    <a:off x="7231378" y="2563511"/>
                    <a:ext cx="3657600" cy="191428"/>
                  </a:xfrm>
                  <a:prstGeom prst="trapezoid">
                    <a:avLst>
                      <a:gd name="adj" fmla="val 76923"/>
                    </a:avLst>
                  </a:prstGeom>
                  <a:gradFill flip="none" rotWithShape="1">
                    <a:gsLst>
                      <a:gs pos="0">
                        <a:srgbClr val="BD0158">
                          <a:alpha val="12000"/>
                        </a:srgbClr>
                      </a:gs>
                      <a:gs pos="99000">
                        <a:srgbClr val="E74F88">
                          <a:alpha val="0"/>
                        </a:srgbClr>
                      </a:gs>
                    </a:gsLst>
                    <a:lin ang="16200000" scaled="1"/>
                    <a:tileRect/>
                  </a:gradFill>
                  <a:ln w="6350">
                    <a:gradFill>
                      <a:gsLst>
                        <a:gs pos="0">
                          <a:schemeClr val="accent1">
                            <a:lumMod val="5000"/>
                            <a:lumOff val="95000"/>
                            <a:alpha val="0"/>
                          </a:schemeClr>
                        </a:gs>
                        <a:gs pos="100000">
                          <a:srgbClr val="E74F88"/>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sp>
        <p:nvSpPr>
          <p:cNvPr id="85" name="矩形: 圆角 84"/>
          <p:cNvSpPr/>
          <p:nvPr/>
        </p:nvSpPr>
        <p:spPr>
          <a:xfrm>
            <a:off x="6181725" y="4286250"/>
            <a:ext cx="5400675" cy="2295525"/>
          </a:xfrm>
          <a:prstGeom prst="roundRect">
            <a:avLst>
              <a:gd name="adj" fmla="val 2726"/>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Tree>
    <p:custDataLst>
      <p:tags r:id="rId2"/>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11" name="文本框 10"/>
          <p:cNvSpPr txBox="1"/>
          <p:nvPr/>
        </p:nvSpPr>
        <p:spPr>
          <a:xfrm>
            <a:off x="434974" y="4117"/>
            <a:ext cx="11452226" cy="892552"/>
          </a:xfrm>
          <a:prstGeom prst="rect">
            <a:avLst/>
          </a:prstGeom>
          <a:noFill/>
        </p:spPr>
        <p:txBody>
          <a:bodyPr wrap="square">
            <a:spAutoFit/>
          </a:bodyPr>
          <a:lstStyle/>
          <a:p>
            <a:r>
              <a:rPr lang="en-US" altLang="zh-CN"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SAFIR02-Immuno</a:t>
            </a:r>
            <a:r>
              <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研究：</a:t>
            </a:r>
            <a:endParaRPr lang="en-US" altLang="zh-CN"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a:p>
            <a:r>
              <a:rPr lang="en-US" altLang="zh-CN"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TNBC</a:t>
            </a:r>
            <a:r>
              <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或者</a:t>
            </a:r>
            <a:r>
              <a:rPr lang="en-US" altLang="zh-CN"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PD-L1</a:t>
            </a:r>
            <a:r>
              <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阳性的患者更可能获益于度伐利尤单抗</a:t>
            </a:r>
            <a:endPar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15" name="组合 14"/>
          <p:cNvGrpSpPr/>
          <p:nvPr/>
        </p:nvGrpSpPr>
        <p:grpSpPr>
          <a:xfrm>
            <a:off x="515938" y="936091"/>
            <a:ext cx="11160125" cy="869950"/>
            <a:chOff x="515938" y="1016000"/>
            <a:chExt cx="11160125" cy="869950"/>
          </a:xfrm>
        </p:grpSpPr>
        <p:sp>
          <p:nvSpPr>
            <p:cNvPr id="16" name="矩形 15"/>
            <p:cNvSpPr/>
            <p:nvPr/>
          </p:nvSpPr>
          <p:spPr>
            <a:xfrm>
              <a:off x="515938" y="1016000"/>
              <a:ext cx="11160125" cy="869950"/>
            </a:xfrm>
            <a:prstGeom prst="rect">
              <a:avLst/>
            </a:prstGeom>
            <a:solidFill>
              <a:schemeClr val="bg1">
                <a:lumMod val="6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46101" y="1122071"/>
              <a:ext cx="11099800" cy="657809"/>
            </a:xfrm>
            <a:prstGeom prst="rect">
              <a:avLst/>
            </a:prstGeom>
            <a:noFill/>
          </p:spPr>
          <p:txBody>
            <a:bodyPr wrap="square">
              <a:spAutoFit/>
            </a:bodyPr>
            <a:lstStyle/>
            <a:p>
              <a:pPr marL="179705" indent="-179705" algn="just">
                <a:lnSpc>
                  <a:spcPct val="120000"/>
                </a:lnSpc>
                <a:buFont typeface="Arial" panose="020B0604020202090204" pitchFamily="34" charset="0"/>
                <a:buChar char="•"/>
                <a:defRPr/>
              </a:pP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整体人群中，度伐利尤单抗组和化疗组的中位</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PFS</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分别为</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2.7 vs 4.6</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个月，中位</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OS</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分别为</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21.7 vs 17.9</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个月</a:t>
              </a:r>
              <a:endPar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a:p>
              <a:pPr marL="179705" indent="-179705" algn="just">
                <a:lnSpc>
                  <a:spcPct val="120000"/>
                </a:lnSpc>
                <a:buFont typeface="Arial" panose="020B0604020202090204" pitchFamily="34" charset="0"/>
                <a:buChar char="•"/>
                <a:defRPr/>
              </a:pP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探索性分析的结果提示</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PD-L1</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阳性的</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TNBC</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rPr>
                <a:t>患者更可能获益于度伐利尤单抗</a:t>
              </a:r>
              <a:endPar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cs typeface="+mn-ea"/>
              </a:endParaRPr>
            </a:p>
          </p:txBody>
        </p:sp>
      </p:grpSp>
      <p:sp>
        <p:nvSpPr>
          <p:cNvPr id="8" name="文本框 7"/>
          <p:cNvSpPr txBox="1"/>
          <p:nvPr/>
        </p:nvSpPr>
        <p:spPr>
          <a:xfrm>
            <a:off x="9357534" y="6473558"/>
            <a:ext cx="5196126" cy="215444"/>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Nat Med. 2021 Feb;27(2):250-255.</a:t>
            </a:r>
            <a:endParaRPr lang="zh-CN" altLang="en-US" sz="800" dirty="0">
              <a:latin typeface="微软雅黑" panose="020B0503020204020204" pitchFamily="34" charset="-122"/>
              <a:ea typeface="微软雅黑" panose="020B0503020204020204" pitchFamily="34" charset="-122"/>
            </a:endParaRPr>
          </a:p>
        </p:txBody>
      </p:sp>
      <p:sp>
        <p:nvSpPr>
          <p:cNvPr id="91" name="矩形: 圆角 90"/>
          <p:cNvSpPr/>
          <p:nvPr/>
        </p:nvSpPr>
        <p:spPr>
          <a:xfrm>
            <a:off x="4439603" y="1829021"/>
            <a:ext cx="7236459" cy="4272580"/>
          </a:xfrm>
          <a:prstGeom prst="roundRect">
            <a:avLst>
              <a:gd name="adj" fmla="val 1790"/>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7" name="图片 86"/>
          <p:cNvPicPr>
            <a:picLocks noChangeAspect="1"/>
          </p:cNvPicPr>
          <p:nvPr/>
        </p:nvPicPr>
        <p:blipFill rotWithShape="1">
          <a:blip r:embed="rId2">
            <a:clrChange>
              <a:clrFrom>
                <a:srgbClr val="FFFFFF"/>
              </a:clrFrom>
              <a:clrTo>
                <a:srgbClr val="FFFFFF">
                  <a:alpha val="0"/>
                </a:srgbClr>
              </a:clrTo>
            </a:clrChange>
          </a:blip>
          <a:srcRect t="3628" r="50440" b="30780"/>
          <a:stretch>
            <a:fillRect/>
          </a:stretch>
        </p:blipFill>
        <p:spPr>
          <a:xfrm>
            <a:off x="4582858" y="2398762"/>
            <a:ext cx="3541836" cy="2251579"/>
          </a:xfrm>
          <a:prstGeom prst="rect">
            <a:avLst/>
          </a:prstGeom>
        </p:spPr>
      </p:pic>
      <p:sp>
        <p:nvSpPr>
          <p:cNvPr id="90" name="矩形: 圆角 89"/>
          <p:cNvSpPr/>
          <p:nvPr/>
        </p:nvSpPr>
        <p:spPr>
          <a:xfrm>
            <a:off x="515939" y="1829021"/>
            <a:ext cx="3856036" cy="4272580"/>
          </a:xfrm>
          <a:prstGeom prst="roundRect">
            <a:avLst>
              <a:gd name="adj" fmla="val 1790"/>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664563" y="2195625"/>
            <a:ext cx="3558788" cy="3150011"/>
            <a:chOff x="923905" y="2516282"/>
            <a:chExt cx="6247552" cy="6233950"/>
          </a:xfrm>
        </p:grpSpPr>
        <p:pic>
          <p:nvPicPr>
            <p:cNvPr id="75" name="图片 74"/>
            <p:cNvPicPr>
              <a:picLocks noChangeAspect="1"/>
            </p:cNvPicPr>
            <p:nvPr/>
          </p:nvPicPr>
          <p:blipFill rotWithShape="1">
            <a:blip r:embed="rId3">
              <a:clrChange>
                <a:clrFrom>
                  <a:srgbClr val="FFFFFF"/>
                </a:clrFrom>
                <a:clrTo>
                  <a:srgbClr val="FFFFFF">
                    <a:alpha val="0"/>
                  </a:srgbClr>
                </a:clrTo>
              </a:clrChange>
            </a:blip>
            <a:srcRect b="19773"/>
            <a:stretch>
              <a:fillRect/>
            </a:stretch>
          </p:blipFill>
          <p:spPr>
            <a:xfrm>
              <a:off x="923905" y="2516282"/>
              <a:ext cx="6247552" cy="2682491"/>
            </a:xfrm>
            <a:prstGeom prst="rect">
              <a:avLst/>
            </a:prstGeom>
          </p:spPr>
        </p:pic>
        <p:pic>
          <p:nvPicPr>
            <p:cNvPr id="86" name="图片 85"/>
            <p:cNvPicPr>
              <a:picLocks noChangeAspect="1"/>
            </p:cNvPicPr>
            <p:nvPr/>
          </p:nvPicPr>
          <p:blipFill rotWithShape="1">
            <a:blip r:embed="rId4">
              <a:clrChange>
                <a:clrFrom>
                  <a:srgbClr val="FFFFFF"/>
                </a:clrFrom>
                <a:clrTo>
                  <a:srgbClr val="FFFFFF">
                    <a:alpha val="0"/>
                  </a:srgbClr>
                </a:clrTo>
              </a:clrChange>
            </a:blip>
            <a:srcRect b="19483"/>
            <a:stretch>
              <a:fillRect/>
            </a:stretch>
          </p:blipFill>
          <p:spPr>
            <a:xfrm>
              <a:off x="923905" y="6058032"/>
              <a:ext cx="6114448" cy="2692200"/>
            </a:xfrm>
            <a:prstGeom prst="rect">
              <a:avLst/>
            </a:prstGeom>
          </p:spPr>
        </p:pic>
      </p:grpSp>
      <p:sp>
        <p:nvSpPr>
          <p:cNvPr id="5" name="矩形 4"/>
          <p:cNvSpPr/>
          <p:nvPr/>
        </p:nvSpPr>
        <p:spPr>
          <a:xfrm>
            <a:off x="4623766" y="2288435"/>
            <a:ext cx="3500928" cy="2535610"/>
          </a:xfrm>
          <a:prstGeom prst="rect">
            <a:avLst/>
          </a:prstGeom>
          <a:noFill/>
          <a:ln w="12700">
            <a:solidFill>
              <a:srgbClr val="BD0158"/>
            </a:solidFill>
          </a:ln>
          <a:effectLst>
            <a:outerShdw blurRad="127000" algn="ctr" rotWithShape="0">
              <a:srgbClr val="BD0158">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676674" y="5839313"/>
            <a:ext cx="3534566" cy="262710"/>
            <a:chOff x="688785" y="5770603"/>
            <a:chExt cx="3534566" cy="262710"/>
          </a:xfrm>
        </p:grpSpPr>
        <p:grpSp>
          <p:nvGrpSpPr>
            <p:cNvPr id="21" name="组合 20"/>
            <p:cNvGrpSpPr/>
            <p:nvPr/>
          </p:nvGrpSpPr>
          <p:grpSpPr>
            <a:xfrm>
              <a:off x="688785" y="5894708"/>
              <a:ext cx="1177572" cy="138605"/>
              <a:chOff x="2345007" y="1321456"/>
              <a:chExt cx="1177572" cy="166416"/>
            </a:xfrm>
          </p:grpSpPr>
          <p:sp>
            <p:nvSpPr>
              <p:cNvPr id="26" name="平行四边形 25"/>
              <p:cNvSpPr/>
              <p:nvPr/>
            </p:nvSpPr>
            <p:spPr>
              <a:xfrm flipH="1">
                <a:off x="2345007" y="1321456"/>
                <a:ext cx="1177572" cy="118998"/>
              </a:xfrm>
              <a:prstGeom prst="parallelogram">
                <a:avLst/>
              </a:prstGeom>
              <a:gradFill flip="none" rotWithShape="1">
                <a:gsLst>
                  <a:gs pos="0">
                    <a:srgbClr val="BD0158">
                      <a:alpha val="20000"/>
                    </a:srgbClr>
                  </a:gs>
                  <a:gs pos="100000">
                    <a:srgbClr val="BD0158">
                      <a:alpha val="0"/>
                    </a:srgbClr>
                  </a:gs>
                </a:gsLst>
                <a:lin ang="10800000" scaled="1"/>
                <a:tileRect/>
              </a:gradFill>
              <a:ln w="9525">
                <a:gradFill flip="none" rotWithShape="1">
                  <a:gsLst>
                    <a:gs pos="0">
                      <a:srgbClr val="BD0158">
                        <a:alpha val="29000"/>
                      </a:srgbClr>
                    </a:gs>
                    <a:gs pos="100000">
                      <a:srgbClr val="BD0158">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n-ea"/>
                </a:endParaRPr>
              </a:p>
            </p:txBody>
          </p:sp>
          <p:sp>
            <p:nvSpPr>
              <p:cNvPr id="27" name="平行四边形 26"/>
              <p:cNvSpPr/>
              <p:nvPr/>
            </p:nvSpPr>
            <p:spPr>
              <a:xfrm flipH="1">
                <a:off x="2566084" y="1368875"/>
                <a:ext cx="883942" cy="118997"/>
              </a:xfrm>
              <a:prstGeom prst="parallelogram">
                <a:avLst/>
              </a:prstGeom>
              <a:gradFill flip="none" rotWithShape="1">
                <a:gsLst>
                  <a:gs pos="0">
                    <a:srgbClr val="BD0158">
                      <a:alpha val="20000"/>
                    </a:srgbClr>
                  </a:gs>
                  <a:gs pos="100000">
                    <a:srgbClr val="BD0158">
                      <a:alpha val="0"/>
                    </a:srgbClr>
                  </a:gs>
                </a:gsLst>
                <a:lin ang="10800000" scaled="1"/>
                <a:tileRect/>
              </a:gradFill>
              <a:ln w="9525">
                <a:gradFill flip="none" rotWithShape="1">
                  <a:gsLst>
                    <a:gs pos="0">
                      <a:srgbClr val="BD0158">
                        <a:alpha val="29000"/>
                      </a:srgbClr>
                    </a:gs>
                    <a:gs pos="100000">
                      <a:srgbClr val="BD0158">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n-ea"/>
                </a:endParaRPr>
              </a:p>
            </p:txBody>
          </p:sp>
        </p:grpSp>
        <p:grpSp>
          <p:nvGrpSpPr>
            <p:cNvPr id="22" name="组合 21"/>
            <p:cNvGrpSpPr/>
            <p:nvPr/>
          </p:nvGrpSpPr>
          <p:grpSpPr>
            <a:xfrm>
              <a:off x="3045779" y="5894708"/>
              <a:ext cx="1177572" cy="138605"/>
              <a:chOff x="3641873" y="1321456"/>
              <a:chExt cx="1177572" cy="166416"/>
            </a:xfrm>
          </p:grpSpPr>
          <p:sp>
            <p:nvSpPr>
              <p:cNvPr id="24" name="平行四边形 23"/>
              <p:cNvSpPr/>
              <p:nvPr/>
            </p:nvSpPr>
            <p:spPr>
              <a:xfrm>
                <a:off x="3641873" y="1321456"/>
                <a:ext cx="1177572" cy="118998"/>
              </a:xfrm>
              <a:prstGeom prst="parallelogram">
                <a:avLst/>
              </a:prstGeom>
              <a:gradFill flip="none" rotWithShape="1">
                <a:gsLst>
                  <a:gs pos="0">
                    <a:srgbClr val="BD0158">
                      <a:alpha val="20000"/>
                    </a:srgbClr>
                  </a:gs>
                  <a:gs pos="100000">
                    <a:srgbClr val="BD0158">
                      <a:alpha val="0"/>
                    </a:srgbClr>
                  </a:gs>
                </a:gsLst>
                <a:lin ang="10800000" scaled="1"/>
                <a:tileRect/>
              </a:gradFill>
              <a:ln w="9525">
                <a:gradFill flip="none" rotWithShape="1">
                  <a:gsLst>
                    <a:gs pos="0">
                      <a:srgbClr val="BD0158">
                        <a:alpha val="29000"/>
                      </a:srgbClr>
                    </a:gs>
                    <a:gs pos="100000">
                      <a:srgbClr val="BD0158">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n-ea"/>
                </a:endParaRPr>
              </a:p>
            </p:txBody>
          </p:sp>
          <p:sp>
            <p:nvSpPr>
              <p:cNvPr id="25" name="平行四边形 24"/>
              <p:cNvSpPr/>
              <p:nvPr/>
            </p:nvSpPr>
            <p:spPr>
              <a:xfrm>
                <a:off x="3695119" y="1368875"/>
                <a:ext cx="883942" cy="118997"/>
              </a:xfrm>
              <a:prstGeom prst="parallelogram">
                <a:avLst/>
              </a:prstGeom>
              <a:gradFill flip="none" rotWithShape="1">
                <a:gsLst>
                  <a:gs pos="0">
                    <a:srgbClr val="BD0158">
                      <a:alpha val="20000"/>
                    </a:srgbClr>
                  </a:gs>
                  <a:gs pos="100000">
                    <a:srgbClr val="BD0158">
                      <a:alpha val="0"/>
                    </a:srgbClr>
                  </a:gs>
                </a:gsLst>
                <a:lin ang="10800000" scaled="1"/>
                <a:tileRect/>
              </a:gradFill>
              <a:ln w="9525">
                <a:gradFill flip="none" rotWithShape="1">
                  <a:gsLst>
                    <a:gs pos="0">
                      <a:srgbClr val="BD0158">
                        <a:alpha val="29000"/>
                      </a:srgbClr>
                    </a:gs>
                    <a:gs pos="100000">
                      <a:srgbClr val="BD0158">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n-ea"/>
                </a:endParaRPr>
              </a:p>
            </p:txBody>
          </p:sp>
        </p:grpSp>
        <p:sp>
          <p:nvSpPr>
            <p:cNvPr id="23" name="文本框 22"/>
            <p:cNvSpPr txBox="1"/>
            <p:nvPr/>
          </p:nvSpPr>
          <p:spPr>
            <a:xfrm>
              <a:off x="942673" y="5770603"/>
              <a:ext cx="3026791" cy="261610"/>
            </a:xfrm>
            <a:prstGeom prst="rect">
              <a:avLst/>
            </a:prstGeom>
            <a:noFill/>
          </p:spPr>
          <p:txBody>
            <a:bodyPr wrap="none" rtlCol="0" anchor="t">
              <a:spAutoFit/>
            </a:bodyPr>
            <a:lstStyle/>
            <a:p>
              <a:pPr algn="ctr"/>
              <a:r>
                <a:rPr lang="zh-CN" altLang="en-US" sz="1100" b="1">
                  <a:solidFill>
                    <a:srgbClr val="BD0158"/>
                  </a:solidFill>
                  <a:latin typeface="+mn-ea"/>
                  <a:cs typeface="+mn-ea"/>
                  <a:sym typeface="+mn-ea"/>
                </a:rPr>
                <a:t>整体人群中</a:t>
              </a:r>
              <a:r>
                <a:rPr lang="en-US" altLang="zh-CN" sz="1100" b="1">
                  <a:solidFill>
                    <a:srgbClr val="BD0158"/>
                  </a:solidFill>
                  <a:latin typeface="+mn-ea"/>
                  <a:cs typeface="+mn-ea"/>
                  <a:sym typeface="+mn-ea"/>
                </a:rPr>
                <a:t>OS</a:t>
              </a:r>
              <a:r>
                <a:rPr lang="zh-CN" altLang="en-US" sz="1100" b="1">
                  <a:solidFill>
                    <a:srgbClr val="BD0158"/>
                  </a:solidFill>
                  <a:latin typeface="+mn-ea"/>
                  <a:cs typeface="+mn-ea"/>
                  <a:sym typeface="+mn-ea"/>
                </a:rPr>
                <a:t>和</a:t>
              </a:r>
              <a:r>
                <a:rPr lang="en-US" altLang="zh-CN" sz="1100" b="1">
                  <a:solidFill>
                    <a:srgbClr val="BD0158"/>
                  </a:solidFill>
                  <a:latin typeface="+mn-ea"/>
                  <a:cs typeface="+mn-ea"/>
                  <a:sym typeface="+mn-ea"/>
                </a:rPr>
                <a:t>PFS</a:t>
              </a:r>
              <a:r>
                <a:rPr lang="zh-CN" altLang="en-US" sz="1100" b="1">
                  <a:solidFill>
                    <a:srgbClr val="BD0158"/>
                  </a:solidFill>
                  <a:latin typeface="+mn-ea"/>
                  <a:cs typeface="+mn-ea"/>
                  <a:sym typeface="+mn-ea"/>
                </a:rPr>
                <a:t>的</a:t>
              </a:r>
              <a:r>
                <a:rPr lang="en-US" altLang="zh-CN" sz="1100" b="1">
                  <a:solidFill>
                    <a:srgbClr val="BD0158"/>
                  </a:solidFill>
                  <a:latin typeface="+mn-ea"/>
                  <a:cs typeface="+mn-ea"/>
                  <a:sym typeface="+mn-ea"/>
                </a:rPr>
                <a:t>Kaplan–Meier</a:t>
              </a:r>
              <a:r>
                <a:rPr lang="zh-CN" altLang="en-US" sz="1100" b="1">
                  <a:solidFill>
                    <a:srgbClr val="BD0158"/>
                  </a:solidFill>
                  <a:latin typeface="+mn-ea"/>
                  <a:cs typeface="+mn-ea"/>
                  <a:sym typeface="+mn-ea"/>
                </a:rPr>
                <a:t>曲线图</a:t>
              </a:r>
              <a:endParaRPr lang="zh-CN" altLang="en-US" sz="1100" b="1">
                <a:solidFill>
                  <a:srgbClr val="BD0158"/>
                </a:solidFill>
                <a:latin typeface="+mn-ea"/>
                <a:cs typeface="+mn-ea"/>
                <a:sym typeface="+mn-ea"/>
              </a:endParaRPr>
            </a:p>
          </p:txBody>
        </p:sp>
      </p:grpSp>
      <p:grpSp>
        <p:nvGrpSpPr>
          <p:cNvPr id="32" name="组合 31"/>
          <p:cNvGrpSpPr/>
          <p:nvPr/>
        </p:nvGrpSpPr>
        <p:grpSpPr>
          <a:xfrm>
            <a:off x="6290549" y="5839313"/>
            <a:ext cx="3534566" cy="261610"/>
            <a:chOff x="688785" y="5794414"/>
            <a:chExt cx="3534566" cy="261610"/>
          </a:xfrm>
        </p:grpSpPr>
        <p:grpSp>
          <p:nvGrpSpPr>
            <p:cNvPr id="33" name="组合 32"/>
            <p:cNvGrpSpPr/>
            <p:nvPr/>
          </p:nvGrpSpPr>
          <p:grpSpPr>
            <a:xfrm>
              <a:off x="688785" y="5894708"/>
              <a:ext cx="1177572" cy="138605"/>
              <a:chOff x="2345007" y="1321456"/>
              <a:chExt cx="1177572" cy="166416"/>
            </a:xfrm>
          </p:grpSpPr>
          <p:sp>
            <p:nvSpPr>
              <p:cNvPr id="38" name="平行四边形 37"/>
              <p:cNvSpPr/>
              <p:nvPr/>
            </p:nvSpPr>
            <p:spPr>
              <a:xfrm flipH="1">
                <a:off x="2345007" y="1321456"/>
                <a:ext cx="1177572" cy="118998"/>
              </a:xfrm>
              <a:prstGeom prst="parallelogram">
                <a:avLst/>
              </a:prstGeom>
              <a:gradFill flip="none" rotWithShape="1">
                <a:gsLst>
                  <a:gs pos="0">
                    <a:srgbClr val="BD0158">
                      <a:alpha val="20000"/>
                    </a:srgbClr>
                  </a:gs>
                  <a:gs pos="100000">
                    <a:srgbClr val="BD0158">
                      <a:alpha val="0"/>
                    </a:srgbClr>
                  </a:gs>
                </a:gsLst>
                <a:lin ang="10800000" scaled="1"/>
                <a:tileRect/>
              </a:gradFill>
              <a:ln w="9525">
                <a:gradFill flip="none" rotWithShape="1">
                  <a:gsLst>
                    <a:gs pos="0">
                      <a:srgbClr val="BD0158">
                        <a:alpha val="29000"/>
                      </a:srgbClr>
                    </a:gs>
                    <a:gs pos="100000">
                      <a:srgbClr val="BD0158">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n-ea"/>
                </a:endParaRPr>
              </a:p>
            </p:txBody>
          </p:sp>
          <p:sp>
            <p:nvSpPr>
              <p:cNvPr id="39" name="平行四边形 38"/>
              <p:cNvSpPr/>
              <p:nvPr/>
            </p:nvSpPr>
            <p:spPr>
              <a:xfrm flipH="1">
                <a:off x="2566084" y="1368875"/>
                <a:ext cx="883942" cy="118997"/>
              </a:xfrm>
              <a:prstGeom prst="parallelogram">
                <a:avLst/>
              </a:prstGeom>
              <a:gradFill flip="none" rotWithShape="1">
                <a:gsLst>
                  <a:gs pos="0">
                    <a:srgbClr val="BD0158">
                      <a:alpha val="20000"/>
                    </a:srgbClr>
                  </a:gs>
                  <a:gs pos="100000">
                    <a:srgbClr val="BD0158">
                      <a:alpha val="0"/>
                    </a:srgbClr>
                  </a:gs>
                </a:gsLst>
                <a:lin ang="10800000" scaled="1"/>
                <a:tileRect/>
              </a:gradFill>
              <a:ln w="9525">
                <a:gradFill flip="none" rotWithShape="1">
                  <a:gsLst>
                    <a:gs pos="0">
                      <a:srgbClr val="BD0158">
                        <a:alpha val="29000"/>
                      </a:srgbClr>
                    </a:gs>
                    <a:gs pos="100000">
                      <a:srgbClr val="BD0158">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n-ea"/>
                </a:endParaRPr>
              </a:p>
            </p:txBody>
          </p:sp>
        </p:grpSp>
        <p:grpSp>
          <p:nvGrpSpPr>
            <p:cNvPr id="34" name="组合 33"/>
            <p:cNvGrpSpPr/>
            <p:nvPr/>
          </p:nvGrpSpPr>
          <p:grpSpPr>
            <a:xfrm>
              <a:off x="3045779" y="5894708"/>
              <a:ext cx="1177572" cy="138605"/>
              <a:chOff x="3641873" y="1321456"/>
              <a:chExt cx="1177572" cy="166416"/>
            </a:xfrm>
          </p:grpSpPr>
          <p:sp>
            <p:nvSpPr>
              <p:cNvPr id="36" name="平行四边形 35"/>
              <p:cNvSpPr/>
              <p:nvPr/>
            </p:nvSpPr>
            <p:spPr>
              <a:xfrm>
                <a:off x="3641873" y="1321456"/>
                <a:ext cx="1177572" cy="118998"/>
              </a:xfrm>
              <a:prstGeom prst="parallelogram">
                <a:avLst/>
              </a:prstGeom>
              <a:gradFill flip="none" rotWithShape="1">
                <a:gsLst>
                  <a:gs pos="0">
                    <a:srgbClr val="BD0158">
                      <a:alpha val="20000"/>
                    </a:srgbClr>
                  </a:gs>
                  <a:gs pos="100000">
                    <a:srgbClr val="BD0158">
                      <a:alpha val="0"/>
                    </a:srgbClr>
                  </a:gs>
                </a:gsLst>
                <a:lin ang="10800000" scaled="1"/>
                <a:tileRect/>
              </a:gradFill>
              <a:ln w="9525">
                <a:gradFill flip="none" rotWithShape="1">
                  <a:gsLst>
                    <a:gs pos="0">
                      <a:srgbClr val="BD0158">
                        <a:alpha val="29000"/>
                      </a:srgbClr>
                    </a:gs>
                    <a:gs pos="100000">
                      <a:srgbClr val="BD0158">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n-ea"/>
                </a:endParaRPr>
              </a:p>
            </p:txBody>
          </p:sp>
          <p:sp>
            <p:nvSpPr>
              <p:cNvPr id="37" name="平行四边形 36"/>
              <p:cNvSpPr/>
              <p:nvPr/>
            </p:nvSpPr>
            <p:spPr>
              <a:xfrm>
                <a:off x="3695119" y="1368875"/>
                <a:ext cx="883942" cy="118997"/>
              </a:xfrm>
              <a:prstGeom prst="parallelogram">
                <a:avLst/>
              </a:prstGeom>
              <a:gradFill flip="none" rotWithShape="1">
                <a:gsLst>
                  <a:gs pos="0">
                    <a:srgbClr val="BD0158">
                      <a:alpha val="20000"/>
                    </a:srgbClr>
                  </a:gs>
                  <a:gs pos="100000">
                    <a:srgbClr val="BD0158">
                      <a:alpha val="0"/>
                    </a:srgbClr>
                  </a:gs>
                </a:gsLst>
                <a:lin ang="10800000" scaled="1"/>
                <a:tileRect/>
              </a:gradFill>
              <a:ln w="9525">
                <a:gradFill flip="none" rotWithShape="1">
                  <a:gsLst>
                    <a:gs pos="0">
                      <a:srgbClr val="BD0158">
                        <a:alpha val="29000"/>
                      </a:srgbClr>
                    </a:gs>
                    <a:gs pos="100000">
                      <a:srgbClr val="BD0158">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n-ea"/>
                </a:endParaRPr>
              </a:p>
            </p:txBody>
          </p:sp>
        </p:grpSp>
        <p:sp>
          <p:nvSpPr>
            <p:cNvPr id="35" name="文本框 34"/>
            <p:cNvSpPr txBox="1"/>
            <p:nvPr/>
          </p:nvSpPr>
          <p:spPr>
            <a:xfrm>
              <a:off x="1102974" y="5794414"/>
              <a:ext cx="2706190" cy="261610"/>
            </a:xfrm>
            <a:prstGeom prst="rect">
              <a:avLst/>
            </a:prstGeom>
            <a:noFill/>
          </p:spPr>
          <p:txBody>
            <a:bodyPr wrap="none" rtlCol="0" anchor="t">
              <a:spAutoFit/>
            </a:bodyPr>
            <a:lstStyle/>
            <a:p>
              <a:pPr algn="ctr"/>
              <a:r>
                <a:rPr lang="zh-CN" altLang="en-US" sz="1100" b="1">
                  <a:solidFill>
                    <a:srgbClr val="BD0158"/>
                  </a:solidFill>
                  <a:latin typeface="+mn-ea"/>
                  <a:cs typeface="+mn-ea"/>
                  <a:sym typeface="+mn-ea"/>
                </a:rPr>
                <a:t>探索性分析：</a:t>
              </a:r>
              <a:r>
                <a:rPr lang="en-US" altLang="zh-CN" sz="1100" b="1">
                  <a:solidFill>
                    <a:srgbClr val="BD0158"/>
                  </a:solidFill>
                  <a:latin typeface="+mn-ea"/>
                  <a:cs typeface="+mn-ea"/>
                  <a:sym typeface="+mn-ea"/>
                </a:rPr>
                <a:t>TNBC</a:t>
              </a:r>
              <a:r>
                <a:rPr lang="zh-CN" altLang="en-US" sz="1100" b="1">
                  <a:solidFill>
                    <a:srgbClr val="BD0158"/>
                  </a:solidFill>
                  <a:latin typeface="+mn-ea"/>
                  <a:cs typeface="+mn-ea"/>
                  <a:sym typeface="+mn-ea"/>
                </a:rPr>
                <a:t>或者</a:t>
              </a:r>
              <a:r>
                <a:rPr lang="en-US" altLang="zh-CN" sz="1100" b="1">
                  <a:solidFill>
                    <a:srgbClr val="BD0158"/>
                  </a:solidFill>
                  <a:latin typeface="+mn-ea"/>
                  <a:cs typeface="+mn-ea"/>
                  <a:sym typeface="+mn-ea"/>
                </a:rPr>
                <a:t>PD-L1</a:t>
              </a:r>
              <a:r>
                <a:rPr lang="zh-CN" altLang="en-US" sz="1100" b="1">
                  <a:solidFill>
                    <a:srgbClr val="BD0158"/>
                  </a:solidFill>
                  <a:latin typeface="+mn-ea"/>
                  <a:cs typeface="+mn-ea"/>
                  <a:sym typeface="+mn-ea"/>
                </a:rPr>
                <a:t>阳性亚组</a:t>
              </a:r>
              <a:endParaRPr lang="zh-CN" altLang="en-US" sz="1100" b="1">
                <a:solidFill>
                  <a:srgbClr val="BD0158"/>
                </a:solidFill>
                <a:latin typeface="+mn-ea"/>
                <a:cs typeface="+mn-ea"/>
                <a:sym typeface="+mn-ea"/>
              </a:endParaRPr>
            </a:p>
          </p:txBody>
        </p:sp>
      </p:grpSp>
      <p:pic>
        <p:nvPicPr>
          <p:cNvPr id="41" name="图片 40"/>
          <p:cNvPicPr>
            <a:picLocks noChangeAspect="1"/>
          </p:cNvPicPr>
          <p:nvPr/>
        </p:nvPicPr>
        <p:blipFill rotWithShape="1">
          <a:blip r:embed="rId2">
            <a:clrChange>
              <a:clrFrom>
                <a:srgbClr val="FFFFFF"/>
              </a:clrFrom>
              <a:clrTo>
                <a:srgbClr val="FFFFFF">
                  <a:alpha val="0"/>
                </a:srgbClr>
              </a:clrTo>
            </a:clrChange>
          </a:blip>
          <a:srcRect l="4428" t="85279" r="72325"/>
          <a:stretch>
            <a:fillRect/>
          </a:stretch>
        </p:blipFill>
        <p:spPr>
          <a:xfrm>
            <a:off x="4623766" y="5187548"/>
            <a:ext cx="1661398" cy="477456"/>
          </a:xfrm>
          <a:prstGeom prst="rect">
            <a:avLst/>
          </a:prstGeom>
        </p:spPr>
      </p:pic>
      <p:pic>
        <p:nvPicPr>
          <p:cNvPr id="42" name="图片 41"/>
          <p:cNvPicPr>
            <a:picLocks noChangeAspect="1"/>
          </p:cNvPicPr>
          <p:nvPr/>
        </p:nvPicPr>
        <p:blipFill rotWithShape="1">
          <a:blip r:embed="rId2">
            <a:clrChange>
              <a:clrFrom>
                <a:srgbClr val="FFFFFF"/>
              </a:clrFrom>
              <a:clrTo>
                <a:srgbClr val="FFFFFF">
                  <a:alpha val="0"/>
                </a:srgbClr>
              </a:clrTo>
            </a:clrChange>
          </a:blip>
          <a:srcRect l="48648" t="3627" b="31992"/>
          <a:stretch>
            <a:fillRect/>
          </a:stretch>
        </p:blipFill>
        <p:spPr>
          <a:xfrm>
            <a:off x="8148356" y="2416422"/>
            <a:ext cx="3354175" cy="2160638"/>
          </a:xfrm>
          <a:prstGeom prst="rect">
            <a:avLst/>
          </a:prstGeom>
        </p:spPr>
      </p:pic>
      <p:sp>
        <p:nvSpPr>
          <p:cNvPr id="47" name="矩形 46"/>
          <p:cNvSpPr/>
          <p:nvPr/>
        </p:nvSpPr>
        <p:spPr>
          <a:xfrm rot="5400000">
            <a:off x="520022" y="2816940"/>
            <a:ext cx="685800" cy="175148"/>
          </a:xfrm>
          <a:prstGeom prst="rect">
            <a:avLst/>
          </a:prstGeom>
          <a:pattFill prst="ltUpDiag">
            <a:fgClr>
              <a:srgbClr val="FBEBF3"/>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rot="16200000">
            <a:off x="496746" y="2772051"/>
            <a:ext cx="726481" cy="169277"/>
          </a:xfrm>
          <a:prstGeom prst="rect">
            <a:avLst/>
          </a:prstGeom>
          <a:noFill/>
        </p:spPr>
        <p:txBody>
          <a:bodyPr wrap="none" rtlCol="0">
            <a:spAutoFit/>
          </a:bodyPr>
          <a:lstStyle/>
          <a:p>
            <a:r>
              <a:rPr lang="en-US" altLang="zh-CN" sz="500">
                <a:latin typeface="+mn-ea"/>
              </a:rPr>
              <a:t>Probability of PFS</a:t>
            </a:r>
            <a:endParaRPr lang="zh-CN" altLang="en-US" sz="500">
              <a:latin typeface="+mn-ea"/>
            </a:endParaRPr>
          </a:p>
        </p:txBody>
      </p:sp>
      <p:sp>
        <p:nvSpPr>
          <p:cNvPr id="53" name="文本框 52"/>
          <p:cNvSpPr txBox="1"/>
          <p:nvPr/>
        </p:nvSpPr>
        <p:spPr>
          <a:xfrm>
            <a:off x="1154156" y="3644671"/>
            <a:ext cx="3057247" cy="184666"/>
          </a:xfrm>
          <a:prstGeom prst="rect">
            <a:avLst/>
          </a:prstGeom>
          <a:noFill/>
        </p:spPr>
        <p:txBody>
          <a:bodyPr wrap="none" rtlCol="0">
            <a:spAutoFit/>
          </a:bodyPr>
          <a:lstStyle/>
          <a:p>
            <a:r>
              <a:rPr lang="en-US" altLang="zh-CN" sz="600">
                <a:latin typeface="+mn-ea"/>
              </a:rPr>
              <a:t>68         38        21         15         6           4            2         1           1           0          0</a:t>
            </a:r>
            <a:endParaRPr lang="zh-CN" altLang="en-US" sz="600">
              <a:latin typeface="+mn-ea"/>
            </a:endParaRPr>
          </a:p>
        </p:txBody>
      </p:sp>
      <p:sp>
        <p:nvSpPr>
          <p:cNvPr id="66" name="文本框 65"/>
          <p:cNvSpPr txBox="1"/>
          <p:nvPr/>
        </p:nvSpPr>
        <p:spPr>
          <a:xfrm>
            <a:off x="737443" y="3585009"/>
            <a:ext cx="479618" cy="169277"/>
          </a:xfrm>
          <a:prstGeom prst="rect">
            <a:avLst/>
          </a:prstGeom>
          <a:noFill/>
        </p:spPr>
        <p:txBody>
          <a:bodyPr wrap="none" rtlCol="0">
            <a:spAutoFit/>
          </a:bodyPr>
          <a:lstStyle/>
          <a:p>
            <a:r>
              <a:rPr lang="en-US" altLang="zh-CN" sz="500">
                <a:latin typeface="+mn-ea"/>
              </a:rPr>
              <a:t>No.at risk</a:t>
            </a:r>
            <a:endParaRPr lang="zh-CN" altLang="en-US" sz="500">
              <a:latin typeface="+mn-ea"/>
            </a:endParaRPr>
          </a:p>
        </p:txBody>
      </p:sp>
      <p:sp>
        <p:nvSpPr>
          <p:cNvPr id="67" name="文本框 66"/>
          <p:cNvSpPr txBox="1"/>
          <p:nvPr/>
        </p:nvSpPr>
        <p:spPr>
          <a:xfrm>
            <a:off x="926597" y="3652366"/>
            <a:ext cx="290464" cy="169277"/>
          </a:xfrm>
          <a:prstGeom prst="rect">
            <a:avLst/>
          </a:prstGeom>
          <a:noFill/>
        </p:spPr>
        <p:txBody>
          <a:bodyPr wrap="none" rtlCol="0">
            <a:spAutoFit/>
          </a:bodyPr>
          <a:lstStyle/>
          <a:p>
            <a:pPr algn="r"/>
            <a:r>
              <a:rPr lang="en-US" altLang="zh-CN" sz="500">
                <a:latin typeface="+mn-ea"/>
              </a:rPr>
              <a:t>MC</a:t>
            </a:r>
            <a:endParaRPr lang="zh-CN" altLang="en-US" sz="500">
              <a:latin typeface="+mn-ea"/>
            </a:endParaRPr>
          </a:p>
        </p:txBody>
      </p:sp>
      <p:sp>
        <p:nvSpPr>
          <p:cNvPr id="68" name="文本框 67"/>
          <p:cNvSpPr txBox="1"/>
          <p:nvPr/>
        </p:nvSpPr>
        <p:spPr>
          <a:xfrm>
            <a:off x="984304" y="3745733"/>
            <a:ext cx="232757" cy="169277"/>
          </a:xfrm>
          <a:prstGeom prst="rect">
            <a:avLst/>
          </a:prstGeom>
          <a:noFill/>
        </p:spPr>
        <p:txBody>
          <a:bodyPr wrap="none" rtlCol="0">
            <a:spAutoFit/>
          </a:bodyPr>
          <a:lstStyle/>
          <a:p>
            <a:pPr algn="r"/>
            <a:r>
              <a:rPr lang="en-US" altLang="zh-CN" sz="500">
                <a:latin typeface="+mn-ea"/>
              </a:rPr>
              <a:t>D</a:t>
            </a:r>
            <a:endParaRPr lang="zh-CN" altLang="en-US" sz="500">
              <a:latin typeface="+mn-ea"/>
            </a:endParaRPr>
          </a:p>
        </p:txBody>
      </p:sp>
      <p:sp>
        <p:nvSpPr>
          <p:cNvPr id="69" name="文本框 68"/>
          <p:cNvSpPr txBox="1"/>
          <p:nvPr/>
        </p:nvSpPr>
        <p:spPr>
          <a:xfrm>
            <a:off x="2334438" y="3504545"/>
            <a:ext cx="699230" cy="184666"/>
          </a:xfrm>
          <a:prstGeom prst="rect">
            <a:avLst/>
          </a:prstGeom>
          <a:noFill/>
        </p:spPr>
        <p:txBody>
          <a:bodyPr wrap="none" rtlCol="0">
            <a:spAutoFit/>
          </a:bodyPr>
          <a:lstStyle/>
          <a:p>
            <a:r>
              <a:rPr lang="en-US" altLang="zh-CN" sz="600">
                <a:latin typeface="+mn-ea"/>
              </a:rPr>
              <a:t>Time(months)</a:t>
            </a:r>
            <a:endParaRPr lang="zh-CN" altLang="en-US" sz="600">
              <a:latin typeface="+mn-ea"/>
            </a:endParaRPr>
          </a:p>
        </p:txBody>
      </p:sp>
      <p:sp>
        <p:nvSpPr>
          <p:cNvPr id="70" name="文本框 69"/>
          <p:cNvSpPr txBox="1"/>
          <p:nvPr/>
        </p:nvSpPr>
        <p:spPr>
          <a:xfrm>
            <a:off x="1132592" y="3738038"/>
            <a:ext cx="3236784" cy="184666"/>
          </a:xfrm>
          <a:prstGeom prst="rect">
            <a:avLst/>
          </a:prstGeom>
          <a:noFill/>
        </p:spPr>
        <p:txBody>
          <a:bodyPr wrap="none" rtlCol="0">
            <a:spAutoFit/>
          </a:bodyPr>
          <a:lstStyle/>
          <a:p>
            <a:r>
              <a:rPr lang="en-US" altLang="zh-CN" sz="600">
                <a:latin typeface="+mn-ea"/>
              </a:rPr>
              <a:t>131        55        28         13         8           7            4         3           2           2          0      </a:t>
            </a:r>
            <a:endParaRPr lang="zh-CN" altLang="en-US" sz="600">
              <a:latin typeface="+mn-ea"/>
            </a:endParaRPr>
          </a:p>
        </p:txBody>
      </p:sp>
      <p:sp>
        <p:nvSpPr>
          <p:cNvPr id="71" name="矩形 70"/>
          <p:cNvSpPr/>
          <p:nvPr/>
        </p:nvSpPr>
        <p:spPr>
          <a:xfrm rot="5400000">
            <a:off x="520022" y="4575806"/>
            <a:ext cx="685800" cy="175148"/>
          </a:xfrm>
          <a:prstGeom prst="rect">
            <a:avLst/>
          </a:prstGeom>
          <a:pattFill prst="ltUpDiag">
            <a:fgClr>
              <a:srgbClr val="FBEBF3"/>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rot="16200000">
            <a:off x="506364" y="4530917"/>
            <a:ext cx="707245" cy="169277"/>
          </a:xfrm>
          <a:prstGeom prst="rect">
            <a:avLst/>
          </a:prstGeom>
          <a:noFill/>
        </p:spPr>
        <p:txBody>
          <a:bodyPr wrap="none" rtlCol="0">
            <a:spAutoFit/>
          </a:bodyPr>
          <a:lstStyle/>
          <a:p>
            <a:r>
              <a:rPr lang="en-US" altLang="zh-CN" sz="500">
                <a:latin typeface="+mn-ea"/>
              </a:rPr>
              <a:t>Probability of OS</a:t>
            </a:r>
            <a:endParaRPr lang="zh-CN" altLang="en-US" sz="500">
              <a:latin typeface="+mn-ea"/>
            </a:endParaRPr>
          </a:p>
        </p:txBody>
      </p:sp>
      <p:sp>
        <p:nvSpPr>
          <p:cNvPr id="73" name="文本框 72"/>
          <p:cNvSpPr txBox="1"/>
          <p:nvPr/>
        </p:nvSpPr>
        <p:spPr>
          <a:xfrm>
            <a:off x="1125581" y="5445935"/>
            <a:ext cx="3034805" cy="184666"/>
          </a:xfrm>
          <a:prstGeom prst="rect">
            <a:avLst/>
          </a:prstGeom>
          <a:noFill/>
        </p:spPr>
        <p:txBody>
          <a:bodyPr wrap="none" rtlCol="0">
            <a:spAutoFit/>
          </a:bodyPr>
          <a:lstStyle/>
          <a:p>
            <a:r>
              <a:rPr lang="en-US" altLang="zh-CN" sz="600">
                <a:latin typeface="+mn-ea"/>
              </a:rPr>
              <a:t>68     65     53     42    35     23     17     12      8       4      2       2       1       1      1</a:t>
            </a:r>
            <a:endParaRPr lang="zh-CN" altLang="en-US" sz="600">
              <a:latin typeface="+mn-ea"/>
            </a:endParaRPr>
          </a:p>
        </p:txBody>
      </p:sp>
      <p:sp>
        <p:nvSpPr>
          <p:cNvPr id="74" name="文本框 73"/>
          <p:cNvSpPr txBox="1"/>
          <p:nvPr/>
        </p:nvSpPr>
        <p:spPr>
          <a:xfrm>
            <a:off x="737443" y="5393445"/>
            <a:ext cx="479618" cy="169277"/>
          </a:xfrm>
          <a:prstGeom prst="rect">
            <a:avLst/>
          </a:prstGeom>
          <a:noFill/>
        </p:spPr>
        <p:txBody>
          <a:bodyPr wrap="none" rtlCol="0">
            <a:spAutoFit/>
          </a:bodyPr>
          <a:lstStyle/>
          <a:p>
            <a:r>
              <a:rPr lang="en-US" altLang="zh-CN" sz="500">
                <a:latin typeface="+mn-ea"/>
              </a:rPr>
              <a:t>No.at risk</a:t>
            </a:r>
            <a:endParaRPr lang="zh-CN" altLang="en-US" sz="500">
              <a:latin typeface="+mn-ea"/>
            </a:endParaRPr>
          </a:p>
        </p:txBody>
      </p:sp>
      <p:sp>
        <p:nvSpPr>
          <p:cNvPr id="76" name="文本框 75"/>
          <p:cNvSpPr txBox="1"/>
          <p:nvPr/>
        </p:nvSpPr>
        <p:spPr>
          <a:xfrm>
            <a:off x="926597" y="5460802"/>
            <a:ext cx="290464" cy="169277"/>
          </a:xfrm>
          <a:prstGeom prst="rect">
            <a:avLst/>
          </a:prstGeom>
          <a:noFill/>
        </p:spPr>
        <p:txBody>
          <a:bodyPr wrap="none" rtlCol="0">
            <a:spAutoFit/>
          </a:bodyPr>
          <a:lstStyle/>
          <a:p>
            <a:pPr algn="r"/>
            <a:r>
              <a:rPr lang="en-US" altLang="zh-CN" sz="500">
                <a:latin typeface="+mn-ea"/>
              </a:rPr>
              <a:t>MC</a:t>
            </a:r>
            <a:endParaRPr lang="zh-CN" altLang="en-US" sz="500">
              <a:latin typeface="+mn-ea"/>
            </a:endParaRPr>
          </a:p>
        </p:txBody>
      </p:sp>
      <p:sp>
        <p:nvSpPr>
          <p:cNvPr id="77" name="文本框 76"/>
          <p:cNvSpPr txBox="1"/>
          <p:nvPr/>
        </p:nvSpPr>
        <p:spPr>
          <a:xfrm>
            <a:off x="984304" y="5547978"/>
            <a:ext cx="232757" cy="169277"/>
          </a:xfrm>
          <a:prstGeom prst="rect">
            <a:avLst/>
          </a:prstGeom>
          <a:noFill/>
        </p:spPr>
        <p:txBody>
          <a:bodyPr wrap="none" rtlCol="0">
            <a:spAutoFit/>
          </a:bodyPr>
          <a:lstStyle/>
          <a:p>
            <a:pPr algn="r"/>
            <a:r>
              <a:rPr lang="en-US" altLang="zh-CN" sz="500">
                <a:latin typeface="+mn-ea"/>
              </a:rPr>
              <a:t>D</a:t>
            </a:r>
            <a:endParaRPr lang="zh-CN" altLang="en-US" sz="500">
              <a:latin typeface="+mn-ea"/>
            </a:endParaRPr>
          </a:p>
        </p:txBody>
      </p:sp>
      <p:sp>
        <p:nvSpPr>
          <p:cNvPr id="78" name="文本框 77"/>
          <p:cNvSpPr txBox="1"/>
          <p:nvPr/>
        </p:nvSpPr>
        <p:spPr>
          <a:xfrm>
            <a:off x="2334438" y="5312981"/>
            <a:ext cx="699230" cy="184666"/>
          </a:xfrm>
          <a:prstGeom prst="rect">
            <a:avLst/>
          </a:prstGeom>
          <a:noFill/>
        </p:spPr>
        <p:txBody>
          <a:bodyPr wrap="none" rtlCol="0">
            <a:spAutoFit/>
          </a:bodyPr>
          <a:lstStyle/>
          <a:p>
            <a:r>
              <a:rPr lang="en-US" altLang="zh-CN" sz="600">
                <a:latin typeface="+mn-ea"/>
              </a:rPr>
              <a:t>Time(months)</a:t>
            </a:r>
            <a:endParaRPr lang="zh-CN" altLang="en-US" sz="600">
              <a:latin typeface="+mn-ea"/>
            </a:endParaRPr>
          </a:p>
        </p:txBody>
      </p:sp>
      <p:sp>
        <p:nvSpPr>
          <p:cNvPr id="79" name="文本框 78"/>
          <p:cNvSpPr txBox="1"/>
          <p:nvPr/>
        </p:nvSpPr>
        <p:spPr>
          <a:xfrm>
            <a:off x="1100682" y="5540283"/>
            <a:ext cx="3124573" cy="184666"/>
          </a:xfrm>
          <a:prstGeom prst="rect">
            <a:avLst/>
          </a:prstGeom>
          <a:noFill/>
        </p:spPr>
        <p:txBody>
          <a:bodyPr wrap="none" rtlCol="0">
            <a:spAutoFit/>
          </a:bodyPr>
          <a:lstStyle/>
          <a:p>
            <a:r>
              <a:rPr lang="en-US" altLang="zh-CN" sz="600">
                <a:latin typeface="+mn-ea"/>
              </a:rPr>
              <a:t>131   122   112    89    78     57     42     33     21      9      4       1       1       0       0   </a:t>
            </a:r>
            <a:endParaRPr lang="zh-CN" altLang="en-US" sz="600">
              <a:latin typeface="+mn-ea"/>
            </a:endParaRPr>
          </a:p>
        </p:txBody>
      </p:sp>
      <p:sp>
        <p:nvSpPr>
          <p:cNvPr id="80" name="矩形 79"/>
          <p:cNvSpPr/>
          <p:nvPr/>
        </p:nvSpPr>
        <p:spPr>
          <a:xfrm rot="5400000">
            <a:off x="4286579" y="3441185"/>
            <a:ext cx="893948" cy="175148"/>
          </a:xfrm>
          <a:prstGeom prst="rect">
            <a:avLst/>
          </a:prstGeom>
          <a:pattFill prst="ltUpDiag">
            <a:fgClr>
              <a:srgbClr val="FBEBF3"/>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文本框 80"/>
          <p:cNvSpPr txBox="1"/>
          <p:nvPr/>
        </p:nvSpPr>
        <p:spPr>
          <a:xfrm rot="16200000">
            <a:off x="4293520" y="3451058"/>
            <a:ext cx="917239" cy="200055"/>
          </a:xfrm>
          <a:prstGeom prst="rect">
            <a:avLst/>
          </a:prstGeom>
          <a:noFill/>
        </p:spPr>
        <p:txBody>
          <a:bodyPr wrap="none" rtlCol="0">
            <a:spAutoFit/>
          </a:bodyPr>
          <a:lstStyle/>
          <a:p>
            <a:r>
              <a:rPr lang="en-US" altLang="zh-CN" sz="700">
                <a:latin typeface="+mn-ea"/>
              </a:rPr>
              <a:t>Probability of OS</a:t>
            </a:r>
            <a:endParaRPr lang="zh-CN" altLang="en-US" sz="700">
              <a:latin typeface="+mn-ea"/>
            </a:endParaRPr>
          </a:p>
        </p:txBody>
      </p:sp>
      <p:sp>
        <p:nvSpPr>
          <p:cNvPr id="82" name="文本框 81"/>
          <p:cNvSpPr txBox="1"/>
          <p:nvPr/>
        </p:nvSpPr>
        <p:spPr>
          <a:xfrm>
            <a:off x="5033230" y="4859458"/>
            <a:ext cx="2260555" cy="200055"/>
          </a:xfrm>
          <a:prstGeom prst="rect">
            <a:avLst/>
          </a:prstGeom>
          <a:noFill/>
        </p:spPr>
        <p:txBody>
          <a:bodyPr wrap="none" rtlCol="0">
            <a:spAutoFit/>
          </a:bodyPr>
          <a:lstStyle/>
          <a:p>
            <a:r>
              <a:rPr lang="en-US" altLang="zh-CN" sz="700">
                <a:latin typeface="+mn-ea"/>
              </a:rPr>
              <a:t>14   13    11    9     7      4     2      2     1     0      0</a:t>
            </a:r>
            <a:endParaRPr lang="zh-CN" altLang="en-US" sz="700">
              <a:latin typeface="+mn-ea"/>
            </a:endParaRPr>
          </a:p>
        </p:txBody>
      </p:sp>
      <p:sp>
        <p:nvSpPr>
          <p:cNvPr id="83" name="文本框 82"/>
          <p:cNvSpPr txBox="1"/>
          <p:nvPr/>
        </p:nvSpPr>
        <p:spPr>
          <a:xfrm>
            <a:off x="4585891" y="4733617"/>
            <a:ext cx="595035" cy="200055"/>
          </a:xfrm>
          <a:prstGeom prst="rect">
            <a:avLst/>
          </a:prstGeom>
          <a:noFill/>
        </p:spPr>
        <p:txBody>
          <a:bodyPr wrap="none" rtlCol="0">
            <a:spAutoFit/>
          </a:bodyPr>
          <a:lstStyle/>
          <a:p>
            <a:r>
              <a:rPr lang="en-US" altLang="zh-CN" sz="700">
                <a:latin typeface="+mn-ea"/>
              </a:rPr>
              <a:t>No.at risk</a:t>
            </a:r>
            <a:endParaRPr lang="zh-CN" altLang="en-US" sz="700">
              <a:latin typeface="+mn-ea"/>
            </a:endParaRPr>
          </a:p>
        </p:txBody>
      </p:sp>
      <p:sp>
        <p:nvSpPr>
          <p:cNvPr id="84" name="文本框 83"/>
          <p:cNvSpPr txBox="1"/>
          <p:nvPr/>
        </p:nvSpPr>
        <p:spPr>
          <a:xfrm>
            <a:off x="4834232" y="4855082"/>
            <a:ext cx="332142" cy="200055"/>
          </a:xfrm>
          <a:prstGeom prst="rect">
            <a:avLst/>
          </a:prstGeom>
          <a:noFill/>
        </p:spPr>
        <p:txBody>
          <a:bodyPr wrap="none" rtlCol="0">
            <a:spAutoFit/>
          </a:bodyPr>
          <a:lstStyle/>
          <a:p>
            <a:pPr algn="r"/>
            <a:r>
              <a:rPr lang="en-US" altLang="zh-CN" sz="700">
                <a:latin typeface="+mn-ea"/>
              </a:rPr>
              <a:t>MC</a:t>
            </a:r>
            <a:endParaRPr lang="zh-CN" altLang="en-US" sz="700">
              <a:latin typeface="+mn-ea"/>
            </a:endParaRPr>
          </a:p>
        </p:txBody>
      </p:sp>
      <p:sp>
        <p:nvSpPr>
          <p:cNvPr id="85" name="文本框 84"/>
          <p:cNvSpPr txBox="1"/>
          <p:nvPr/>
        </p:nvSpPr>
        <p:spPr>
          <a:xfrm>
            <a:off x="4915957" y="4974579"/>
            <a:ext cx="253596" cy="200055"/>
          </a:xfrm>
          <a:prstGeom prst="rect">
            <a:avLst/>
          </a:prstGeom>
          <a:noFill/>
        </p:spPr>
        <p:txBody>
          <a:bodyPr wrap="none" rtlCol="0">
            <a:spAutoFit/>
          </a:bodyPr>
          <a:lstStyle/>
          <a:p>
            <a:pPr algn="r"/>
            <a:r>
              <a:rPr lang="en-US" altLang="zh-CN" sz="700">
                <a:latin typeface="+mn-ea"/>
              </a:rPr>
              <a:t>D</a:t>
            </a:r>
            <a:endParaRPr lang="zh-CN" altLang="en-US" sz="700">
              <a:latin typeface="+mn-ea"/>
            </a:endParaRPr>
          </a:p>
        </p:txBody>
      </p:sp>
      <p:sp>
        <p:nvSpPr>
          <p:cNvPr id="106" name="矩形 105"/>
          <p:cNvSpPr/>
          <p:nvPr/>
        </p:nvSpPr>
        <p:spPr>
          <a:xfrm>
            <a:off x="4645979" y="5271213"/>
            <a:ext cx="1734640" cy="325345"/>
          </a:xfrm>
          <a:prstGeom prst="rect">
            <a:avLst/>
          </a:prstGeom>
          <a:pattFill prst="ltUpDiag">
            <a:fgClr>
              <a:srgbClr val="FBEBF3"/>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6197597" y="4630186"/>
            <a:ext cx="782587" cy="200055"/>
          </a:xfrm>
          <a:prstGeom prst="rect">
            <a:avLst/>
          </a:prstGeom>
          <a:noFill/>
        </p:spPr>
        <p:txBody>
          <a:bodyPr wrap="none" rtlCol="0">
            <a:spAutoFit/>
          </a:bodyPr>
          <a:lstStyle/>
          <a:p>
            <a:r>
              <a:rPr lang="en-US" altLang="zh-CN" sz="700">
                <a:latin typeface="+mn-ea"/>
              </a:rPr>
              <a:t>Time(months)</a:t>
            </a:r>
            <a:endParaRPr lang="zh-CN" altLang="en-US" sz="700">
              <a:latin typeface="+mn-ea"/>
            </a:endParaRPr>
          </a:p>
        </p:txBody>
      </p:sp>
      <p:sp>
        <p:nvSpPr>
          <p:cNvPr id="92" name="文本框 91"/>
          <p:cNvSpPr txBox="1"/>
          <p:nvPr/>
        </p:nvSpPr>
        <p:spPr>
          <a:xfrm>
            <a:off x="5033230" y="4974418"/>
            <a:ext cx="2284600" cy="200055"/>
          </a:xfrm>
          <a:prstGeom prst="rect">
            <a:avLst/>
          </a:prstGeom>
          <a:noFill/>
        </p:spPr>
        <p:txBody>
          <a:bodyPr wrap="none" rtlCol="0">
            <a:spAutoFit/>
          </a:bodyPr>
          <a:lstStyle/>
          <a:p>
            <a:r>
              <a:rPr lang="en-US" altLang="zh-CN" sz="700">
                <a:latin typeface="+mn-ea"/>
              </a:rPr>
              <a:t>18   18    17   14    13    9     8      6     1     1      0 </a:t>
            </a:r>
            <a:endParaRPr lang="zh-CN" altLang="en-US" sz="700">
              <a:latin typeface="+mn-ea"/>
            </a:endParaRPr>
          </a:p>
        </p:txBody>
      </p:sp>
      <p:cxnSp>
        <p:nvCxnSpPr>
          <p:cNvPr id="3" name="直接连接符 2"/>
          <p:cNvCxnSpPr/>
          <p:nvPr/>
        </p:nvCxnSpPr>
        <p:spPr>
          <a:xfrm>
            <a:off x="4664099" y="5351222"/>
            <a:ext cx="164019" cy="0"/>
          </a:xfrm>
          <a:prstGeom prst="line">
            <a:avLst/>
          </a:prstGeom>
          <a:ln w="38100">
            <a:solidFill>
              <a:srgbClr val="006FC0"/>
            </a:solidFill>
          </a:ln>
        </p:spPr>
        <p:style>
          <a:lnRef idx="1">
            <a:schemeClr val="accent1"/>
          </a:lnRef>
          <a:fillRef idx="0">
            <a:schemeClr val="accent1"/>
          </a:fillRef>
          <a:effectRef idx="0">
            <a:schemeClr val="accent1"/>
          </a:effectRef>
          <a:fontRef idx="minor">
            <a:schemeClr val="tx1"/>
          </a:fontRef>
        </p:style>
      </p:cxnSp>
      <p:sp>
        <p:nvSpPr>
          <p:cNvPr id="93" name="文本框 92"/>
          <p:cNvSpPr txBox="1"/>
          <p:nvPr/>
        </p:nvSpPr>
        <p:spPr>
          <a:xfrm>
            <a:off x="4778898" y="5251195"/>
            <a:ext cx="840295" cy="200055"/>
          </a:xfrm>
          <a:prstGeom prst="rect">
            <a:avLst/>
          </a:prstGeom>
          <a:noFill/>
        </p:spPr>
        <p:txBody>
          <a:bodyPr wrap="none" rtlCol="0">
            <a:spAutoFit/>
          </a:bodyPr>
          <a:lstStyle/>
          <a:p>
            <a:r>
              <a:rPr lang="en-US" altLang="zh-CN" sz="700">
                <a:solidFill>
                  <a:srgbClr val="006FC0"/>
                </a:solidFill>
                <a:latin typeface="+mn-ea"/>
              </a:rPr>
              <a:t>Durvalumab(D)</a:t>
            </a:r>
            <a:endParaRPr lang="zh-CN" altLang="en-US" sz="700">
              <a:solidFill>
                <a:srgbClr val="006FC0"/>
              </a:solidFill>
              <a:latin typeface="+mn-ea"/>
            </a:endParaRPr>
          </a:p>
        </p:txBody>
      </p:sp>
      <p:cxnSp>
        <p:nvCxnSpPr>
          <p:cNvPr id="94" name="直接连接符 93"/>
          <p:cNvCxnSpPr/>
          <p:nvPr/>
        </p:nvCxnSpPr>
        <p:spPr>
          <a:xfrm>
            <a:off x="4664099" y="5483617"/>
            <a:ext cx="164019" cy="0"/>
          </a:xfrm>
          <a:prstGeom prst="line">
            <a:avLst/>
          </a:prstGeom>
          <a:ln w="38100">
            <a:solidFill>
              <a:srgbClr val="BF0000"/>
            </a:solidFill>
          </a:ln>
        </p:spPr>
        <p:style>
          <a:lnRef idx="1">
            <a:schemeClr val="accent1"/>
          </a:lnRef>
          <a:fillRef idx="0">
            <a:schemeClr val="accent1"/>
          </a:fillRef>
          <a:effectRef idx="0">
            <a:schemeClr val="accent1"/>
          </a:effectRef>
          <a:fontRef idx="minor">
            <a:schemeClr val="tx1"/>
          </a:fontRef>
        </p:style>
      </p:cxnSp>
      <p:sp>
        <p:nvSpPr>
          <p:cNvPr id="95" name="文本框 94"/>
          <p:cNvSpPr txBox="1"/>
          <p:nvPr/>
        </p:nvSpPr>
        <p:spPr>
          <a:xfrm>
            <a:off x="4778898" y="5383590"/>
            <a:ext cx="1601721" cy="200055"/>
          </a:xfrm>
          <a:prstGeom prst="rect">
            <a:avLst/>
          </a:prstGeom>
          <a:noFill/>
        </p:spPr>
        <p:txBody>
          <a:bodyPr wrap="none" rtlCol="0">
            <a:spAutoFit/>
          </a:bodyPr>
          <a:lstStyle/>
          <a:p>
            <a:r>
              <a:rPr lang="en-US" altLang="zh-CN" sz="700">
                <a:solidFill>
                  <a:srgbClr val="BF0000"/>
                </a:solidFill>
                <a:latin typeface="+mn-ea"/>
              </a:rPr>
              <a:t>Maintenance chemotherapy(MC)</a:t>
            </a:r>
            <a:endParaRPr lang="zh-CN" altLang="en-US" sz="700">
              <a:solidFill>
                <a:srgbClr val="BF0000"/>
              </a:solidFill>
              <a:latin typeface="+mn-ea"/>
            </a:endParaRPr>
          </a:p>
        </p:txBody>
      </p:sp>
      <p:sp>
        <p:nvSpPr>
          <p:cNvPr id="96" name="文本框 95"/>
          <p:cNvSpPr txBox="1"/>
          <p:nvPr/>
        </p:nvSpPr>
        <p:spPr>
          <a:xfrm>
            <a:off x="8560650" y="4826787"/>
            <a:ext cx="2664512" cy="200055"/>
          </a:xfrm>
          <a:prstGeom prst="rect">
            <a:avLst/>
          </a:prstGeom>
          <a:noFill/>
        </p:spPr>
        <p:txBody>
          <a:bodyPr wrap="none" rtlCol="0">
            <a:spAutoFit/>
          </a:bodyPr>
          <a:lstStyle/>
          <a:p>
            <a:r>
              <a:rPr lang="en-US" altLang="zh-CN" sz="700">
                <a:latin typeface="+mn-ea"/>
              </a:rPr>
              <a:t>12   12   10    7     6     2    0     0     0     0     0    0     0     0</a:t>
            </a:r>
            <a:endParaRPr lang="zh-CN" altLang="en-US" sz="700">
              <a:latin typeface="+mn-ea"/>
            </a:endParaRPr>
          </a:p>
        </p:txBody>
      </p:sp>
      <p:sp>
        <p:nvSpPr>
          <p:cNvPr id="97" name="文本框 96"/>
          <p:cNvSpPr txBox="1"/>
          <p:nvPr/>
        </p:nvSpPr>
        <p:spPr>
          <a:xfrm>
            <a:off x="8126129" y="4708595"/>
            <a:ext cx="595035" cy="200055"/>
          </a:xfrm>
          <a:prstGeom prst="rect">
            <a:avLst/>
          </a:prstGeom>
          <a:noFill/>
        </p:spPr>
        <p:txBody>
          <a:bodyPr wrap="none" rtlCol="0">
            <a:spAutoFit/>
          </a:bodyPr>
          <a:lstStyle/>
          <a:p>
            <a:r>
              <a:rPr lang="en-US" altLang="zh-CN" sz="700">
                <a:latin typeface="+mn-ea"/>
              </a:rPr>
              <a:t>No.at risk</a:t>
            </a:r>
            <a:endParaRPr lang="zh-CN" altLang="en-US" sz="700">
              <a:latin typeface="+mn-ea"/>
            </a:endParaRPr>
          </a:p>
        </p:txBody>
      </p:sp>
      <p:sp>
        <p:nvSpPr>
          <p:cNvPr id="98" name="文本框 97"/>
          <p:cNvSpPr txBox="1"/>
          <p:nvPr/>
        </p:nvSpPr>
        <p:spPr>
          <a:xfrm>
            <a:off x="8364807" y="4824045"/>
            <a:ext cx="332142" cy="200055"/>
          </a:xfrm>
          <a:prstGeom prst="rect">
            <a:avLst/>
          </a:prstGeom>
          <a:noFill/>
        </p:spPr>
        <p:txBody>
          <a:bodyPr wrap="none" rtlCol="0">
            <a:spAutoFit/>
          </a:bodyPr>
          <a:lstStyle/>
          <a:p>
            <a:pPr algn="r"/>
            <a:r>
              <a:rPr lang="en-US" altLang="zh-CN" sz="700">
                <a:latin typeface="+mn-ea"/>
              </a:rPr>
              <a:t>MC</a:t>
            </a:r>
            <a:endParaRPr lang="zh-CN" altLang="en-US" sz="700">
              <a:latin typeface="+mn-ea"/>
            </a:endParaRPr>
          </a:p>
        </p:txBody>
      </p:sp>
      <p:sp>
        <p:nvSpPr>
          <p:cNvPr id="99" name="文本框 98"/>
          <p:cNvSpPr txBox="1"/>
          <p:nvPr/>
        </p:nvSpPr>
        <p:spPr>
          <a:xfrm>
            <a:off x="8451121" y="4930610"/>
            <a:ext cx="253596" cy="200055"/>
          </a:xfrm>
          <a:prstGeom prst="rect">
            <a:avLst/>
          </a:prstGeom>
          <a:noFill/>
        </p:spPr>
        <p:txBody>
          <a:bodyPr wrap="none" rtlCol="0">
            <a:spAutoFit/>
          </a:bodyPr>
          <a:lstStyle/>
          <a:p>
            <a:pPr algn="r"/>
            <a:r>
              <a:rPr lang="en-US" altLang="zh-CN" sz="700">
                <a:latin typeface="+mn-ea"/>
              </a:rPr>
              <a:t>D</a:t>
            </a:r>
            <a:endParaRPr lang="zh-CN" altLang="en-US" sz="700">
              <a:latin typeface="+mn-ea"/>
            </a:endParaRPr>
          </a:p>
        </p:txBody>
      </p:sp>
      <p:sp>
        <p:nvSpPr>
          <p:cNvPr id="100" name="文本框 99"/>
          <p:cNvSpPr txBox="1"/>
          <p:nvPr/>
        </p:nvSpPr>
        <p:spPr>
          <a:xfrm>
            <a:off x="9664328" y="4550313"/>
            <a:ext cx="782587" cy="200055"/>
          </a:xfrm>
          <a:prstGeom prst="rect">
            <a:avLst/>
          </a:prstGeom>
          <a:noFill/>
        </p:spPr>
        <p:txBody>
          <a:bodyPr wrap="none" rtlCol="0">
            <a:spAutoFit/>
          </a:bodyPr>
          <a:lstStyle/>
          <a:p>
            <a:r>
              <a:rPr lang="en-US" altLang="zh-CN" sz="700">
                <a:latin typeface="+mn-ea"/>
              </a:rPr>
              <a:t>Time(months)</a:t>
            </a:r>
            <a:endParaRPr lang="zh-CN" altLang="en-US" sz="700">
              <a:latin typeface="+mn-ea"/>
            </a:endParaRPr>
          </a:p>
        </p:txBody>
      </p:sp>
      <p:sp>
        <p:nvSpPr>
          <p:cNvPr id="102" name="文本框 101"/>
          <p:cNvSpPr txBox="1"/>
          <p:nvPr/>
        </p:nvSpPr>
        <p:spPr>
          <a:xfrm>
            <a:off x="8560650" y="4942237"/>
            <a:ext cx="2690160" cy="200055"/>
          </a:xfrm>
          <a:prstGeom prst="rect">
            <a:avLst/>
          </a:prstGeom>
          <a:noFill/>
        </p:spPr>
        <p:txBody>
          <a:bodyPr wrap="none" rtlCol="0">
            <a:spAutoFit/>
          </a:bodyPr>
          <a:lstStyle/>
          <a:p>
            <a:r>
              <a:rPr lang="en-US" altLang="zh-CN" sz="700">
                <a:latin typeface="+mn-ea"/>
              </a:rPr>
              <a:t>17   16   13   10    9     9    7     4     3     3     1    1     1     0</a:t>
            </a:r>
            <a:endParaRPr lang="zh-CN" altLang="en-US" sz="700">
              <a:latin typeface="+mn-ea"/>
            </a:endParaRPr>
          </a:p>
        </p:txBody>
      </p:sp>
      <p:sp>
        <p:nvSpPr>
          <p:cNvPr id="103" name="矩形 102"/>
          <p:cNvSpPr/>
          <p:nvPr/>
        </p:nvSpPr>
        <p:spPr>
          <a:xfrm rot="5400000">
            <a:off x="7861858" y="3407213"/>
            <a:ext cx="893948" cy="175148"/>
          </a:xfrm>
          <a:prstGeom prst="rect">
            <a:avLst/>
          </a:prstGeom>
          <a:pattFill prst="ltUpDiag">
            <a:fgClr>
              <a:srgbClr val="FBEBF3"/>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文本框 103"/>
          <p:cNvSpPr txBox="1"/>
          <p:nvPr/>
        </p:nvSpPr>
        <p:spPr>
          <a:xfrm rot="16200000">
            <a:off x="7868799" y="3417086"/>
            <a:ext cx="917239" cy="200055"/>
          </a:xfrm>
          <a:prstGeom prst="rect">
            <a:avLst/>
          </a:prstGeom>
          <a:noFill/>
        </p:spPr>
        <p:txBody>
          <a:bodyPr wrap="square" rtlCol="0">
            <a:spAutoFit/>
          </a:bodyPr>
          <a:lstStyle/>
          <a:p>
            <a:r>
              <a:rPr lang="en-US" altLang="zh-CN" sz="700">
                <a:latin typeface="+mn-ea"/>
              </a:rPr>
              <a:t>Probability of OS</a:t>
            </a:r>
            <a:endParaRPr lang="zh-CN" altLang="en-US" sz="700">
              <a:latin typeface="+mn-ea"/>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12" name="文本框 11"/>
          <p:cNvSpPr txBox="1"/>
          <p:nvPr/>
        </p:nvSpPr>
        <p:spPr>
          <a:xfrm>
            <a:off x="1368300" y="2717800"/>
            <a:ext cx="9347200" cy="700769"/>
          </a:xfrm>
          <a:prstGeom prst="rect">
            <a:avLst/>
          </a:prstGeom>
          <a:no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lang="zh-CN" altLang="en-US"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派 安 普 利 单 抗</a:t>
            </a:r>
            <a:endParaRPr lang="zh-CN" altLang="en-US" sz="3600" b="1" dirty="0">
              <a:solidFill>
                <a:schemeClr val="tx1">
                  <a:lumMod val="75000"/>
                  <a:lumOff val="25000"/>
                </a:schemeClr>
              </a:solidFill>
              <a:effectLst>
                <a:outerShdw blurRad="38100" dist="38100" dir="2700000" algn="tl">
                  <a:srgbClr val="000000">
                    <a:alpha val="43137"/>
                  </a:srgbClr>
                </a:outerShdw>
              </a:effectLst>
              <a:latin typeface="+mj-ea"/>
              <a:ea typeface="+mj-ea"/>
              <a:cs typeface="+mn-ea"/>
            </a:endParaRPr>
          </a:p>
        </p:txBody>
      </p:sp>
      <p:grpSp>
        <p:nvGrpSpPr>
          <p:cNvPr id="2" name="组合 1"/>
          <p:cNvGrpSpPr/>
          <p:nvPr/>
        </p:nvGrpSpPr>
        <p:grpSpPr>
          <a:xfrm>
            <a:off x="1368300" y="2247900"/>
            <a:ext cx="9582728" cy="1892300"/>
            <a:chOff x="932918" y="2247900"/>
            <a:chExt cx="10070615" cy="1892300"/>
          </a:xfrm>
        </p:grpSpPr>
        <p:cxnSp>
          <p:nvCxnSpPr>
            <p:cNvPr id="5" name="直接连接符 4"/>
            <p:cNvCxnSpPr/>
            <p:nvPr/>
          </p:nvCxnSpPr>
          <p:spPr>
            <a:xfrm>
              <a:off x="932918" y="24384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993900" y="2247900"/>
              <a:ext cx="27940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278560" y="38481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231521" y="3937000"/>
              <a:ext cx="15621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842267" y="4140200"/>
              <a:ext cx="22098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9441433" y="3477986"/>
              <a:ext cx="1562100" cy="0"/>
            </a:xfrm>
            <a:prstGeom prst="line">
              <a:avLst/>
            </a:prstGeom>
            <a:ln>
              <a:gradFill flip="none" rotWithShape="1">
                <a:gsLst>
                  <a:gs pos="0">
                    <a:srgbClr val="BD0158">
                      <a:alpha val="0"/>
                    </a:srgbClr>
                  </a:gs>
                  <a:gs pos="100000">
                    <a:srgbClr val="BD0158">
                      <a:alpha val="2500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594600" y="2374900"/>
              <a:ext cx="2794000" cy="0"/>
            </a:xfrm>
            <a:prstGeom prst="line">
              <a:avLst/>
            </a:prstGeom>
            <a:ln>
              <a:gradFill flip="none" rotWithShape="1">
                <a:gsLst>
                  <a:gs pos="0">
                    <a:srgbClr val="BD0158">
                      <a:alpha val="0"/>
                    </a:srgbClr>
                  </a:gs>
                  <a:gs pos="100000">
                    <a:srgbClr val="BD0158"/>
                  </a:gs>
                </a:gsLst>
                <a:lin ang="0" scaled="1"/>
                <a:tileRect/>
              </a:gradFill>
            </a:ln>
          </p:spPr>
          <p:style>
            <a:lnRef idx="1">
              <a:schemeClr val="accent1"/>
            </a:lnRef>
            <a:fillRef idx="0">
              <a:schemeClr val="accent1"/>
            </a:fillRef>
            <a:effectRef idx="0">
              <a:schemeClr val="accent1"/>
            </a:effectRef>
            <a:fontRef idx="minor">
              <a:schemeClr val="tx1"/>
            </a:fontRef>
          </p:style>
        </p:cxnSp>
      </p:grpSp>
    </p:spTree>
    <p:custDataLst>
      <p:tags r:id="rId2"/>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7487" y="1233635"/>
            <a:ext cx="4741319" cy="4498287"/>
            <a:chOff x="227532" y="1478333"/>
            <a:chExt cx="4741319" cy="4498287"/>
          </a:xfrm>
        </p:grpSpPr>
        <p:sp>
          <p:nvSpPr>
            <p:cNvPr id="39" name="圆角矩形 44"/>
            <p:cNvSpPr/>
            <p:nvPr/>
          </p:nvSpPr>
          <p:spPr>
            <a:xfrm>
              <a:off x="535160" y="1478333"/>
              <a:ext cx="4433691" cy="4498287"/>
            </a:xfrm>
            <a:prstGeom prst="roundRect">
              <a:avLst>
                <a:gd name="adj" fmla="val 10006"/>
              </a:avLst>
            </a:prstGeom>
            <a:gradFill>
              <a:gsLst>
                <a:gs pos="0">
                  <a:srgbClr val="F3BCD7"/>
                </a:gs>
                <a:gs pos="100000">
                  <a:srgbClr val="E74F88"/>
                </a:gs>
              </a:gsLst>
              <a:lin ang="5400000" scaled="1"/>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40" name="圆角矩形 46"/>
            <p:cNvSpPr/>
            <p:nvPr/>
          </p:nvSpPr>
          <p:spPr>
            <a:xfrm>
              <a:off x="564267" y="1511917"/>
              <a:ext cx="4364910" cy="4416443"/>
            </a:xfrm>
            <a:prstGeom prst="roundRect">
              <a:avLst>
                <a:gd name="adj" fmla="val 10006"/>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nvGrpSpPr>
            <p:cNvPr id="42" name="组合 41"/>
            <p:cNvGrpSpPr/>
            <p:nvPr/>
          </p:nvGrpSpPr>
          <p:grpSpPr>
            <a:xfrm>
              <a:off x="227532" y="2157123"/>
              <a:ext cx="2951196" cy="3366766"/>
              <a:chOff x="1441774" y="2135531"/>
              <a:chExt cx="2951196" cy="2763727"/>
            </a:xfrm>
          </p:grpSpPr>
          <p:pic>
            <p:nvPicPr>
              <p:cNvPr id="47" name="Picture 4"/>
              <p:cNvPicPr>
                <a:picLocks noChangeAspect="1" noChangeArrowheads="1"/>
              </p:cNvPicPr>
              <p:nvPr/>
            </p:nvPicPr>
            <p:blipFill rotWithShape="1">
              <a:blip r:embed="rId1" cstate="print">
                <a:grayscl/>
                <a:extLst>
                  <a:ext uri="{28A0092B-C50C-407E-A947-70E740481C1C}">
                    <a14:useLocalDpi xmlns:a14="http://schemas.microsoft.com/office/drawing/2010/main" val="0"/>
                  </a:ext>
                </a:extLst>
              </a:blip>
              <a:srcRect b="46442"/>
              <a:stretch>
                <a:fillRect/>
              </a:stretch>
            </p:blipFill>
            <p:spPr bwMode="auto">
              <a:xfrm>
                <a:off x="1931041" y="2483142"/>
                <a:ext cx="2224951" cy="1178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8" name="组合 47"/>
              <p:cNvGrpSpPr/>
              <p:nvPr/>
            </p:nvGrpSpPr>
            <p:grpSpPr>
              <a:xfrm>
                <a:off x="1441774" y="2135531"/>
                <a:ext cx="2951196" cy="2763727"/>
                <a:chOff x="4715099" y="1989588"/>
                <a:chExt cx="2411286" cy="2227486"/>
              </a:xfrm>
            </p:grpSpPr>
            <p:sp>
              <p:nvSpPr>
                <p:cNvPr id="52" name="椭圆 51"/>
                <p:cNvSpPr/>
                <p:nvPr/>
              </p:nvSpPr>
              <p:spPr>
                <a:xfrm rot="10800000">
                  <a:off x="4715099" y="1989588"/>
                  <a:ext cx="2411286" cy="2227486"/>
                </a:xfrm>
                <a:prstGeom prst="ellipse">
                  <a:avLst/>
                </a:prstGeom>
                <a:gradFill>
                  <a:gsLst>
                    <a:gs pos="0">
                      <a:srgbClr val="FFFFFF">
                        <a:alpha val="23000"/>
                      </a:srgbClr>
                    </a:gs>
                    <a:gs pos="100000">
                      <a:schemeClr val="bg1">
                        <a:alpha val="10000"/>
                      </a:schemeClr>
                    </a:gs>
                  </a:gsLst>
                  <a:lin ang="5400000" scaled="1"/>
                </a:gradFill>
                <a:ln>
                  <a:noFill/>
                </a:ln>
                <a:effectLst>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90204"/>
                      <a:ea typeface="微软雅黑" panose="020B0503020204020204" pitchFamily="34" charset="-122"/>
                      <a:cs typeface="+mn-cs"/>
                    </a:rPr>
                    <a:t>\</a:t>
                  </a:r>
                  <a:endParaRPr kumimoji="0" lang="zh-CN" altLang="en-US" sz="1800" b="0" i="0" u="none" strike="noStrike" kern="1200" cap="none" spc="0" normalizeH="0" baseline="0" noProof="0" dirty="0">
                    <a:ln>
                      <a:noFill/>
                    </a:ln>
                    <a:solidFill>
                      <a:prstClr val="white"/>
                    </a:solidFill>
                    <a:effectLst/>
                    <a:uLnTx/>
                    <a:uFillTx/>
                    <a:latin typeface="Arial" panose="020B0604020202090204"/>
                    <a:ea typeface="微软雅黑" panose="020B0503020204020204" pitchFamily="34" charset="-122"/>
                    <a:cs typeface="+mn-cs"/>
                  </a:endParaRPr>
                </a:p>
              </p:txBody>
            </p:sp>
            <p:pic>
              <p:nvPicPr>
                <p:cNvPr id="53" name="Picture 4"/>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101053" y="2268973"/>
                  <a:ext cx="1841710" cy="17830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cxnSp>
            <p:nvCxnSpPr>
              <p:cNvPr id="50" name="直接连接符 49"/>
              <p:cNvCxnSpPr/>
              <p:nvPr/>
            </p:nvCxnSpPr>
            <p:spPr>
              <a:xfrm flipV="1">
                <a:off x="2928414" y="3488340"/>
                <a:ext cx="243840" cy="193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V="1">
                <a:off x="2928414" y="3515462"/>
                <a:ext cx="243840" cy="193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文本框 42"/>
            <p:cNvSpPr txBox="1"/>
            <p:nvPr/>
          </p:nvSpPr>
          <p:spPr>
            <a:xfrm>
              <a:off x="3117850" y="4953154"/>
              <a:ext cx="167347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200"/>
                </a:spcBef>
                <a:spcAft>
                  <a:spcPts val="0"/>
                </a:spcAft>
                <a:buClrTx/>
                <a:buSzTx/>
                <a:buFontTx/>
                <a:buNone/>
                <a:defRPr/>
              </a:pPr>
              <a:r>
                <a:rPr kumimoji="0" lang="zh-CN" altLang="en-US" sz="1600" b="1" i="0" u="none" strike="noStrike" kern="1200" cap="none" spc="0" normalizeH="0" baseline="0" noProof="0" dirty="0">
                  <a:ln>
                    <a:noFill/>
                  </a:ln>
                  <a:solidFill>
                    <a:srgbClr val="E7E6E6">
                      <a:lumMod val="25000"/>
                    </a:srgbClr>
                  </a:solidFill>
                  <a:effectLst/>
                  <a:uLnTx/>
                  <a:uFillTx/>
                  <a:latin typeface="Arial" panose="020B0604020202090204"/>
                  <a:ea typeface="微软雅黑" panose="020B0503020204020204" pitchFamily="34" charset="-122"/>
                  <a:cs typeface="Arial" panose="020B0604020202090204" pitchFamily="34" charset="0"/>
                </a:rPr>
                <a:t>均采用</a:t>
              </a:r>
              <a:r>
                <a:rPr kumimoji="0" lang="en-US" altLang="zh-CN" sz="1600" b="1" i="0" u="none" strike="noStrike" kern="1200" cap="none" spc="0" normalizeH="0" baseline="0" noProof="0" dirty="0">
                  <a:ln>
                    <a:noFill/>
                  </a:ln>
                  <a:solidFill>
                    <a:srgbClr val="E7E6E6">
                      <a:lumMod val="25000"/>
                    </a:srgbClr>
                  </a:solidFill>
                  <a:effectLst/>
                  <a:uLnTx/>
                  <a:uFillTx/>
                  <a:latin typeface="Arial" panose="020B0604020202090204"/>
                  <a:ea typeface="微软雅黑" panose="020B0503020204020204" pitchFamily="34" charset="-122"/>
                  <a:cs typeface="Arial" panose="020B0604020202090204" pitchFamily="34" charset="0"/>
                </a:rPr>
                <a:t>IgG4</a:t>
              </a:r>
              <a:r>
                <a:rPr kumimoji="0" lang="zh-CN" altLang="en-US" sz="1600" b="1" i="0" u="none" strike="noStrike" kern="1200" cap="none" spc="0" normalizeH="0" baseline="0" noProof="0" dirty="0">
                  <a:ln>
                    <a:noFill/>
                  </a:ln>
                  <a:solidFill>
                    <a:srgbClr val="E7E6E6">
                      <a:lumMod val="25000"/>
                    </a:srgbClr>
                  </a:solidFill>
                  <a:effectLst/>
                  <a:uLnTx/>
                  <a:uFillTx/>
                  <a:latin typeface="Arial" panose="020B0604020202090204"/>
                  <a:ea typeface="微软雅黑" panose="020B0503020204020204" pitchFamily="34" charset="-122"/>
                  <a:cs typeface="Arial" panose="020B0604020202090204" pitchFamily="34" charset="0"/>
                </a:rPr>
                <a:t>亚型</a:t>
              </a:r>
              <a:endParaRPr kumimoji="0" lang="en-US" altLang="zh-CN" sz="1600" b="0" i="0" u="none" strike="noStrike" kern="1200" cap="none" spc="0" normalizeH="0" baseline="0" noProof="0" dirty="0">
                <a:ln>
                  <a:noFill/>
                </a:ln>
                <a:solidFill>
                  <a:prstClr val="black">
                    <a:lumMod val="95000"/>
                    <a:lumOff val="5000"/>
                  </a:prstClr>
                </a:solidFill>
                <a:effectLst/>
                <a:uLnTx/>
                <a:uFillTx/>
                <a:latin typeface="Arial" panose="020B0604020202090204"/>
                <a:ea typeface="微软雅黑" panose="020B0503020204020204" pitchFamily="34" charset="-122"/>
                <a:cs typeface="Arial" panose="020B0604020202090204" pitchFamily="34" charset="0"/>
              </a:endParaRPr>
            </a:p>
          </p:txBody>
        </p:sp>
        <p:sp>
          <p:nvSpPr>
            <p:cNvPr id="44" name="文本框 43"/>
            <p:cNvSpPr txBox="1"/>
            <p:nvPr/>
          </p:nvSpPr>
          <p:spPr>
            <a:xfrm>
              <a:off x="3023592" y="3885482"/>
              <a:ext cx="1926272" cy="33855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200"/>
                </a:spcBef>
                <a:spcAft>
                  <a:spcPts val="0"/>
                </a:spcAft>
                <a:buClrTx/>
                <a:buSzTx/>
                <a:buFontTx/>
                <a:buNone/>
                <a:defRPr/>
              </a:pPr>
              <a:r>
                <a:rPr kumimoji="0" lang="en-US" altLang="zh-CN" sz="1600" b="1" i="0" u="none" strike="noStrike" kern="1200" cap="none" spc="0" normalizeH="0" baseline="0" noProof="0" dirty="0">
                  <a:ln>
                    <a:noFill/>
                  </a:ln>
                  <a:solidFill>
                    <a:srgbClr val="E7E6E6">
                      <a:lumMod val="25000"/>
                    </a:srgbClr>
                  </a:solidFill>
                  <a:effectLst/>
                  <a:uLnTx/>
                  <a:uFillTx/>
                  <a:latin typeface="Arial" panose="020B0604020202090204"/>
                  <a:ea typeface="微软雅黑" panose="020B0503020204020204" pitchFamily="34" charset="-122"/>
                  <a:cs typeface="Arial" panose="020B0604020202090204" pitchFamily="34" charset="0"/>
                </a:rPr>
                <a:t>Fc</a:t>
              </a:r>
              <a:r>
                <a:rPr kumimoji="0" lang="zh-CN" altLang="en-US" sz="1600" b="1" i="0" u="none" strike="noStrike" kern="1200" cap="none" spc="0" normalizeH="0" baseline="0" noProof="0" dirty="0">
                  <a:ln>
                    <a:noFill/>
                  </a:ln>
                  <a:solidFill>
                    <a:srgbClr val="E7E6E6">
                      <a:lumMod val="25000"/>
                    </a:srgbClr>
                  </a:solidFill>
                  <a:effectLst/>
                  <a:uLnTx/>
                  <a:uFillTx/>
                  <a:latin typeface="Arial" panose="020B0604020202090204"/>
                  <a:ea typeface="微软雅黑" panose="020B0503020204020204" pitchFamily="34" charset="-122"/>
                  <a:cs typeface="Arial" panose="020B0604020202090204" pitchFamily="34" charset="0"/>
                </a:rPr>
                <a:t>段大部分未改造</a:t>
              </a:r>
              <a:endParaRPr kumimoji="0" lang="en-US" altLang="zh-CN" sz="1600" b="1" i="0" u="none" strike="noStrike" kern="1200" cap="none" spc="0" normalizeH="0" baseline="0" noProof="0" dirty="0">
                <a:ln>
                  <a:noFill/>
                </a:ln>
                <a:solidFill>
                  <a:srgbClr val="E7E6E6">
                    <a:lumMod val="25000"/>
                  </a:srgbClr>
                </a:solidFill>
                <a:effectLst/>
                <a:uLnTx/>
                <a:uFillTx/>
                <a:latin typeface="Arial" panose="020B0604020202090204"/>
                <a:ea typeface="微软雅黑" panose="020B0503020204020204" pitchFamily="34" charset="-122"/>
                <a:cs typeface="Arial" panose="020B0604020202090204" pitchFamily="34" charset="0"/>
              </a:endParaRPr>
            </a:p>
          </p:txBody>
        </p:sp>
        <p:sp>
          <p:nvSpPr>
            <p:cNvPr id="45" name="文本框 44"/>
            <p:cNvSpPr txBox="1"/>
            <p:nvPr/>
          </p:nvSpPr>
          <p:spPr>
            <a:xfrm>
              <a:off x="3549430" y="2810965"/>
              <a:ext cx="790469" cy="33855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400"/>
                </a:spcBef>
                <a:spcAft>
                  <a:spcPts val="0"/>
                </a:spcAft>
                <a:buClrTx/>
                <a:buSzTx/>
                <a:buFontTx/>
                <a:buNone/>
                <a:defRPr/>
              </a:pPr>
              <a:r>
                <a:rPr kumimoji="0" lang="en-US" altLang="zh-CN" sz="1600" b="1" i="0" u="none" strike="noStrike" kern="1200" cap="none" spc="0" normalizeH="0" baseline="0" noProof="0" dirty="0">
                  <a:ln>
                    <a:noFill/>
                  </a:ln>
                  <a:solidFill>
                    <a:srgbClr val="E7E6E6">
                      <a:lumMod val="25000"/>
                    </a:srgbClr>
                  </a:solidFill>
                  <a:effectLst/>
                  <a:uLnTx/>
                  <a:uFillTx/>
                  <a:latin typeface="Arial" panose="020B0604020202090204"/>
                  <a:ea typeface="微软雅黑" panose="020B0503020204020204" pitchFamily="34" charset="-122"/>
                  <a:cs typeface="Arial" panose="020B0604020202090204" pitchFamily="34" charset="0"/>
                </a:rPr>
                <a:t>Fab</a:t>
              </a:r>
              <a:r>
                <a:rPr kumimoji="0" lang="zh-CN" altLang="en-US" sz="1600" b="1" i="0" u="none" strike="noStrike" kern="1200" cap="none" spc="0" normalizeH="0" baseline="0" noProof="0" dirty="0">
                  <a:ln>
                    <a:noFill/>
                  </a:ln>
                  <a:solidFill>
                    <a:srgbClr val="E7E6E6">
                      <a:lumMod val="25000"/>
                    </a:srgbClr>
                  </a:solidFill>
                  <a:effectLst/>
                  <a:uLnTx/>
                  <a:uFillTx/>
                  <a:latin typeface="Arial" panose="020B0604020202090204"/>
                  <a:ea typeface="微软雅黑" panose="020B0503020204020204" pitchFamily="34" charset="-122"/>
                  <a:cs typeface="Arial" panose="020B0604020202090204" pitchFamily="34" charset="0"/>
                </a:rPr>
                <a:t>段</a:t>
              </a:r>
              <a:endParaRPr kumimoji="0" lang="en-US" altLang="zh-CN" sz="1600" b="0" i="0" u="none" strike="noStrike" kern="1200" cap="none" spc="0" normalizeH="0" baseline="0" noProof="0" dirty="0">
                <a:ln>
                  <a:noFill/>
                </a:ln>
                <a:solidFill>
                  <a:srgbClr val="E7E6E6">
                    <a:lumMod val="25000"/>
                  </a:srgbClr>
                </a:solidFill>
                <a:effectLst/>
                <a:uLnTx/>
                <a:uFillTx/>
                <a:latin typeface="Arial" panose="020B0604020202090204"/>
                <a:ea typeface="微软雅黑" panose="020B0503020204020204" pitchFamily="34" charset="-122"/>
                <a:cs typeface="Arial" panose="020B0604020202090204" pitchFamily="34" charset="0"/>
              </a:endParaRPr>
            </a:p>
          </p:txBody>
        </p:sp>
        <p:sp>
          <p:nvSpPr>
            <p:cNvPr id="46" name="文本框 45"/>
            <p:cNvSpPr txBox="1"/>
            <p:nvPr/>
          </p:nvSpPr>
          <p:spPr>
            <a:xfrm>
              <a:off x="1675493" y="1723429"/>
              <a:ext cx="207778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Arial" panose="020B0604020202090204"/>
                  <a:ea typeface="微软雅黑" panose="020B0503020204020204" pitchFamily="34" charset="-122"/>
                  <a:cs typeface="Arial" panose="020B0604020202090204" pitchFamily="34" charset="0"/>
                </a:rPr>
                <a:t>早期</a:t>
              </a:r>
              <a:r>
                <a:rPr kumimoji="0" lang="en-US" altLang="zh-CN" sz="2000" b="1" i="0" u="none" strike="noStrike" kern="1200" cap="none" spc="0" normalizeH="0" baseline="0" noProof="0" dirty="0">
                  <a:ln>
                    <a:noFill/>
                  </a:ln>
                  <a:solidFill>
                    <a:prstClr val="black"/>
                  </a:solidFill>
                  <a:effectLst/>
                  <a:uLnTx/>
                  <a:uFillTx/>
                  <a:latin typeface="Arial" panose="020B0604020202090204"/>
                  <a:ea typeface="微软雅黑" panose="020B0503020204020204" pitchFamily="34" charset="-122"/>
                  <a:cs typeface="Arial" panose="020B0604020202090204" pitchFamily="34" charset="0"/>
                </a:rPr>
                <a:t>PD-1</a:t>
              </a:r>
              <a:r>
                <a:rPr kumimoji="0" lang="zh-CN" altLang="en-US" sz="2000" b="1" i="0" u="none" strike="noStrike" kern="1200" cap="none" spc="0" normalizeH="0" baseline="0" noProof="0" dirty="0">
                  <a:ln>
                    <a:noFill/>
                  </a:ln>
                  <a:solidFill>
                    <a:prstClr val="black"/>
                  </a:solidFill>
                  <a:effectLst/>
                  <a:uLnTx/>
                  <a:uFillTx/>
                  <a:latin typeface="Arial" panose="020B0604020202090204"/>
                  <a:ea typeface="微软雅黑" panose="020B0503020204020204" pitchFamily="34" charset="-122"/>
                  <a:cs typeface="Arial" panose="020B0604020202090204" pitchFamily="34" charset="0"/>
                </a:rPr>
                <a:t>单抗</a:t>
              </a:r>
              <a:endParaRPr kumimoji="0" lang="zh-CN" altLang="en-US" sz="2000" b="1" i="0" u="none" strike="noStrike" kern="1200" cap="none" spc="0" normalizeH="0" baseline="0" noProof="0" dirty="0">
                <a:ln>
                  <a:noFill/>
                </a:ln>
                <a:solidFill>
                  <a:prstClr val="black"/>
                </a:solidFill>
                <a:effectLst/>
                <a:uLnTx/>
                <a:uFillTx/>
                <a:latin typeface="Arial" panose="020B0604020202090204"/>
                <a:ea typeface="微软雅黑" panose="020B0503020204020204" pitchFamily="34" charset="-122"/>
                <a:cs typeface="Arial" panose="020B0604020202090204" pitchFamily="34" charset="0"/>
              </a:endParaRPr>
            </a:p>
          </p:txBody>
        </p:sp>
      </p:grpSp>
      <p:grpSp>
        <p:nvGrpSpPr>
          <p:cNvPr id="3" name="组合 2"/>
          <p:cNvGrpSpPr/>
          <p:nvPr/>
        </p:nvGrpSpPr>
        <p:grpSpPr>
          <a:xfrm>
            <a:off x="7233094" y="1233635"/>
            <a:ext cx="4433691" cy="4498287"/>
            <a:chOff x="7233139" y="1478333"/>
            <a:chExt cx="4433691" cy="4498287"/>
          </a:xfrm>
        </p:grpSpPr>
        <p:sp>
          <p:nvSpPr>
            <p:cNvPr id="55" name="圆角矩形 44"/>
            <p:cNvSpPr/>
            <p:nvPr/>
          </p:nvSpPr>
          <p:spPr>
            <a:xfrm>
              <a:off x="7233139" y="1478333"/>
              <a:ext cx="4433691" cy="4498287"/>
            </a:xfrm>
            <a:prstGeom prst="roundRect">
              <a:avLst>
                <a:gd name="adj" fmla="val 10006"/>
              </a:avLst>
            </a:prstGeom>
            <a:gradFill>
              <a:gsLst>
                <a:gs pos="0">
                  <a:srgbClr val="F3BCD7"/>
                </a:gs>
                <a:gs pos="100000">
                  <a:srgbClr val="E74F88"/>
                </a:gs>
              </a:gsLst>
              <a:lin ang="5400000" scaled="1"/>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dirty="0">
                <a:solidFill>
                  <a:sysClr val="window" lastClr="FFFFFF"/>
                </a:solidFill>
                <a:latin typeface="Calibri" panose="020F0502020204030204"/>
              </a:endParaRPr>
            </a:p>
          </p:txBody>
        </p:sp>
        <p:sp>
          <p:nvSpPr>
            <p:cNvPr id="66" name="圆角矩形 46"/>
            <p:cNvSpPr/>
            <p:nvPr/>
          </p:nvSpPr>
          <p:spPr>
            <a:xfrm>
              <a:off x="7270147" y="1511917"/>
              <a:ext cx="4364910" cy="4416443"/>
            </a:xfrm>
            <a:prstGeom prst="roundRect">
              <a:avLst>
                <a:gd name="adj" fmla="val 10006"/>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nvGrpSpPr>
            <p:cNvPr id="56" name="组合 55"/>
            <p:cNvGrpSpPr/>
            <p:nvPr/>
          </p:nvGrpSpPr>
          <p:grpSpPr>
            <a:xfrm>
              <a:off x="9013445" y="2494381"/>
              <a:ext cx="2362441" cy="2780051"/>
              <a:chOff x="6978777" y="2438746"/>
              <a:chExt cx="2240105" cy="2212308"/>
            </a:xfrm>
          </p:grpSpPr>
          <p:grpSp>
            <p:nvGrpSpPr>
              <p:cNvPr id="61" name="组合 60"/>
              <p:cNvGrpSpPr/>
              <p:nvPr/>
            </p:nvGrpSpPr>
            <p:grpSpPr>
              <a:xfrm>
                <a:off x="6978777" y="2438746"/>
                <a:ext cx="2240105" cy="2212308"/>
                <a:chOff x="2538855" y="386401"/>
                <a:chExt cx="2925446" cy="3135042"/>
              </a:xfrm>
              <a:effectLst>
                <a:outerShdw blurRad="50800" dist="38100" dir="2700000" algn="tl" rotWithShape="0">
                  <a:prstClr val="black">
                    <a:alpha val="40000"/>
                  </a:prstClr>
                </a:outerShdw>
              </a:effectLst>
            </p:grpSpPr>
            <p:pic>
              <p:nvPicPr>
                <p:cNvPr id="6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42634" y="386401"/>
                  <a:ext cx="2921667" cy="31350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5" name="Picture 4"/>
                <p:cNvPicPr>
                  <a:picLocks noChangeAspect="1" noChangeArrowheads="1"/>
                </p:cNvPicPr>
                <p:nvPr/>
              </p:nvPicPr>
              <p:blipFill rotWithShape="1">
                <a:blip r:embed="rId1" cstate="print">
                  <a:duotone>
                    <a:prstClr val="black"/>
                    <a:srgbClr val="4F81BD">
                      <a:tint val="45000"/>
                      <a:satMod val="400000"/>
                    </a:srgbClr>
                  </a:duotone>
                  <a:extLst>
                    <a:ext uri="{28A0092B-C50C-407E-A947-70E740481C1C}">
                      <a14:useLocalDpi xmlns:a14="http://schemas.microsoft.com/office/drawing/2010/main" val="0"/>
                    </a:ext>
                  </a:extLst>
                </a:blip>
                <a:srcRect b="46442"/>
                <a:stretch>
                  <a:fillRect/>
                </a:stretch>
              </p:blipFill>
              <p:spPr bwMode="auto">
                <a:xfrm>
                  <a:off x="2538855" y="389158"/>
                  <a:ext cx="2921665" cy="1679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cxnSp>
            <p:nvCxnSpPr>
              <p:cNvPr id="62" name="直接连接符 61"/>
              <p:cNvCxnSpPr/>
              <p:nvPr/>
            </p:nvCxnSpPr>
            <p:spPr>
              <a:xfrm flipV="1">
                <a:off x="7979205" y="3439936"/>
                <a:ext cx="243840" cy="193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7976427" y="3470449"/>
                <a:ext cx="243840" cy="193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7" name="文本框 56"/>
            <p:cNvSpPr txBox="1"/>
            <p:nvPr/>
          </p:nvSpPr>
          <p:spPr>
            <a:xfrm>
              <a:off x="7437688" y="4911076"/>
              <a:ext cx="1550610" cy="33855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400"/>
                </a:spcBef>
                <a:spcAft>
                  <a:spcPts val="0"/>
                </a:spcAft>
                <a:buClrTx/>
                <a:buSzTx/>
                <a:buFontTx/>
                <a:buNone/>
                <a:defRPr/>
              </a:pPr>
              <a:r>
                <a:rPr lang="zh-CN" altLang="en-US" sz="1600" b="1" dirty="0">
                  <a:solidFill>
                    <a:srgbClr val="BD0158"/>
                  </a:solidFill>
                  <a:latin typeface="Arial" panose="020B0604020202090204"/>
                  <a:ea typeface="微软雅黑" panose="020B0503020204020204" pitchFamily="34" charset="-122"/>
                  <a:cs typeface="Arial" panose="020B0604020202090204" pitchFamily="34" charset="0"/>
                </a:rPr>
                <a:t>唯一</a:t>
              </a:r>
              <a:r>
                <a:rPr kumimoji="0" lang="en-US" altLang="zh-CN" sz="1600" b="1" i="0" u="none" strike="noStrike" kern="1200" cap="none" spc="0" normalizeH="0" baseline="0" noProof="0" dirty="0">
                  <a:ln>
                    <a:noFill/>
                  </a:ln>
                  <a:solidFill>
                    <a:srgbClr val="BD0158"/>
                  </a:solidFill>
                  <a:effectLst/>
                  <a:uLnTx/>
                  <a:uFillTx/>
                  <a:latin typeface="Arial" panose="020B0604020202090204"/>
                  <a:ea typeface="微软雅黑" panose="020B0503020204020204" pitchFamily="34" charset="-122"/>
                  <a:cs typeface="Arial" panose="020B0604020202090204" pitchFamily="34" charset="0"/>
                </a:rPr>
                <a:t>IgG1</a:t>
              </a:r>
              <a:r>
                <a:rPr kumimoji="0" lang="zh-CN" altLang="en-US" sz="1600" b="1" i="0" u="none" strike="noStrike" kern="1200" cap="none" spc="0" normalizeH="0" baseline="0" noProof="0" dirty="0">
                  <a:ln>
                    <a:noFill/>
                  </a:ln>
                  <a:solidFill>
                    <a:srgbClr val="BD0158"/>
                  </a:solidFill>
                  <a:effectLst/>
                  <a:uLnTx/>
                  <a:uFillTx/>
                  <a:latin typeface="Arial" panose="020B0604020202090204"/>
                  <a:ea typeface="微软雅黑" panose="020B0503020204020204" pitchFamily="34" charset="-122"/>
                  <a:cs typeface="Arial" panose="020B0604020202090204" pitchFamily="34" charset="0"/>
                </a:rPr>
                <a:t>亚型</a:t>
              </a:r>
              <a:endParaRPr kumimoji="0" lang="zh-CN" altLang="en-US" sz="1600" b="0" i="0" u="none" strike="noStrike" kern="1200" cap="none" spc="0" normalizeH="0" baseline="0" noProof="0" dirty="0">
                <a:ln>
                  <a:noFill/>
                </a:ln>
                <a:solidFill>
                  <a:srgbClr val="BD0158"/>
                </a:solidFill>
                <a:effectLst/>
                <a:uLnTx/>
                <a:uFillTx/>
                <a:latin typeface="Arial" panose="020B0604020202090204"/>
                <a:ea typeface="微软雅黑" panose="020B0503020204020204" pitchFamily="34" charset="-122"/>
                <a:cs typeface="Arial" panose="020B0604020202090204" pitchFamily="34" charset="0"/>
              </a:endParaRPr>
            </a:p>
          </p:txBody>
        </p:sp>
        <p:sp>
          <p:nvSpPr>
            <p:cNvPr id="58" name="文本框 57"/>
            <p:cNvSpPr txBox="1"/>
            <p:nvPr/>
          </p:nvSpPr>
          <p:spPr>
            <a:xfrm>
              <a:off x="7617070" y="3885482"/>
              <a:ext cx="1191847" cy="338554"/>
            </a:xfrm>
            <a:prstGeom prst="rect">
              <a:avLst/>
            </a:prstGeom>
            <a:noFill/>
          </p:spPr>
          <p:txBody>
            <a:bodyPr wrap="square" rtlCol="0">
              <a:spAutoFit/>
            </a:bodyPr>
            <a:lstStyle/>
            <a:p>
              <a:pPr marR="0" lvl="0" indent="0" algn="just" fontAlgn="auto">
                <a:lnSpc>
                  <a:spcPct val="100000"/>
                </a:lnSpc>
                <a:spcBef>
                  <a:spcPts val="400"/>
                </a:spcBef>
                <a:spcAft>
                  <a:spcPts val="0"/>
                </a:spcAft>
                <a:buClrTx/>
                <a:buSzTx/>
                <a:buFontTx/>
                <a:buNone/>
                <a:defRPr/>
              </a:pPr>
              <a:r>
                <a:rPr lang="en-US" altLang="zh-CN" sz="1600" b="1" dirty="0">
                  <a:solidFill>
                    <a:srgbClr val="BD0158"/>
                  </a:solidFill>
                  <a:latin typeface="Arial" panose="020B0604020202090204"/>
                  <a:ea typeface="微软雅黑" panose="020B0503020204020204" pitchFamily="34" charset="-122"/>
                  <a:cs typeface="Arial" panose="020B0604020202090204" pitchFamily="34" charset="0"/>
                </a:rPr>
                <a:t>Fc</a:t>
              </a:r>
              <a:r>
                <a:rPr lang="zh-CN" altLang="en-US" sz="1600" b="1" dirty="0">
                  <a:solidFill>
                    <a:srgbClr val="BD0158"/>
                  </a:solidFill>
                  <a:latin typeface="Arial" panose="020B0604020202090204"/>
                  <a:ea typeface="微软雅黑" panose="020B0503020204020204" pitchFamily="34" charset="-122"/>
                  <a:cs typeface="Arial" panose="020B0604020202090204" pitchFamily="34" charset="0"/>
                </a:rPr>
                <a:t>段改造</a:t>
              </a:r>
              <a:endParaRPr lang="zh-CN" altLang="en-US" sz="1600" b="1" dirty="0">
                <a:solidFill>
                  <a:srgbClr val="BD0158"/>
                </a:solidFill>
                <a:latin typeface="Arial" panose="020B0604020202090204"/>
                <a:ea typeface="微软雅黑" panose="020B0503020204020204" pitchFamily="34" charset="-122"/>
                <a:cs typeface="Arial" panose="020B0604020202090204" pitchFamily="34" charset="0"/>
              </a:endParaRPr>
            </a:p>
          </p:txBody>
        </p:sp>
        <p:sp>
          <p:nvSpPr>
            <p:cNvPr id="59" name="文本框 58"/>
            <p:cNvSpPr txBox="1"/>
            <p:nvPr/>
          </p:nvSpPr>
          <p:spPr>
            <a:xfrm>
              <a:off x="7548859" y="2795576"/>
              <a:ext cx="1328269" cy="338554"/>
            </a:xfrm>
            <a:prstGeom prst="rect">
              <a:avLst/>
            </a:prstGeom>
            <a:noFill/>
          </p:spPr>
          <p:txBody>
            <a:bodyPr wrap="square" rtlCol="0">
              <a:spAutoFit/>
            </a:bodyPr>
            <a:lstStyle/>
            <a:p>
              <a:pPr algn="just">
                <a:spcBef>
                  <a:spcPts val="400"/>
                </a:spcBef>
                <a:defRPr/>
              </a:pPr>
              <a:r>
                <a:rPr lang="en-US" altLang="zh-CN" sz="1600" b="1" dirty="0">
                  <a:solidFill>
                    <a:srgbClr val="BD0158"/>
                  </a:solidFill>
                  <a:latin typeface="Arial" panose="020B0604020202090204"/>
                  <a:ea typeface="微软雅黑" panose="020B0503020204020204" pitchFamily="34" charset="-122"/>
                  <a:cs typeface="Arial" panose="020B0604020202090204" pitchFamily="34" charset="0"/>
                </a:rPr>
                <a:t>Fab</a:t>
              </a:r>
              <a:r>
                <a:rPr lang="zh-CN" altLang="en-US" sz="1600" b="1" dirty="0">
                  <a:solidFill>
                    <a:srgbClr val="BD0158"/>
                  </a:solidFill>
                  <a:latin typeface="Arial" panose="020B0604020202090204"/>
                  <a:ea typeface="微软雅黑" panose="020B0503020204020204" pitchFamily="34" charset="-122"/>
                  <a:cs typeface="Arial" panose="020B0604020202090204" pitchFamily="34" charset="0"/>
                </a:rPr>
                <a:t>段优化</a:t>
              </a:r>
              <a:endParaRPr lang="en-US" altLang="zh-CN" sz="1600" b="1" dirty="0">
                <a:solidFill>
                  <a:srgbClr val="BD0158"/>
                </a:solidFill>
                <a:latin typeface="Arial" panose="020B0604020202090204"/>
                <a:ea typeface="微软雅黑" panose="020B0503020204020204" pitchFamily="34" charset="-122"/>
                <a:cs typeface="Arial" panose="020B0604020202090204" pitchFamily="34" charset="0"/>
              </a:endParaRPr>
            </a:p>
          </p:txBody>
        </p:sp>
        <p:sp>
          <p:nvSpPr>
            <p:cNvPr id="60" name="文本框 59"/>
            <p:cNvSpPr txBox="1"/>
            <p:nvPr/>
          </p:nvSpPr>
          <p:spPr>
            <a:xfrm>
              <a:off x="8491382" y="1701486"/>
              <a:ext cx="210913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BD0158"/>
                  </a:solidFill>
                  <a:effectLst/>
                  <a:uLnTx/>
                  <a:uFillTx/>
                  <a:latin typeface="Arial" panose="020B0604020202090204"/>
                  <a:ea typeface="微软雅黑" panose="020B0503020204020204" pitchFamily="34" charset="-122"/>
                  <a:cs typeface="Arial" panose="020B0604020202090204" pitchFamily="34" charset="0"/>
                </a:rPr>
                <a:t>派安普利单抗</a:t>
              </a:r>
              <a:endParaRPr kumimoji="0" lang="zh-CN" altLang="en-US" sz="2000" b="1" i="0" u="none" strike="noStrike" kern="1200" cap="none" spc="0" normalizeH="0" baseline="0" noProof="0" dirty="0">
                <a:ln>
                  <a:noFill/>
                </a:ln>
                <a:solidFill>
                  <a:srgbClr val="BD0158"/>
                </a:solidFill>
                <a:effectLst/>
                <a:uLnTx/>
                <a:uFillTx/>
                <a:latin typeface="Arial" panose="020B0604020202090204"/>
                <a:ea typeface="微软雅黑" panose="020B0503020204020204" pitchFamily="34" charset="-122"/>
                <a:cs typeface="Arial" panose="020B0604020202090204" pitchFamily="34" charset="0"/>
              </a:endParaRPr>
            </a:p>
          </p:txBody>
        </p:sp>
      </p:grpSp>
      <p:grpSp>
        <p:nvGrpSpPr>
          <p:cNvPr id="5" name="组合 4"/>
          <p:cNvGrpSpPr/>
          <p:nvPr/>
        </p:nvGrpSpPr>
        <p:grpSpPr>
          <a:xfrm>
            <a:off x="5319160" y="2095444"/>
            <a:ext cx="1563581" cy="2900460"/>
            <a:chOff x="5220067" y="2340142"/>
            <a:chExt cx="1563581" cy="2900460"/>
          </a:xfrm>
        </p:grpSpPr>
        <p:sp>
          <p:nvSpPr>
            <p:cNvPr id="32" name="文本框 31"/>
            <p:cNvSpPr txBox="1"/>
            <p:nvPr/>
          </p:nvSpPr>
          <p:spPr>
            <a:xfrm>
              <a:off x="5220067" y="3508971"/>
              <a:ext cx="153321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prstClr val="black"/>
                  </a:solidFill>
                  <a:effectLst/>
                  <a:uLnTx/>
                  <a:uFillTx/>
                  <a:latin typeface="Arial" panose="020B0604020202090204"/>
                  <a:ea typeface="微软雅黑" panose="020B0503020204020204" pitchFamily="34" charset="-122"/>
                  <a:cs typeface="+mn-cs"/>
                </a:rPr>
                <a:t>Fc</a:t>
              </a:r>
              <a:r>
                <a:rPr kumimoji="0" lang="zh-CN" altLang="en-US" sz="2000" b="1" i="0" u="none" strike="noStrike" kern="1200" cap="none" spc="0" normalizeH="0" baseline="0" noProof="0" dirty="0">
                  <a:ln>
                    <a:noFill/>
                  </a:ln>
                  <a:solidFill>
                    <a:prstClr val="black"/>
                  </a:solidFill>
                  <a:effectLst/>
                  <a:uLnTx/>
                  <a:uFillTx/>
                  <a:latin typeface="Arial" panose="020B0604020202090204"/>
                  <a:ea typeface="微软雅黑" panose="020B0503020204020204" pitchFamily="34" charset="-122"/>
                  <a:cs typeface="+mn-cs"/>
                </a:rPr>
                <a:t>效应沉默</a:t>
              </a:r>
              <a:endParaRPr kumimoji="0" lang="zh-CN" altLang="en-US" sz="2000" b="1" i="0" u="none" strike="noStrike" kern="1200" cap="none" spc="0" normalizeH="0" baseline="0" noProof="0" dirty="0">
                <a:ln>
                  <a:noFill/>
                </a:ln>
                <a:solidFill>
                  <a:prstClr val="black"/>
                </a:solidFill>
                <a:effectLst/>
                <a:uLnTx/>
                <a:uFillTx/>
                <a:latin typeface="Arial" panose="020B0604020202090204"/>
                <a:ea typeface="微软雅黑" panose="020B0503020204020204" pitchFamily="34" charset="-122"/>
                <a:cs typeface="+mn-cs"/>
              </a:endParaRPr>
            </a:p>
          </p:txBody>
        </p:sp>
        <p:grpSp>
          <p:nvGrpSpPr>
            <p:cNvPr id="10" name="组合 9"/>
            <p:cNvGrpSpPr/>
            <p:nvPr/>
          </p:nvGrpSpPr>
          <p:grpSpPr>
            <a:xfrm>
              <a:off x="5256327" y="3909081"/>
              <a:ext cx="1515624" cy="287448"/>
              <a:chOff x="4345710" y="7014776"/>
              <a:chExt cx="1515624" cy="287448"/>
            </a:xfrm>
            <a:gradFill>
              <a:gsLst>
                <a:gs pos="0">
                  <a:srgbClr val="BD0158"/>
                </a:gs>
                <a:gs pos="100000">
                  <a:srgbClr val="F3BCD7"/>
                </a:gs>
              </a:gsLst>
              <a:lin ang="10800000" scaled="1"/>
            </a:gradFill>
          </p:grpSpPr>
          <p:sp>
            <p:nvSpPr>
              <p:cNvPr id="73" name="燕尾形 25"/>
              <p:cNvSpPr/>
              <p:nvPr/>
            </p:nvSpPr>
            <p:spPr>
              <a:xfrm>
                <a:off x="4345710" y="7014776"/>
                <a:ext cx="366829" cy="287448"/>
              </a:xfrm>
              <a:prstGeom prst="chevron">
                <a:avLst/>
              </a:prstGeom>
              <a:grp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4" name="燕尾形 26"/>
              <p:cNvSpPr/>
              <p:nvPr/>
            </p:nvSpPr>
            <p:spPr>
              <a:xfrm>
                <a:off x="4728642" y="7014776"/>
                <a:ext cx="366829" cy="287448"/>
              </a:xfrm>
              <a:prstGeom prst="chevron">
                <a:avLst/>
              </a:prstGeom>
              <a:grp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5" name="燕尾形 25"/>
              <p:cNvSpPr/>
              <p:nvPr/>
            </p:nvSpPr>
            <p:spPr>
              <a:xfrm>
                <a:off x="5111574" y="7014776"/>
                <a:ext cx="366829" cy="287448"/>
              </a:xfrm>
              <a:prstGeom prst="chevron">
                <a:avLst/>
              </a:prstGeom>
              <a:grp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6" name="燕尾形 26"/>
              <p:cNvSpPr/>
              <p:nvPr/>
            </p:nvSpPr>
            <p:spPr>
              <a:xfrm>
                <a:off x="5494505" y="7014776"/>
                <a:ext cx="366829" cy="287448"/>
              </a:xfrm>
              <a:prstGeom prst="chevron">
                <a:avLst/>
              </a:prstGeom>
              <a:grp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33" name="文本框 32"/>
            <p:cNvSpPr txBox="1"/>
            <p:nvPr/>
          </p:nvSpPr>
          <p:spPr>
            <a:xfrm>
              <a:off x="5256244" y="2340142"/>
              <a:ext cx="141530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Arial" panose="020B0604020202090204"/>
                  <a:ea typeface="微软雅黑" panose="020B0503020204020204" pitchFamily="34" charset="-122"/>
                  <a:cs typeface="+mn-cs"/>
                </a:rPr>
                <a:t>解离缓慢</a:t>
              </a:r>
              <a:endParaRPr kumimoji="0" lang="zh-CN" altLang="en-US" sz="2000" b="1" i="0" u="none" strike="noStrike" kern="1200" cap="none" spc="0" normalizeH="0" baseline="0" noProof="0" dirty="0">
                <a:ln>
                  <a:noFill/>
                </a:ln>
                <a:solidFill>
                  <a:prstClr val="black"/>
                </a:solidFill>
                <a:effectLst/>
                <a:uLnTx/>
                <a:uFillTx/>
                <a:latin typeface="Arial" panose="020B0604020202090204"/>
                <a:ea typeface="微软雅黑" panose="020B0503020204020204" pitchFamily="34" charset="-122"/>
                <a:cs typeface="+mn-cs"/>
              </a:endParaRPr>
            </a:p>
          </p:txBody>
        </p:sp>
        <p:grpSp>
          <p:nvGrpSpPr>
            <p:cNvPr id="82" name="组合 81"/>
            <p:cNvGrpSpPr/>
            <p:nvPr/>
          </p:nvGrpSpPr>
          <p:grpSpPr>
            <a:xfrm>
              <a:off x="5224687" y="2759666"/>
              <a:ext cx="1515624" cy="287448"/>
              <a:chOff x="4345710" y="7014776"/>
              <a:chExt cx="1515624" cy="287448"/>
            </a:xfrm>
            <a:gradFill flip="none" rotWithShape="1">
              <a:gsLst>
                <a:gs pos="0">
                  <a:srgbClr val="BD0158"/>
                </a:gs>
                <a:gs pos="100000">
                  <a:srgbClr val="F3BCD7"/>
                </a:gs>
              </a:gsLst>
              <a:lin ang="10800000" scaled="1"/>
              <a:tileRect/>
            </a:gradFill>
          </p:grpSpPr>
          <p:sp>
            <p:nvSpPr>
              <p:cNvPr id="83" name="燕尾形 25"/>
              <p:cNvSpPr/>
              <p:nvPr/>
            </p:nvSpPr>
            <p:spPr>
              <a:xfrm>
                <a:off x="4345710" y="7014776"/>
                <a:ext cx="366829" cy="287448"/>
              </a:xfrm>
              <a:prstGeom prst="chevron">
                <a:avLst/>
              </a:prstGeom>
              <a:grp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84" name="燕尾形 26"/>
              <p:cNvSpPr/>
              <p:nvPr/>
            </p:nvSpPr>
            <p:spPr>
              <a:xfrm>
                <a:off x="4728642" y="7014776"/>
                <a:ext cx="366829" cy="287448"/>
              </a:xfrm>
              <a:prstGeom prst="chevron">
                <a:avLst/>
              </a:prstGeom>
              <a:grp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85" name="燕尾形 25"/>
              <p:cNvSpPr/>
              <p:nvPr/>
            </p:nvSpPr>
            <p:spPr>
              <a:xfrm>
                <a:off x="5111574" y="7014776"/>
                <a:ext cx="366829" cy="287448"/>
              </a:xfrm>
              <a:prstGeom prst="chevron">
                <a:avLst/>
              </a:prstGeom>
              <a:grp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86" name="燕尾形 26"/>
              <p:cNvSpPr/>
              <p:nvPr/>
            </p:nvSpPr>
            <p:spPr>
              <a:xfrm>
                <a:off x="5494505" y="7014776"/>
                <a:ext cx="366829" cy="287448"/>
              </a:xfrm>
              <a:prstGeom prst="chevron">
                <a:avLst/>
              </a:prstGeom>
              <a:grp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4" name="文本框 3"/>
            <p:cNvSpPr txBox="1"/>
            <p:nvPr/>
          </p:nvSpPr>
          <p:spPr>
            <a:xfrm>
              <a:off x="5456924" y="4553044"/>
              <a:ext cx="113258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Arial" panose="020B0604020202090204"/>
                  <a:ea typeface="微软雅黑" panose="020B0503020204020204" pitchFamily="34" charset="-122"/>
                  <a:cs typeface="+mn-cs"/>
                </a:rPr>
                <a:t>更稳定</a:t>
              </a:r>
              <a:endParaRPr kumimoji="0" lang="zh-CN" altLang="en-US" sz="2000" b="1" i="0" u="none" strike="noStrike" kern="1200" cap="none" spc="0" normalizeH="0" baseline="0" noProof="0" dirty="0">
                <a:ln>
                  <a:noFill/>
                </a:ln>
                <a:solidFill>
                  <a:prstClr val="black"/>
                </a:solidFill>
                <a:effectLst/>
                <a:uLnTx/>
                <a:uFillTx/>
                <a:latin typeface="Arial" panose="020B0604020202090204"/>
                <a:ea typeface="微软雅黑" panose="020B0503020204020204" pitchFamily="34" charset="-122"/>
                <a:cs typeface="+mn-cs"/>
              </a:endParaRPr>
            </a:p>
          </p:txBody>
        </p:sp>
        <p:grpSp>
          <p:nvGrpSpPr>
            <p:cNvPr id="87" name="组合 86"/>
            <p:cNvGrpSpPr/>
            <p:nvPr/>
          </p:nvGrpSpPr>
          <p:grpSpPr>
            <a:xfrm>
              <a:off x="5268024" y="4953154"/>
              <a:ext cx="1515624" cy="287448"/>
              <a:chOff x="4345710" y="7014776"/>
              <a:chExt cx="1515624" cy="287448"/>
            </a:xfrm>
            <a:gradFill>
              <a:gsLst>
                <a:gs pos="0">
                  <a:srgbClr val="BD0158"/>
                </a:gs>
                <a:gs pos="100000">
                  <a:srgbClr val="F3BCD7"/>
                </a:gs>
              </a:gsLst>
              <a:lin ang="10800000" scaled="1"/>
            </a:gradFill>
          </p:grpSpPr>
          <p:sp>
            <p:nvSpPr>
              <p:cNvPr id="88" name="燕尾形 25"/>
              <p:cNvSpPr/>
              <p:nvPr/>
            </p:nvSpPr>
            <p:spPr>
              <a:xfrm>
                <a:off x="4345710" y="7014776"/>
                <a:ext cx="366829" cy="287448"/>
              </a:xfrm>
              <a:prstGeom prst="chevron">
                <a:avLst/>
              </a:prstGeom>
              <a:grp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89" name="燕尾形 26"/>
              <p:cNvSpPr/>
              <p:nvPr/>
            </p:nvSpPr>
            <p:spPr>
              <a:xfrm>
                <a:off x="4728642" y="7014776"/>
                <a:ext cx="366829" cy="287448"/>
              </a:xfrm>
              <a:prstGeom prst="chevron">
                <a:avLst/>
              </a:prstGeom>
              <a:grp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0" name="燕尾形 25"/>
              <p:cNvSpPr/>
              <p:nvPr/>
            </p:nvSpPr>
            <p:spPr>
              <a:xfrm>
                <a:off x="5111574" y="7014776"/>
                <a:ext cx="366829" cy="287448"/>
              </a:xfrm>
              <a:prstGeom prst="chevron">
                <a:avLst/>
              </a:prstGeom>
              <a:grp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1" name="燕尾形 26"/>
              <p:cNvSpPr/>
              <p:nvPr/>
            </p:nvSpPr>
            <p:spPr>
              <a:xfrm>
                <a:off x="5494505" y="7014776"/>
                <a:ext cx="366829" cy="287448"/>
              </a:xfrm>
              <a:prstGeom prst="chevron">
                <a:avLst/>
              </a:prstGeom>
              <a:grp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sp>
        <p:nvSpPr>
          <p:cNvPr id="67" name="文本框 66"/>
          <p:cNvSpPr txBox="1"/>
          <p:nvPr/>
        </p:nvSpPr>
        <p:spPr>
          <a:xfrm>
            <a:off x="434974" y="327967"/>
            <a:ext cx="11452226" cy="492443"/>
          </a:xfrm>
          <a:prstGeom prst="rect">
            <a:avLst/>
          </a:prstGeom>
          <a:noFill/>
        </p:spPr>
        <p:txBody>
          <a:bodyPr wrap="square">
            <a:spAutoFit/>
          </a:bodyPr>
          <a:lstStyle/>
          <a:p>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派安普利单抗：抗体升级，安全可靠</a:t>
            </a:r>
            <a:endPar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sp>
        <p:nvSpPr>
          <p:cNvPr id="71" name="文本框 70"/>
          <p:cNvSpPr txBox="1"/>
          <p:nvPr/>
        </p:nvSpPr>
        <p:spPr>
          <a:xfrm>
            <a:off x="5921766" y="6473863"/>
            <a:ext cx="9101933"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抗体的</a:t>
            </a:r>
            <a:r>
              <a:rPr kumimoji="0" lang="en-US" altLang="zh-CN" sz="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Fc</a:t>
            </a:r>
            <a:r>
              <a:rPr kumimoji="0" lang="zh-CN" altLang="en-US" sz="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效应：抗体与靶细胞结合后，其</a:t>
            </a:r>
            <a:r>
              <a:rPr kumimoji="0" lang="en-US" altLang="zh-CN" sz="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Fc</a:t>
            </a:r>
            <a:r>
              <a:rPr kumimoji="0" lang="zh-CN" altLang="en-US" sz="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段会与免疫细胞表面的</a:t>
            </a:r>
            <a:r>
              <a:rPr kumimoji="0" lang="en-US" altLang="zh-CN" sz="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Fc</a:t>
            </a:r>
            <a:r>
              <a:rPr kumimoji="0" lang="zh-CN" altLang="en-US" sz="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受体结合，或者与补体成分结合，激发体液免疫反应清除靶细胞。</a:t>
            </a:r>
            <a:endParaRPr kumimoji="0" lang="zh-CN" altLang="en-US" sz="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custDataLst>
              <p:tags r:id="rId1"/>
            </p:custDataLst>
          </p:nvPr>
        </p:nvGraphicFramePr>
        <p:xfrm>
          <a:off x="515938" y="1016000"/>
          <a:ext cx="11160125" cy="4920340"/>
        </p:xfrm>
        <a:graphic>
          <a:graphicData uri="http://schemas.openxmlformats.org/drawingml/2006/table">
            <a:tbl>
              <a:tblPr firstRow="1" bandRow="1">
                <a:effectLst>
                  <a:outerShdw blurRad="63500" algn="ctr" rotWithShape="0">
                    <a:prstClr val="black">
                      <a:alpha val="40000"/>
                    </a:prstClr>
                  </a:outerShdw>
                </a:effectLst>
                <a:tableStyleId>{F5AB1C69-6EDB-4FF4-983F-18BD219EF322}</a:tableStyleId>
              </a:tblPr>
              <a:tblGrid>
                <a:gridCol w="475195"/>
                <a:gridCol w="1188722"/>
                <a:gridCol w="1318283"/>
                <a:gridCol w="798668"/>
                <a:gridCol w="1106588"/>
                <a:gridCol w="684858"/>
                <a:gridCol w="2552355"/>
                <a:gridCol w="3035456"/>
              </a:tblGrid>
              <a:tr h="445289">
                <a:tc gridSpan="2">
                  <a:txBody>
                    <a:bodyPr/>
                    <a:lstStyle/>
                    <a:p>
                      <a:pPr algn="ctr"/>
                      <a:r>
                        <a:rPr lang="zh-CN" altLang="en-US" sz="1200" dirty="0">
                          <a:solidFill>
                            <a:schemeClr val="bg1"/>
                          </a:solidFill>
                          <a:latin typeface="+mn-ea"/>
                          <a:ea typeface="+mn-ea"/>
                          <a:cs typeface="Arial" panose="020B0604020202090204" pitchFamily="34" charset="0"/>
                        </a:rPr>
                        <a:t>用药方案</a:t>
                      </a:r>
                      <a:endParaRPr lang="zh-CN" altLang="en-US" sz="1200" dirty="0">
                        <a:solidFill>
                          <a:schemeClr val="bg1"/>
                        </a:solidFill>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c hMerge="1">
                  <a:tcPr anchor="ctr">
                    <a:solidFill>
                      <a:srgbClr val="C00000"/>
                    </a:solidFill>
                  </a:tcPr>
                </a:tc>
                <a:tc>
                  <a:txBody>
                    <a:bodyPr/>
                    <a:lstStyle/>
                    <a:p>
                      <a:pPr algn="ctr"/>
                      <a:r>
                        <a:rPr lang="zh-CN" altLang="en-US" sz="1200" dirty="0">
                          <a:solidFill>
                            <a:schemeClr val="bg1"/>
                          </a:solidFill>
                          <a:latin typeface="+mn-ea"/>
                          <a:ea typeface="+mn-ea"/>
                          <a:cs typeface="Arial" panose="020B0604020202090204" pitchFamily="34" charset="0"/>
                        </a:rPr>
                        <a:t>瘤种</a:t>
                      </a:r>
                      <a:endParaRPr lang="zh-CN" altLang="en-US" sz="1200" dirty="0">
                        <a:solidFill>
                          <a:schemeClr val="bg1"/>
                        </a:solidFill>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c>
                  <a:txBody>
                    <a:bodyPr/>
                    <a:lstStyle/>
                    <a:p>
                      <a:pPr algn="ctr"/>
                      <a:r>
                        <a:rPr lang="zh-CN" altLang="en-US" sz="1200" dirty="0">
                          <a:solidFill>
                            <a:schemeClr val="bg1"/>
                          </a:solidFill>
                          <a:latin typeface="+mn-ea"/>
                          <a:ea typeface="+mn-ea"/>
                          <a:cs typeface="Arial" panose="020B0604020202090204" pitchFamily="34" charset="0"/>
                        </a:rPr>
                        <a:t>治疗线数</a:t>
                      </a:r>
                      <a:endParaRPr lang="zh-CN" altLang="en-US" sz="1200" dirty="0">
                        <a:solidFill>
                          <a:schemeClr val="bg1"/>
                        </a:solidFill>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c>
                  <a:txBody>
                    <a:bodyPr/>
                    <a:lstStyle/>
                    <a:p>
                      <a:pPr algn="ctr"/>
                      <a:r>
                        <a:rPr lang="zh-CN" altLang="en-US" sz="1200" dirty="0">
                          <a:solidFill>
                            <a:schemeClr val="bg1"/>
                          </a:solidFill>
                          <a:latin typeface="+mn-ea"/>
                          <a:ea typeface="+mn-ea"/>
                          <a:cs typeface="Arial" panose="020B0604020202090204" pitchFamily="34" charset="0"/>
                        </a:rPr>
                        <a:t>研究性质</a:t>
                      </a:r>
                      <a:endParaRPr lang="zh-CN" altLang="en-US" sz="1200" dirty="0">
                        <a:solidFill>
                          <a:schemeClr val="bg1"/>
                        </a:solidFill>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c>
                  <a:txBody>
                    <a:bodyPr/>
                    <a:lstStyle/>
                    <a:p>
                      <a:pPr algn="ctr"/>
                      <a:r>
                        <a:rPr lang="zh-CN" altLang="en-US" sz="1200" dirty="0">
                          <a:solidFill>
                            <a:schemeClr val="bg1"/>
                          </a:solidFill>
                          <a:latin typeface="+mn-ea"/>
                          <a:ea typeface="+mn-ea"/>
                          <a:cs typeface="Arial" panose="020B0604020202090204" pitchFamily="34" charset="0"/>
                        </a:rPr>
                        <a:t>患者人数</a:t>
                      </a:r>
                      <a:endParaRPr lang="zh-CN" altLang="en-US" sz="1200" dirty="0">
                        <a:solidFill>
                          <a:schemeClr val="bg1"/>
                        </a:solidFill>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c>
                  <a:txBody>
                    <a:bodyPr/>
                    <a:lstStyle/>
                    <a:p>
                      <a:pPr algn="ctr"/>
                      <a:r>
                        <a:rPr lang="zh-CN" altLang="en-US" sz="1200" dirty="0">
                          <a:solidFill>
                            <a:schemeClr val="bg1"/>
                          </a:solidFill>
                          <a:latin typeface="+mn-ea"/>
                          <a:ea typeface="+mn-ea"/>
                          <a:cs typeface="Arial" panose="020B0604020202090204" pitchFamily="34" charset="0"/>
                        </a:rPr>
                        <a:t>疗效评价</a:t>
                      </a:r>
                      <a:endParaRPr lang="zh-CN" altLang="en-US" sz="1200" dirty="0">
                        <a:solidFill>
                          <a:schemeClr val="bg1"/>
                        </a:solidFill>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c>
                  <a:txBody>
                    <a:bodyPr/>
                    <a:lstStyle/>
                    <a:p>
                      <a:pPr algn="ctr"/>
                      <a:r>
                        <a:rPr lang="zh-CN" altLang="en-US" sz="1200" dirty="0">
                          <a:solidFill>
                            <a:schemeClr val="bg1"/>
                          </a:solidFill>
                          <a:latin typeface="+mn-ea"/>
                          <a:ea typeface="+mn-ea"/>
                          <a:cs typeface="Arial" panose="020B0604020202090204" pitchFamily="34" charset="0"/>
                        </a:rPr>
                        <a:t>安全性评价</a:t>
                      </a:r>
                      <a:endParaRPr lang="zh-CN" altLang="en-US" sz="1200" dirty="0">
                        <a:solidFill>
                          <a:schemeClr val="bg1"/>
                        </a:solidFill>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D0158"/>
                    </a:solidFill>
                  </a:tcPr>
                </a:tc>
              </a:tr>
              <a:tr h="794320">
                <a:tc rowSpan="3">
                  <a:txBody>
                    <a:bodyPr/>
                    <a:lstStyle/>
                    <a:p>
                      <a:pPr algn="ctr"/>
                      <a:r>
                        <a:rPr lang="zh-CN" altLang="en-US" sz="1100" b="1" dirty="0">
                          <a:latin typeface="+mn-ea"/>
                          <a:ea typeface="+mn-ea"/>
                          <a:cs typeface="Arial" panose="020B0604020202090204" pitchFamily="34" charset="0"/>
                        </a:rPr>
                        <a:t>单药</a:t>
                      </a:r>
                      <a:endParaRPr lang="en-US" altLang="zh-CN" sz="1100" b="1" dirty="0">
                        <a:latin typeface="+mn-ea"/>
                        <a:ea typeface="+mn-ea"/>
                        <a:cs typeface="Arial" panose="020B0604020202090204" pitchFamily="34" charset="0"/>
                      </a:endParaRPr>
                    </a:p>
                    <a:p>
                      <a:pPr algn="ctr"/>
                      <a:r>
                        <a:rPr lang="zh-CN" altLang="en-US" sz="1100" b="1" dirty="0">
                          <a:latin typeface="+mn-ea"/>
                          <a:ea typeface="+mn-ea"/>
                          <a:cs typeface="Arial" panose="020B0604020202090204" pitchFamily="34" charset="0"/>
                        </a:rPr>
                        <a:t>研究</a:t>
                      </a:r>
                      <a:endParaRPr lang="zh-CN" altLang="en-US" sz="1100" b="1"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pPr algn="l"/>
                      <a:r>
                        <a:rPr lang="zh-CN" altLang="en-US" sz="1050" dirty="0">
                          <a:latin typeface="+mn-ea"/>
                          <a:ea typeface="+mn-ea"/>
                          <a:cs typeface="Arial" panose="020B0604020202090204" pitchFamily="34" charset="0"/>
                        </a:rPr>
                        <a:t>派安普利单药</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r>
                        <a:rPr lang="zh-CN" altLang="en-US" sz="1050" dirty="0">
                          <a:latin typeface="+mn-ea"/>
                          <a:ea typeface="+mn-ea"/>
                          <a:cs typeface="Arial" panose="020B0604020202090204" pitchFamily="34" charset="0"/>
                        </a:rPr>
                        <a:t>经典霍奇金淋巴瘤</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pPr algn="l"/>
                      <a:r>
                        <a:rPr lang="zh-CN" altLang="en-US" sz="1050" dirty="0">
                          <a:latin typeface="+mn-ea"/>
                          <a:ea typeface="+mn-ea"/>
                          <a:cs typeface="Arial" panose="020B0604020202090204" pitchFamily="34" charset="0"/>
                        </a:rPr>
                        <a:t>三线及以上</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pPr algn="l"/>
                      <a:r>
                        <a:rPr lang="en-US" altLang="zh-CN" sz="1050" dirty="0">
                          <a:latin typeface="+mn-ea"/>
                          <a:ea typeface="+mn-ea"/>
                          <a:cs typeface="Arial" panose="020B0604020202090204" pitchFamily="34" charset="0"/>
                        </a:rPr>
                        <a:t>II</a:t>
                      </a:r>
                      <a:r>
                        <a:rPr lang="zh-CN" altLang="en-US" sz="1050" dirty="0">
                          <a:latin typeface="+mn-ea"/>
                          <a:ea typeface="+mn-ea"/>
                          <a:cs typeface="Arial" panose="020B0604020202090204" pitchFamily="34" charset="0"/>
                        </a:rPr>
                        <a:t>期单臂</a:t>
                      </a:r>
                      <a:endParaRPr lang="en-US" altLang="zh-CN" sz="1050" dirty="0">
                        <a:latin typeface="+mn-ea"/>
                        <a:ea typeface="+mn-ea"/>
                        <a:cs typeface="Arial" panose="020B0604020202090204" pitchFamily="34" charset="0"/>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1050" dirty="0">
                          <a:latin typeface="+mn-ea"/>
                          <a:ea typeface="+mn-ea"/>
                          <a:cs typeface="Arial" panose="020B0604020202090204" pitchFamily="34" charset="0"/>
                        </a:rPr>
                        <a:t>（注册适应症）</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94</a:t>
                      </a:r>
                      <a:r>
                        <a:rPr lang="zh-CN" altLang="en-US" sz="1050" dirty="0">
                          <a:latin typeface="+mn-ea"/>
                          <a:ea typeface="+mn-ea"/>
                          <a:cs typeface="Arial" panose="020B0604020202090204" pitchFamily="34" charset="0"/>
                        </a:rPr>
                        <a:t>例</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050" b="1" dirty="0">
                          <a:solidFill>
                            <a:srgbClr val="BD0158"/>
                          </a:solidFill>
                          <a:latin typeface="+mn-ea"/>
                          <a:ea typeface="+mn-ea"/>
                          <a:cs typeface="Arial" panose="020B0604020202090204" pitchFamily="34" charset="0"/>
                        </a:rPr>
                        <a:t>疗效卓越</a:t>
                      </a:r>
                      <a:r>
                        <a:rPr lang="zh-CN" altLang="en-US" sz="1050" dirty="0">
                          <a:solidFill>
                            <a:srgbClr val="BD0158"/>
                          </a:solidFill>
                          <a:latin typeface="+mn-ea"/>
                          <a:ea typeface="+mn-ea"/>
                          <a:cs typeface="Arial" panose="020B0604020202090204" pitchFamily="34" charset="0"/>
                        </a:rPr>
                        <a:t>：</a:t>
                      </a:r>
                      <a:endParaRPr lang="en-US" altLang="zh-CN" sz="1050" dirty="0">
                        <a:solidFill>
                          <a:srgbClr val="BD0158"/>
                        </a:solidFill>
                        <a:latin typeface="+mn-ea"/>
                        <a:ea typeface="+mn-ea"/>
                        <a:cs typeface="Arial" panose="020B0604020202090204" pitchFamily="34" charset="0"/>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ORR 89.4%</a:t>
                      </a:r>
                      <a:r>
                        <a:rPr lang="en-US" altLang="zh-CN" sz="1050" baseline="30000" dirty="0">
                          <a:latin typeface="+mn-ea"/>
                          <a:ea typeface="+mn-ea"/>
                          <a:cs typeface="Arial" panose="020B0604020202090204" pitchFamily="34" charset="0"/>
                        </a:rPr>
                        <a:t>1</a:t>
                      </a:r>
                      <a:endParaRPr lang="en-US" altLang="zh-CN" sz="1050" baseline="30000" dirty="0">
                        <a:latin typeface="+mn-ea"/>
                        <a:ea typeface="+mn-ea"/>
                        <a:cs typeface="Arial" panose="020B0604020202090204" pitchFamily="34" charset="0"/>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1050" dirty="0">
                          <a:latin typeface="+mn-ea"/>
                          <a:ea typeface="+mn-ea"/>
                          <a:cs typeface="Arial" panose="020B0604020202090204" pitchFamily="34" charset="0"/>
                        </a:rPr>
                        <a:t>（国内已上市产品</a:t>
                      </a:r>
                      <a:r>
                        <a:rPr lang="en-US" altLang="zh-CN" sz="1050" dirty="0">
                          <a:latin typeface="+mn-ea"/>
                          <a:ea typeface="+mn-ea"/>
                          <a:cs typeface="Arial" panose="020B0604020202090204" pitchFamily="34" charset="0"/>
                        </a:rPr>
                        <a:t>ORR 76%-87.1%</a:t>
                      </a:r>
                      <a:r>
                        <a:rPr lang="zh-CN" altLang="en-US" sz="1050" dirty="0">
                          <a:latin typeface="+mn-ea"/>
                          <a:ea typeface="+mn-ea"/>
                          <a:cs typeface="Arial" panose="020B0604020202090204" pitchFamily="34" charset="0"/>
                        </a:rPr>
                        <a:t>）</a:t>
                      </a:r>
                      <a:r>
                        <a:rPr lang="en-US" altLang="zh-CN" sz="1050" kern="1200" baseline="30000" dirty="0">
                          <a:solidFill>
                            <a:schemeClr val="dk1"/>
                          </a:solidFill>
                          <a:latin typeface="+mn-ea"/>
                          <a:ea typeface="+mn-ea"/>
                          <a:cs typeface="Arial" panose="020B0604020202090204" pitchFamily="34" charset="0"/>
                        </a:rPr>
                        <a:t>2-5</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050" b="1" kern="1200" dirty="0">
                          <a:solidFill>
                            <a:srgbClr val="BD0158"/>
                          </a:solidFill>
                          <a:latin typeface="+mn-ea"/>
                          <a:ea typeface="+mn-ea"/>
                          <a:cs typeface="Arial" panose="020B0604020202090204" pitchFamily="34" charset="0"/>
                        </a:rPr>
                        <a:t>安全性好：</a:t>
                      </a:r>
                      <a:endParaRPr lang="en-US" altLang="zh-CN" sz="1050" b="1" kern="1200" dirty="0">
                        <a:solidFill>
                          <a:srgbClr val="BD0158"/>
                        </a:solidFill>
                        <a:latin typeface="+mn-ea"/>
                        <a:ea typeface="+mn-ea"/>
                        <a:cs typeface="Arial" panose="020B0604020202090204" pitchFamily="34" charset="0"/>
                      </a:endParaRPr>
                    </a:p>
                    <a:p>
                      <a:pPr algn="just"/>
                      <a:r>
                        <a:rPr lang="zh-CN" altLang="en-US" sz="1050" kern="1200" dirty="0">
                          <a:solidFill>
                            <a:schemeClr val="dk1"/>
                          </a:solidFill>
                          <a:latin typeface="+mn-ea"/>
                          <a:ea typeface="+mn-ea"/>
                          <a:cs typeface="Arial" panose="020B0604020202090204" pitchFamily="34" charset="0"/>
                        </a:rPr>
                        <a:t>除甲状腺疾病外</a:t>
                      </a:r>
                      <a:r>
                        <a:rPr lang="en-US" altLang="zh-CN" sz="1050" kern="1200" dirty="0" err="1">
                          <a:solidFill>
                            <a:schemeClr val="dk1"/>
                          </a:solidFill>
                          <a:latin typeface="+mn-ea"/>
                          <a:ea typeface="+mn-ea"/>
                          <a:cs typeface="Arial" panose="020B0604020202090204" pitchFamily="34" charset="0"/>
                        </a:rPr>
                        <a:t>irAE</a:t>
                      </a:r>
                      <a:r>
                        <a:rPr lang="zh-CN" altLang="en-US" sz="1050" kern="1200" dirty="0">
                          <a:solidFill>
                            <a:schemeClr val="dk1"/>
                          </a:solidFill>
                          <a:latin typeface="+mn-ea"/>
                          <a:ea typeface="+mn-ea"/>
                          <a:cs typeface="Arial" panose="020B0604020202090204" pitchFamily="34" charset="0"/>
                        </a:rPr>
                        <a:t>仅</a:t>
                      </a:r>
                      <a:r>
                        <a:rPr lang="en-US" altLang="zh-CN" sz="1050" kern="1200" dirty="0">
                          <a:solidFill>
                            <a:schemeClr val="dk1"/>
                          </a:solidFill>
                          <a:latin typeface="+mn-ea"/>
                          <a:ea typeface="+mn-ea"/>
                          <a:cs typeface="Arial" panose="020B0604020202090204" pitchFamily="34" charset="0"/>
                        </a:rPr>
                        <a:t>17.0%</a:t>
                      </a:r>
                      <a:r>
                        <a:rPr lang="zh-CN" altLang="en-US" sz="1050" kern="1200" dirty="0">
                          <a:solidFill>
                            <a:schemeClr val="dk1"/>
                          </a:solidFill>
                          <a:latin typeface="+mn-ea"/>
                          <a:ea typeface="+mn-ea"/>
                          <a:cs typeface="Arial" panose="020B0604020202090204" pitchFamily="34" charset="0"/>
                        </a:rPr>
                        <a:t>，</a:t>
                      </a:r>
                      <a:endParaRPr lang="en-US" altLang="zh-CN" sz="1050" kern="1200" dirty="0">
                        <a:solidFill>
                          <a:schemeClr val="dk1"/>
                        </a:solidFill>
                        <a:latin typeface="+mn-ea"/>
                        <a:ea typeface="+mn-ea"/>
                        <a:cs typeface="Arial" panose="020B0604020202090204" pitchFamily="34" charset="0"/>
                      </a:endParaRPr>
                    </a:p>
                    <a:p>
                      <a:pPr marL="0" marR="0" indent="0" algn="just" defTabSz="914400" rtl="0" eaLnBrk="1" fontAlgn="auto" latinLnBrk="0" hangingPunct="1">
                        <a:lnSpc>
                          <a:spcPct val="100000"/>
                        </a:lnSpc>
                        <a:spcBef>
                          <a:spcPts val="0"/>
                        </a:spcBef>
                        <a:spcAft>
                          <a:spcPts val="0"/>
                        </a:spcAft>
                        <a:buClrTx/>
                        <a:buSzTx/>
                        <a:buFontTx/>
                        <a:buNone/>
                        <a:defRPr/>
                      </a:pPr>
                      <a:r>
                        <a:rPr lang="zh-CN" altLang="en-US" sz="1050" kern="1200" dirty="0">
                          <a:solidFill>
                            <a:schemeClr val="dk1"/>
                          </a:solidFill>
                          <a:latin typeface="+mn-ea"/>
                          <a:ea typeface="+mn-ea"/>
                          <a:cs typeface="Arial" panose="020B0604020202090204" pitchFamily="34" charset="0"/>
                        </a:rPr>
                        <a:t>发热、输液反应发生率低</a:t>
                      </a:r>
                      <a:r>
                        <a:rPr lang="en-US" altLang="zh-CN" sz="1050" baseline="30000" dirty="0">
                          <a:latin typeface="+mn-ea"/>
                          <a:ea typeface="+mn-ea"/>
                          <a:cs typeface="Arial" panose="020B0604020202090204" pitchFamily="34" charset="0"/>
                        </a:rPr>
                        <a:t>1</a:t>
                      </a:r>
                      <a:endParaRPr lang="en-US" altLang="zh-CN" sz="1050" baseline="3000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r>
              <a:tr h="633940">
                <a:tc vMerge="1">
                  <a:tcPr anchor="ctr"/>
                </a:tc>
                <a:tc>
                  <a:txBody>
                    <a:bodyPr/>
                    <a:lstStyle/>
                    <a:p>
                      <a:pPr algn="l"/>
                      <a:r>
                        <a:rPr lang="zh-CN" altLang="en-US" sz="1050" dirty="0">
                          <a:latin typeface="+mn-ea"/>
                          <a:ea typeface="+mn-ea"/>
                          <a:cs typeface="Arial" panose="020B0604020202090204" pitchFamily="34" charset="0"/>
                        </a:rPr>
                        <a:t>派安普利单药</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r>
                        <a:rPr lang="zh-CN" altLang="en-US" sz="1050" dirty="0">
                          <a:latin typeface="+mn-ea"/>
                          <a:ea typeface="+mn-ea"/>
                          <a:cs typeface="Arial" panose="020B0604020202090204" pitchFamily="34" charset="0"/>
                        </a:rPr>
                        <a:t>鼻咽癌</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pPr algn="l"/>
                      <a:r>
                        <a:rPr lang="zh-CN" altLang="en-US" sz="1050" dirty="0">
                          <a:latin typeface="+mn-ea"/>
                          <a:ea typeface="+mn-ea"/>
                          <a:cs typeface="Arial" panose="020B0604020202090204" pitchFamily="34" charset="0"/>
                        </a:rPr>
                        <a:t>三线</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II</a:t>
                      </a:r>
                      <a:r>
                        <a:rPr lang="zh-CN" altLang="en-US" sz="1050" dirty="0">
                          <a:latin typeface="+mn-ea"/>
                          <a:ea typeface="+mn-ea"/>
                          <a:cs typeface="Arial" panose="020B0604020202090204" pitchFamily="34" charset="0"/>
                        </a:rPr>
                        <a:t>期单臂</a:t>
                      </a:r>
                      <a:endParaRPr lang="en-US" altLang="zh-CN" sz="1050" dirty="0">
                        <a:latin typeface="+mn-ea"/>
                        <a:ea typeface="+mn-ea"/>
                        <a:cs typeface="Arial" panose="020B0604020202090204" pitchFamily="34" charset="0"/>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1050" dirty="0">
                          <a:latin typeface="+mn-ea"/>
                          <a:ea typeface="+mn-ea"/>
                          <a:cs typeface="Arial" panose="020B0604020202090204" pitchFamily="34" charset="0"/>
                        </a:rPr>
                        <a:t>（注册适应症）</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130</a:t>
                      </a:r>
                      <a:r>
                        <a:rPr lang="zh-CN" altLang="en-US" sz="1050" dirty="0">
                          <a:latin typeface="+mn-ea"/>
                          <a:ea typeface="+mn-ea"/>
                          <a:cs typeface="Arial" panose="020B0604020202090204" pitchFamily="34" charset="0"/>
                        </a:rPr>
                        <a:t>例</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050" b="1" kern="1200" dirty="0">
                          <a:solidFill>
                            <a:srgbClr val="BD0158"/>
                          </a:solidFill>
                          <a:latin typeface="+mn-ea"/>
                          <a:ea typeface="+mn-ea"/>
                          <a:cs typeface="Arial" panose="020B0604020202090204" pitchFamily="34" charset="0"/>
                        </a:rPr>
                        <a:t>疗效卓越：</a:t>
                      </a:r>
                      <a:endParaRPr lang="en-US" altLang="zh-CN" sz="1050" b="1" kern="1200" dirty="0">
                        <a:solidFill>
                          <a:srgbClr val="BD0158"/>
                        </a:solidFill>
                        <a:latin typeface="+mn-ea"/>
                        <a:ea typeface="+mn-ea"/>
                        <a:cs typeface="Arial" panose="020B0604020202090204" pitchFamily="34" charset="0"/>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ORR 29.7%</a:t>
                      </a:r>
                      <a:r>
                        <a:rPr lang="zh-CN" altLang="en-US" sz="1050" baseline="0" dirty="0">
                          <a:latin typeface="+mn-ea"/>
                          <a:ea typeface="+mn-ea"/>
                          <a:cs typeface="Arial" panose="020B0604020202090204" pitchFamily="34" charset="0"/>
                        </a:rPr>
                        <a:t> </a:t>
                      </a:r>
                      <a:r>
                        <a:rPr lang="en-US" altLang="zh-CN" sz="1050" baseline="30000" dirty="0">
                          <a:latin typeface="+mn-ea"/>
                          <a:ea typeface="+mn-ea"/>
                          <a:cs typeface="Arial" panose="020B0604020202090204" pitchFamily="34" charset="0"/>
                        </a:rPr>
                        <a:t>6</a:t>
                      </a:r>
                      <a:endParaRPr lang="en-US" altLang="zh-CN" sz="1050" baseline="0" dirty="0">
                        <a:latin typeface="+mn-ea"/>
                        <a:ea typeface="+mn-ea"/>
                        <a:cs typeface="Arial" panose="020B0604020202090204" pitchFamily="34" charset="0"/>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1050" baseline="0" dirty="0">
                          <a:latin typeface="+mn-ea"/>
                          <a:ea typeface="+mn-ea"/>
                          <a:cs typeface="Arial" panose="020B0604020202090204" pitchFamily="34" charset="0"/>
                        </a:rPr>
                        <a:t>（国内已上市产品</a:t>
                      </a:r>
                      <a:r>
                        <a:rPr lang="en-US" altLang="zh-CN" sz="1050" baseline="0" dirty="0">
                          <a:latin typeface="+mn-ea"/>
                          <a:ea typeface="+mn-ea"/>
                          <a:cs typeface="Arial" panose="020B0604020202090204" pitchFamily="34" charset="0"/>
                        </a:rPr>
                        <a:t>ORR 20.5%-28.2% </a:t>
                      </a:r>
                      <a:r>
                        <a:rPr lang="zh-CN" altLang="en-US" sz="1050" baseline="0" dirty="0">
                          <a:latin typeface="+mn-ea"/>
                          <a:ea typeface="+mn-ea"/>
                          <a:cs typeface="Arial" panose="020B0604020202090204" pitchFamily="34" charset="0"/>
                        </a:rPr>
                        <a:t>）</a:t>
                      </a:r>
                      <a:r>
                        <a:rPr lang="en-US" altLang="zh-CN" sz="1050" kern="1200" baseline="30000" dirty="0">
                          <a:solidFill>
                            <a:schemeClr val="dk1"/>
                          </a:solidFill>
                          <a:latin typeface="+mn-ea"/>
                          <a:ea typeface="+mn-ea"/>
                          <a:cs typeface="Arial" panose="020B0604020202090204" pitchFamily="34" charset="0"/>
                        </a:rPr>
                        <a:t>7-8</a:t>
                      </a:r>
                      <a:endParaRPr lang="en-US" altLang="zh-CN" sz="1050" kern="1200" baseline="30000" dirty="0">
                        <a:solidFill>
                          <a:schemeClr val="dk1"/>
                        </a:solidFill>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050" b="1" kern="1200" dirty="0">
                          <a:solidFill>
                            <a:srgbClr val="BD0158"/>
                          </a:solidFill>
                          <a:latin typeface="+mn-ea"/>
                          <a:ea typeface="+mn-ea"/>
                          <a:cs typeface="Arial" panose="020B0604020202090204" pitchFamily="34" charset="0"/>
                        </a:rPr>
                        <a:t>安全性好，</a:t>
                      </a:r>
                      <a:endParaRPr lang="en-US" altLang="zh-CN" sz="1050" b="1" kern="1200" dirty="0">
                        <a:solidFill>
                          <a:srgbClr val="BD0158"/>
                        </a:solidFill>
                        <a:latin typeface="+mn-ea"/>
                        <a:ea typeface="+mn-ea"/>
                        <a:cs typeface="Arial" panose="020B0604020202090204" pitchFamily="34" charset="0"/>
                      </a:endParaRPr>
                    </a:p>
                    <a:p>
                      <a:pPr marL="0" marR="0" indent="0" algn="just" defTabSz="914400" rtl="0" eaLnBrk="1" fontAlgn="auto" latinLnBrk="0" hangingPunct="1">
                        <a:lnSpc>
                          <a:spcPct val="100000"/>
                        </a:lnSpc>
                        <a:spcBef>
                          <a:spcPts val="0"/>
                        </a:spcBef>
                        <a:spcAft>
                          <a:spcPts val="0"/>
                        </a:spcAft>
                        <a:buClrTx/>
                        <a:buSzTx/>
                        <a:buFontTx/>
                        <a:buNone/>
                        <a:defRPr/>
                      </a:pPr>
                      <a:r>
                        <a:rPr lang="zh-CN" altLang="en-US" sz="1050" kern="1200" dirty="0">
                          <a:solidFill>
                            <a:schemeClr val="dk1"/>
                          </a:solidFill>
                          <a:latin typeface="+mn-ea"/>
                          <a:ea typeface="+mn-ea"/>
                          <a:cs typeface="Arial" panose="020B0604020202090204" pitchFamily="34" charset="0"/>
                        </a:rPr>
                        <a:t>≥ </a:t>
                      </a:r>
                      <a:r>
                        <a:rPr lang="en-US" altLang="zh-CN" sz="1050" kern="1200" dirty="0">
                          <a:solidFill>
                            <a:schemeClr val="dk1"/>
                          </a:solidFill>
                          <a:latin typeface="+mn-ea"/>
                          <a:ea typeface="+mn-ea"/>
                          <a:cs typeface="Arial" panose="020B0604020202090204" pitchFamily="34" charset="0"/>
                        </a:rPr>
                        <a:t>3</a:t>
                      </a:r>
                      <a:r>
                        <a:rPr lang="zh-CN" altLang="en-US" sz="1050" kern="1200" dirty="0">
                          <a:solidFill>
                            <a:schemeClr val="dk1"/>
                          </a:solidFill>
                          <a:latin typeface="+mn-ea"/>
                          <a:ea typeface="+mn-ea"/>
                          <a:cs typeface="Arial" panose="020B0604020202090204" pitchFamily="34" charset="0"/>
                        </a:rPr>
                        <a:t>级 </a:t>
                      </a:r>
                      <a:r>
                        <a:rPr lang="en-US" altLang="zh-CN" sz="1050" kern="1200" dirty="0">
                          <a:solidFill>
                            <a:schemeClr val="dk1"/>
                          </a:solidFill>
                          <a:latin typeface="+mn-ea"/>
                          <a:ea typeface="+mn-ea"/>
                          <a:cs typeface="Arial" panose="020B0604020202090204" pitchFamily="34" charset="0"/>
                        </a:rPr>
                        <a:t>TRAE: 8.5%</a:t>
                      </a:r>
                      <a:r>
                        <a:rPr lang="en-US" altLang="zh-CN" sz="1050" kern="1200" baseline="30000" dirty="0">
                          <a:solidFill>
                            <a:schemeClr val="dk1"/>
                          </a:solidFill>
                          <a:latin typeface="+mn-ea"/>
                          <a:ea typeface="+mn-ea"/>
                          <a:cs typeface="Arial" panose="020B0604020202090204" pitchFamily="34" charset="0"/>
                        </a:rPr>
                        <a:t>6</a:t>
                      </a:r>
                      <a:endParaRPr lang="en-US" altLang="zh-CN" sz="1050" kern="1200" dirty="0">
                        <a:solidFill>
                          <a:schemeClr val="dk1"/>
                        </a:solidFill>
                        <a:latin typeface="+mn-ea"/>
                        <a:ea typeface="+mn-ea"/>
                        <a:cs typeface="Arial" panose="020B0604020202090204" pitchFamily="34" charset="0"/>
                      </a:endParaRPr>
                    </a:p>
                    <a:p>
                      <a:pPr algn="just"/>
                      <a:r>
                        <a:rPr lang="en-US" altLang="zh-CN" sz="1050" kern="1200" dirty="0">
                          <a:solidFill>
                            <a:schemeClr val="dk1"/>
                          </a:solidFill>
                          <a:latin typeface="+mn-ea"/>
                          <a:ea typeface="+mn-ea"/>
                          <a:cs typeface="Arial" panose="020B0604020202090204" pitchFamily="34" charset="0"/>
                        </a:rPr>
                        <a:t>(</a:t>
                      </a:r>
                      <a:r>
                        <a:rPr lang="zh-CN" altLang="en-US" sz="1050" kern="1200" dirty="0">
                          <a:solidFill>
                            <a:schemeClr val="dk1"/>
                          </a:solidFill>
                          <a:latin typeface="+mn-ea"/>
                          <a:ea typeface="+mn-ea"/>
                          <a:cs typeface="Arial" panose="020B0604020202090204" pitchFamily="34" charset="0"/>
                        </a:rPr>
                        <a:t>国内已上市产品：</a:t>
                      </a:r>
                      <a:r>
                        <a:rPr lang="en-US" altLang="zh-CN" sz="1050" kern="1200" dirty="0">
                          <a:solidFill>
                            <a:schemeClr val="dk1"/>
                          </a:solidFill>
                          <a:latin typeface="+mn-ea"/>
                          <a:ea typeface="+mn-ea"/>
                          <a:cs typeface="Arial" panose="020B0604020202090204" pitchFamily="34" charset="0"/>
                        </a:rPr>
                        <a:t>14.2%-14.7%)</a:t>
                      </a:r>
                      <a:r>
                        <a:rPr lang="en-US" altLang="zh-CN" sz="1050" kern="1200" baseline="30000" dirty="0">
                          <a:solidFill>
                            <a:schemeClr val="dk1"/>
                          </a:solidFill>
                          <a:latin typeface="+mn-ea"/>
                          <a:ea typeface="+mn-ea"/>
                          <a:cs typeface="Arial" panose="020B0604020202090204" pitchFamily="34" charset="0"/>
                        </a:rPr>
                        <a:t> 7-8</a:t>
                      </a:r>
                      <a:endParaRPr lang="en-US" altLang="zh-CN" sz="1050" kern="1200" dirty="0">
                        <a:solidFill>
                          <a:schemeClr val="dk1"/>
                        </a:solidFill>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r>
              <a:tr h="697572">
                <a:tc vMerge="1">
                  <a:tcPr anchor="ctr"/>
                </a:tc>
                <a:tc>
                  <a:txBody>
                    <a:bodyPr/>
                    <a:lstStyle/>
                    <a:p>
                      <a:pPr algn="l"/>
                      <a:r>
                        <a:rPr lang="zh-CN" altLang="en-US" sz="1050" dirty="0">
                          <a:latin typeface="+mn-ea"/>
                          <a:ea typeface="+mn-ea"/>
                          <a:cs typeface="Arial" panose="020B0604020202090204" pitchFamily="34" charset="0"/>
                        </a:rPr>
                        <a:t>派安普利单药</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r>
                        <a:rPr lang="zh-CN" altLang="en-US" sz="1050" dirty="0">
                          <a:latin typeface="+mn-ea"/>
                          <a:ea typeface="+mn-ea"/>
                          <a:cs typeface="Arial" panose="020B0604020202090204" pitchFamily="34" charset="0"/>
                        </a:rPr>
                        <a:t>胃</a:t>
                      </a:r>
                      <a:r>
                        <a:rPr lang="en-US" altLang="zh-CN" sz="1050" dirty="0">
                          <a:latin typeface="+mn-ea"/>
                          <a:ea typeface="+mn-ea"/>
                          <a:cs typeface="Arial" panose="020B0604020202090204" pitchFamily="34" charset="0"/>
                        </a:rPr>
                        <a:t>/</a:t>
                      </a:r>
                      <a:r>
                        <a:rPr lang="zh-CN" altLang="en-US" sz="1050" dirty="0">
                          <a:latin typeface="+mn-ea"/>
                          <a:ea typeface="+mn-ea"/>
                          <a:cs typeface="Arial" panose="020B0604020202090204" pitchFamily="34" charset="0"/>
                        </a:rPr>
                        <a:t>胃食管结合部腺癌</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pPr algn="l"/>
                      <a:r>
                        <a:rPr lang="zh-CN" altLang="en-US" sz="1050" dirty="0">
                          <a:latin typeface="+mn-ea"/>
                          <a:ea typeface="+mn-ea"/>
                          <a:cs typeface="Arial" panose="020B0604020202090204" pitchFamily="34" charset="0"/>
                        </a:rPr>
                        <a:t>二线及以上</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050" dirty="0" err="1">
                          <a:latin typeface="+mn-ea"/>
                          <a:ea typeface="+mn-ea"/>
                          <a:cs typeface="Arial" panose="020B0604020202090204" pitchFamily="34" charset="0"/>
                        </a:rPr>
                        <a:t>Ib</a:t>
                      </a:r>
                      <a:r>
                        <a:rPr lang="zh-CN" altLang="en-US" sz="1050" dirty="0">
                          <a:latin typeface="+mn-ea"/>
                          <a:ea typeface="+mn-ea"/>
                          <a:cs typeface="Arial" panose="020B0604020202090204" pitchFamily="34" charset="0"/>
                        </a:rPr>
                        <a:t>期</a:t>
                      </a:r>
                      <a:endParaRPr lang="en-US" altLang="zh-CN" sz="1050" dirty="0">
                        <a:latin typeface="+mn-ea"/>
                        <a:ea typeface="+mn-ea"/>
                        <a:cs typeface="Arial" panose="020B0604020202090204" pitchFamily="34" charset="0"/>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1050" dirty="0">
                          <a:latin typeface="+mn-ea"/>
                          <a:ea typeface="+mn-ea"/>
                          <a:cs typeface="Arial" panose="020B0604020202090204" pitchFamily="34" charset="0"/>
                        </a:rPr>
                        <a:t>部分患者</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21</a:t>
                      </a:r>
                      <a:r>
                        <a:rPr lang="zh-CN" altLang="en-US" sz="1050" dirty="0">
                          <a:latin typeface="+mn-ea"/>
                          <a:ea typeface="+mn-ea"/>
                          <a:cs typeface="Arial" panose="020B0604020202090204" pitchFamily="34" charset="0"/>
                        </a:rPr>
                        <a:t>例</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050" b="1" kern="1200" dirty="0">
                          <a:solidFill>
                            <a:srgbClr val="BD0158"/>
                          </a:solidFill>
                          <a:latin typeface="+mn-ea"/>
                          <a:ea typeface="+mn-ea"/>
                          <a:cs typeface="Arial" panose="020B0604020202090204" pitchFamily="34" charset="0"/>
                        </a:rPr>
                        <a:t>疗效卓越：</a:t>
                      </a:r>
                      <a:endParaRPr lang="en-US" altLang="zh-CN" sz="1050" b="1" kern="1200" dirty="0">
                        <a:solidFill>
                          <a:srgbClr val="BD0158"/>
                        </a:solidFill>
                        <a:latin typeface="+mn-ea"/>
                        <a:ea typeface="+mn-ea"/>
                        <a:cs typeface="Arial" panose="020B0604020202090204" pitchFamily="34" charset="0"/>
                      </a:endParaRPr>
                    </a:p>
                    <a:p>
                      <a:r>
                        <a:rPr lang="en-US" altLang="zh-CN" sz="1050" dirty="0">
                          <a:latin typeface="+mn-ea"/>
                          <a:ea typeface="+mn-ea"/>
                          <a:cs typeface="Arial" panose="020B0604020202090204" pitchFamily="34" charset="0"/>
                        </a:rPr>
                        <a:t>ORR 26.3%</a:t>
                      </a:r>
                      <a:r>
                        <a:rPr lang="en-US" altLang="zh-CN" sz="1050" kern="1200" baseline="30000" dirty="0">
                          <a:solidFill>
                            <a:schemeClr val="dk1"/>
                          </a:solidFill>
                          <a:latin typeface="+mn-ea"/>
                          <a:ea typeface="+mn-ea"/>
                          <a:cs typeface="Arial" panose="020B0604020202090204" pitchFamily="34" charset="0"/>
                        </a:rPr>
                        <a:t>9</a:t>
                      </a:r>
                      <a:endParaRPr lang="en-US" altLang="zh-CN" sz="1050" dirty="0">
                        <a:latin typeface="+mn-ea"/>
                        <a:ea typeface="+mn-ea"/>
                        <a:cs typeface="Arial" panose="020B0604020202090204" pitchFamily="34" charset="0"/>
                      </a:endParaRPr>
                    </a:p>
                    <a:p>
                      <a:r>
                        <a:rPr lang="zh-CN" altLang="en-US" sz="1050" dirty="0">
                          <a:latin typeface="+mn-ea"/>
                          <a:ea typeface="+mn-ea"/>
                          <a:cs typeface="Arial" panose="020B0604020202090204" pitchFamily="34" charset="0"/>
                        </a:rPr>
                        <a:t>（胃癌二线标准治疗</a:t>
                      </a:r>
                      <a:r>
                        <a:rPr lang="en-US" altLang="zh-CN" sz="1050" dirty="0">
                          <a:latin typeface="+mn-ea"/>
                          <a:ea typeface="+mn-ea"/>
                          <a:cs typeface="Arial" panose="020B0604020202090204" pitchFamily="34" charset="0"/>
                        </a:rPr>
                        <a:t>ORR 5%-28%</a:t>
                      </a:r>
                      <a:r>
                        <a:rPr lang="zh-CN" altLang="en-US" sz="1050" dirty="0">
                          <a:latin typeface="+mn-ea"/>
                          <a:ea typeface="+mn-ea"/>
                          <a:cs typeface="Arial" panose="020B0604020202090204" pitchFamily="34" charset="0"/>
                        </a:rPr>
                        <a:t>）</a:t>
                      </a:r>
                      <a:r>
                        <a:rPr lang="en-US" altLang="zh-CN" sz="1050" kern="1200" baseline="30000" dirty="0">
                          <a:solidFill>
                            <a:schemeClr val="dk1"/>
                          </a:solidFill>
                          <a:latin typeface="+mn-ea"/>
                          <a:ea typeface="+mn-ea"/>
                          <a:cs typeface="Arial" panose="020B0604020202090204" pitchFamily="34" charset="0"/>
                        </a:rPr>
                        <a:t>10-12</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c>
                  <a:txBody>
                    <a:bodyPr/>
                    <a:lstStyle/>
                    <a:p>
                      <a:pPr algn="just"/>
                      <a:r>
                        <a:rPr lang="en-US" altLang="zh-CN" sz="1050" dirty="0">
                          <a:latin typeface="+mn-ea"/>
                          <a:ea typeface="+mn-ea"/>
                          <a:cs typeface="Arial" panose="020B0604020202090204" pitchFamily="34" charset="0"/>
                        </a:rPr>
                        <a:t>--</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E5F1"/>
                    </a:solidFill>
                  </a:tcPr>
                </a:tc>
              </a:tr>
              <a:tr h="575305">
                <a:tc rowSpan="4">
                  <a:txBody>
                    <a:bodyPr/>
                    <a:lstStyle/>
                    <a:p>
                      <a:pPr algn="ctr"/>
                      <a:r>
                        <a:rPr lang="zh-CN" altLang="en-US" sz="1100" b="1" dirty="0">
                          <a:latin typeface="+mn-ea"/>
                          <a:ea typeface="+mn-ea"/>
                          <a:cs typeface="Arial" panose="020B0604020202090204" pitchFamily="34" charset="0"/>
                        </a:rPr>
                        <a:t>联合</a:t>
                      </a:r>
                      <a:endParaRPr lang="en-US" altLang="zh-CN" sz="1100" b="1" dirty="0">
                        <a:latin typeface="+mn-ea"/>
                        <a:ea typeface="+mn-ea"/>
                        <a:cs typeface="Arial" panose="020B0604020202090204" pitchFamily="34" charset="0"/>
                      </a:endParaRPr>
                    </a:p>
                    <a:p>
                      <a:pPr algn="ctr"/>
                      <a:r>
                        <a:rPr lang="zh-CN" altLang="en-US" sz="1100" b="1" dirty="0">
                          <a:latin typeface="+mn-ea"/>
                          <a:ea typeface="+mn-ea"/>
                          <a:cs typeface="Arial" panose="020B0604020202090204" pitchFamily="34" charset="0"/>
                        </a:rPr>
                        <a:t>研究</a:t>
                      </a:r>
                      <a:endParaRPr lang="zh-CN" altLang="en-US" sz="1100" b="1"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pPr algn="l"/>
                      <a:r>
                        <a:rPr lang="zh-CN" altLang="en-US" sz="1050" dirty="0">
                          <a:latin typeface="+mn-ea"/>
                          <a:ea typeface="+mn-ea"/>
                          <a:cs typeface="Arial" panose="020B0604020202090204" pitchFamily="34" charset="0"/>
                        </a:rPr>
                        <a:t>派安普利</a:t>
                      </a:r>
                      <a:r>
                        <a:rPr lang="en-US" altLang="zh-CN" sz="1050" dirty="0">
                          <a:latin typeface="+mn-ea"/>
                          <a:ea typeface="+mn-ea"/>
                          <a:cs typeface="Arial" panose="020B0604020202090204" pitchFamily="34" charset="0"/>
                        </a:rPr>
                        <a:t>+</a:t>
                      </a:r>
                      <a:r>
                        <a:rPr lang="zh-CN" altLang="en-US" sz="1050" dirty="0">
                          <a:latin typeface="+mn-ea"/>
                          <a:ea typeface="+mn-ea"/>
                          <a:cs typeface="Arial" panose="020B0604020202090204" pitchFamily="34" charset="0"/>
                        </a:rPr>
                        <a:t>化疗</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zh-CN" altLang="en-US" sz="1050" dirty="0">
                          <a:latin typeface="+mn-ea"/>
                          <a:ea typeface="+mn-ea"/>
                          <a:cs typeface="Arial" panose="020B0604020202090204" pitchFamily="34" charset="0"/>
                        </a:rPr>
                        <a:t>鳞状非小细胞肺癌</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l"/>
                      <a:r>
                        <a:rPr lang="zh-CN" altLang="en-US" sz="1050" dirty="0">
                          <a:latin typeface="+mn-ea"/>
                          <a:ea typeface="+mn-ea"/>
                          <a:cs typeface="Arial" panose="020B0604020202090204" pitchFamily="34" charset="0"/>
                        </a:rPr>
                        <a:t>一线</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III</a:t>
                      </a:r>
                      <a:r>
                        <a:rPr lang="zh-CN" altLang="en-US" sz="1050" dirty="0">
                          <a:latin typeface="+mn-ea"/>
                          <a:ea typeface="+mn-ea"/>
                          <a:cs typeface="Arial" panose="020B0604020202090204" pitchFamily="34" charset="0"/>
                        </a:rPr>
                        <a:t>期</a:t>
                      </a:r>
                      <a:endParaRPr lang="en-US" altLang="zh-CN" sz="1050" dirty="0">
                        <a:latin typeface="+mn-ea"/>
                        <a:ea typeface="+mn-ea"/>
                        <a:cs typeface="Arial" panose="020B0604020202090204" pitchFamily="34" charset="0"/>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1050" dirty="0">
                          <a:latin typeface="+mn-ea"/>
                          <a:ea typeface="+mn-ea"/>
                          <a:cs typeface="Arial" panose="020B0604020202090204" pitchFamily="34" charset="0"/>
                        </a:rPr>
                        <a:t>随机对照双盲</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175</a:t>
                      </a:r>
                      <a:r>
                        <a:rPr lang="zh-CN" altLang="en-US" sz="1050" dirty="0">
                          <a:latin typeface="+mn-ea"/>
                          <a:ea typeface="+mn-ea"/>
                          <a:cs typeface="Arial" panose="020B0604020202090204" pitchFamily="34" charset="0"/>
                        </a:rPr>
                        <a:t>例</a:t>
                      </a:r>
                      <a:endParaRPr lang="en-US" altLang="zh-CN" sz="1050" dirty="0">
                        <a:latin typeface="+mn-ea"/>
                        <a:ea typeface="+mn-ea"/>
                        <a:cs typeface="Arial" panose="020B0604020202090204" pitchFamily="34" charset="0"/>
                      </a:endParaRPr>
                    </a:p>
                    <a:p>
                      <a:pPr marL="0" marR="0" indent="0" algn="ctr"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 vs 175</a:t>
                      </a:r>
                      <a:r>
                        <a:rPr lang="zh-CN" altLang="en-US" sz="1050" dirty="0">
                          <a:latin typeface="+mn-ea"/>
                          <a:ea typeface="+mn-ea"/>
                          <a:cs typeface="Arial" panose="020B0604020202090204" pitchFamily="34" charset="0"/>
                        </a:rPr>
                        <a:t>例</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050" b="1" kern="1200" dirty="0">
                          <a:solidFill>
                            <a:srgbClr val="BD0158"/>
                          </a:solidFill>
                          <a:latin typeface="+mn-ea"/>
                          <a:ea typeface="+mn-ea"/>
                          <a:cs typeface="Arial" panose="020B0604020202090204" pitchFamily="34" charset="0"/>
                        </a:rPr>
                        <a:t>疗效卓越</a:t>
                      </a:r>
                      <a:endParaRPr lang="en-US" altLang="zh-CN" sz="1050" b="1" kern="1200" dirty="0">
                        <a:solidFill>
                          <a:srgbClr val="BD0158"/>
                        </a:solidFill>
                        <a:latin typeface="+mn-ea"/>
                        <a:ea typeface="+mn-ea"/>
                        <a:cs typeface="Arial" panose="020B0604020202090204" pitchFamily="34" charset="0"/>
                      </a:endParaRPr>
                    </a:p>
                    <a:p>
                      <a:r>
                        <a:rPr lang="en-US" altLang="zh-CN" sz="1050" dirty="0" err="1">
                          <a:solidFill>
                            <a:schemeClr val="tx1">
                              <a:lumMod val="50000"/>
                            </a:schemeClr>
                          </a:solidFill>
                          <a:latin typeface="+mn-ea"/>
                          <a:ea typeface="+mn-ea"/>
                          <a:cs typeface="Arial" panose="020B0604020202090204" pitchFamily="34" charset="0"/>
                        </a:rPr>
                        <a:t>mPFS</a:t>
                      </a:r>
                      <a:r>
                        <a:rPr lang="zh-CN" altLang="en-US" sz="1050" dirty="0">
                          <a:solidFill>
                            <a:schemeClr val="tx1">
                              <a:lumMod val="50000"/>
                            </a:schemeClr>
                          </a:solidFill>
                          <a:latin typeface="+mn-ea"/>
                          <a:ea typeface="+mn-ea"/>
                          <a:cs typeface="Arial" panose="020B0604020202090204" pitchFamily="34" charset="0"/>
                        </a:rPr>
                        <a:t>（派安普利</a:t>
                      </a:r>
                      <a:r>
                        <a:rPr lang="en-US" altLang="zh-CN" sz="1050" dirty="0">
                          <a:solidFill>
                            <a:schemeClr val="tx1">
                              <a:lumMod val="50000"/>
                            </a:schemeClr>
                          </a:solidFill>
                          <a:latin typeface="+mn-ea"/>
                          <a:ea typeface="+mn-ea"/>
                          <a:cs typeface="Arial" panose="020B0604020202090204" pitchFamily="34" charset="0"/>
                        </a:rPr>
                        <a:t>+</a:t>
                      </a:r>
                      <a:r>
                        <a:rPr lang="zh-CN" altLang="en-US" sz="1050" dirty="0">
                          <a:solidFill>
                            <a:schemeClr val="tx1">
                              <a:lumMod val="50000"/>
                            </a:schemeClr>
                          </a:solidFill>
                          <a:latin typeface="+mn-ea"/>
                          <a:ea typeface="+mn-ea"/>
                          <a:cs typeface="Arial" panose="020B0604020202090204" pitchFamily="34" charset="0"/>
                        </a:rPr>
                        <a:t>化疗 </a:t>
                      </a:r>
                      <a:r>
                        <a:rPr lang="en-US" altLang="zh-CN" sz="1050" dirty="0">
                          <a:solidFill>
                            <a:schemeClr val="tx1">
                              <a:lumMod val="50000"/>
                            </a:schemeClr>
                          </a:solidFill>
                          <a:latin typeface="+mn-ea"/>
                          <a:ea typeface="+mn-ea"/>
                          <a:cs typeface="Arial" panose="020B0604020202090204" pitchFamily="34" charset="0"/>
                        </a:rPr>
                        <a:t>vs </a:t>
                      </a:r>
                      <a:r>
                        <a:rPr lang="zh-CN" altLang="en-US" sz="1050" dirty="0">
                          <a:solidFill>
                            <a:schemeClr val="tx1">
                              <a:lumMod val="50000"/>
                            </a:schemeClr>
                          </a:solidFill>
                          <a:latin typeface="+mn-ea"/>
                          <a:ea typeface="+mn-ea"/>
                          <a:cs typeface="Arial" panose="020B0604020202090204" pitchFamily="34" charset="0"/>
                        </a:rPr>
                        <a:t>化疗）：</a:t>
                      </a:r>
                      <a:endParaRPr lang="en-US" altLang="zh-CN" sz="1050" dirty="0">
                        <a:solidFill>
                          <a:schemeClr val="tx1">
                            <a:lumMod val="50000"/>
                          </a:schemeClr>
                        </a:solidFill>
                        <a:latin typeface="+mn-ea"/>
                        <a:ea typeface="+mn-ea"/>
                        <a:cs typeface="Arial" panose="020B0604020202090204" pitchFamily="34" charset="0"/>
                      </a:endParaRPr>
                    </a:p>
                    <a:p>
                      <a:r>
                        <a:rPr lang="en-US" altLang="zh-CN" sz="1050" dirty="0">
                          <a:solidFill>
                            <a:schemeClr val="tx1">
                              <a:lumMod val="50000"/>
                            </a:schemeClr>
                          </a:solidFill>
                          <a:latin typeface="+mn-ea"/>
                          <a:ea typeface="+mn-ea"/>
                          <a:cs typeface="Arial" panose="020B0604020202090204" pitchFamily="34" charset="0"/>
                        </a:rPr>
                        <a:t>7.0</a:t>
                      </a:r>
                      <a:r>
                        <a:rPr lang="zh-CN" altLang="en-US" sz="1050" dirty="0">
                          <a:solidFill>
                            <a:schemeClr val="tx1">
                              <a:lumMod val="50000"/>
                            </a:schemeClr>
                          </a:solidFill>
                          <a:latin typeface="+mn-ea"/>
                          <a:ea typeface="+mn-ea"/>
                          <a:cs typeface="Arial" panose="020B0604020202090204" pitchFamily="34" charset="0"/>
                        </a:rPr>
                        <a:t>个月 </a:t>
                      </a:r>
                      <a:r>
                        <a:rPr lang="en-US" altLang="zh-CN" sz="1050" dirty="0">
                          <a:solidFill>
                            <a:schemeClr val="tx1">
                              <a:lumMod val="50000"/>
                            </a:schemeClr>
                          </a:solidFill>
                          <a:latin typeface="+mn-ea"/>
                          <a:ea typeface="+mn-ea"/>
                          <a:cs typeface="Arial" panose="020B0604020202090204" pitchFamily="34" charset="0"/>
                        </a:rPr>
                        <a:t>vs 4.2</a:t>
                      </a:r>
                      <a:r>
                        <a:rPr lang="zh-CN" altLang="en-US" sz="1050" dirty="0">
                          <a:solidFill>
                            <a:schemeClr val="tx1">
                              <a:lumMod val="50000"/>
                            </a:schemeClr>
                          </a:solidFill>
                          <a:latin typeface="+mn-ea"/>
                          <a:ea typeface="+mn-ea"/>
                          <a:cs typeface="Arial" panose="020B0604020202090204" pitchFamily="34" charset="0"/>
                        </a:rPr>
                        <a:t>个月，</a:t>
                      </a:r>
                      <a:r>
                        <a:rPr lang="en-US" altLang="zh-CN" sz="1050" dirty="0">
                          <a:solidFill>
                            <a:schemeClr val="tx1">
                              <a:lumMod val="50000"/>
                            </a:schemeClr>
                          </a:solidFill>
                          <a:latin typeface="+mn-ea"/>
                          <a:ea typeface="+mn-ea"/>
                          <a:cs typeface="Arial" panose="020B0604020202090204" pitchFamily="34" charset="0"/>
                        </a:rPr>
                        <a:t>HR=0.40</a:t>
                      </a:r>
                      <a:r>
                        <a:rPr lang="en-US" altLang="zh-CN" sz="1050" kern="1200" baseline="30000" dirty="0">
                          <a:solidFill>
                            <a:schemeClr val="tx1">
                              <a:lumMod val="50000"/>
                            </a:schemeClr>
                          </a:solidFill>
                          <a:latin typeface="+mn-ea"/>
                          <a:ea typeface="+mn-ea"/>
                          <a:cs typeface="Arial" panose="020B0604020202090204" pitchFamily="34" charset="0"/>
                        </a:rPr>
                        <a:t>14</a:t>
                      </a:r>
                      <a:endParaRPr lang="zh-CN" altLang="en-US" sz="1050" dirty="0">
                        <a:solidFill>
                          <a:schemeClr val="tx1">
                            <a:lumMod val="50000"/>
                          </a:schemeClr>
                        </a:solidFill>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050" b="1" kern="1200" dirty="0">
                          <a:solidFill>
                            <a:srgbClr val="BD0158"/>
                          </a:solidFill>
                          <a:latin typeface="+mn-ea"/>
                          <a:ea typeface="+mn-ea"/>
                          <a:cs typeface="Arial" panose="020B0604020202090204" pitchFamily="34" charset="0"/>
                        </a:rPr>
                        <a:t>安全性好：</a:t>
                      </a:r>
                      <a:endParaRPr lang="en-US" altLang="zh-CN" sz="1050" b="1" kern="1200" dirty="0">
                        <a:solidFill>
                          <a:srgbClr val="BD0158"/>
                        </a:solidFill>
                        <a:latin typeface="+mn-ea"/>
                        <a:ea typeface="+mn-ea"/>
                        <a:cs typeface="Arial" panose="020B0604020202090204" pitchFamily="34" charset="0"/>
                      </a:endParaRPr>
                    </a:p>
                    <a:p>
                      <a:pPr algn="just"/>
                      <a:r>
                        <a:rPr lang="en-US" altLang="zh-CN" sz="1050" dirty="0">
                          <a:solidFill>
                            <a:schemeClr val="tx1">
                              <a:lumMod val="50000"/>
                            </a:schemeClr>
                          </a:solidFill>
                          <a:latin typeface="+mn-ea"/>
                          <a:ea typeface="+mn-ea"/>
                          <a:cs typeface="Arial" panose="020B0604020202090204" pitchFamily="34" charset="0"/>
                        </a:rPr>
                        <a:t>≥G3</a:t>
                      </a:r>
                      <a:r>
                        <a:rPr lang="en-US" altLang="zh-CN" sz="1050" baseline="0" dirty="0">
                          <a:solidFill>
                            <a:schemeClr val="tx1">
                              <a:lumMod val="50000"/>
                            </a:schemeClr>
                          </a:solidFill>
                          <a:latin typeface="+mn-ea"/>
                          <a:ea typeface="+mn-ea"/>
                          <a:cs typeface="Arial" panose="020B0604020202090204" pitchFamily="34" charset="0"/>
                        </a:rPr>
                        <a:t> </a:t>
                      </a:r>
                      <a:r>
                        <a:rPr lang="en-US" altLang="zh-CN" sz="1050" kern="1200" dirty="0">
                          <a:solidFill>
                            <a:schemeClr val="tx1">
                              <a:lumMod val="50000"/>
                            </a:schemeClr>
                          </a:solidFill>
                          <a:latin typeface="+mn-ea"/>
                          <a:ea typeface="+mn-ea"/>
                          <a:cs typeface="Arial" panose="020B0604020202090204" pitchFamily="34" charset="0"/>
                        </a:rPr>
                        <a:t>TEAE  67.1% vs 66.9%</a:t>
                      </a:r>
                      <a:endParaRPr lang="en-US" altLang="zh-CN" sz="1050" kern="1200" dirty="0">
                        <a:solidFill>
                          <a:schemeClr val="tx1">
                            <a:lumMod val="50000"/>
                          </a:schemeClr>
                        </a:solidFill>
                        <a:latin typeface="+mn-ea"/>
                        <a:ea typeface="+mn-ea"/>
                        <a:cs typeface="Arial" panose="020B0604020202090204" pitchFamily="34" charset="0"/>
                      </a:endParaRPr>
                    </a:p>
                    <a:p>
                      <a:pPr marL="0" marR="0" indent="0" algn="just" defTabSz="914400" rtl="0" eaLnBrk="1" fontAlgn="auto" latinLnBrk="0" hangingPunct="1">
                        <a:lnSpc>
                          <a:spcPct val="100000"/>
                        </a:lnSpc>
                        <a:spcBef>
                          <a:spcPts val="0"/>
                        </a:spcBef>
                        <a:spcAft>
                          <a:spcPts val="0"/>
                        </a:spcAft>
                        <a:buClrTx/>
                        <a:buSzTx/>
                        <a:buFontTx/>
                        <a:buNone/>
                        <a:defRPr/>
                      </a:pPr>
                      <a:r>
                        <a:rPr lang="en-US" altLang="zh-CN" sz="1050" dirty="0">
                          <a:solidFill>
                            <a:schemeClr val="tx1">
                              <a:lumMod val="50000"/>
                            </a:schemeClr>
                          </a:solidFill>
                          <a:latin typeface="+mn-ea"/>
                          <a:ea typeface="+mn-ea"/>
                          <a:cs typeface="Arial" panose="020B0604020202090204" pitchFamily="34" charset="0"/>
                        </a:rPr>
                        <a:t>≥G3</a:t>
                      </a:r>
                      <a:r>
                        <a:rPr lang="en-US" altLang="zh-CN" sz="1050" baseline="0" dirty="0">
                          <a:solidFill>
                            <a:schemeClr val="tx1">
                              <a:lumMod val="50000"/>
                            </a:schemeClr>
                          </a:solidFill>
                          <a:latin typeface="+mn-ea"/>
                          <a:ea typeface="+mn-ea"/>
                          <a:cs typeface="Arial" panose="020B0604020202090204" pitchFamily="34" charset="0"/>
                        </a:rPr>
                        <a:t>  </a:t>
                      </a:r>
                      <a:r>
                        <a:rPr lang="en-US" altLang="zh-CN" sz="1050" kern="1200" dirty="0" err="1">
                          <a:solidFill>
                            <a:schemeClr val="tx1">
                              <a:lumMod val="50000"/>
                            </a:schemeClr>
                          </a:solidFill>
                          <a:latin typeface="+mn-ea"/>
                          <a:ea typeface="+mn-ea"/>
                          <a:cs typeface="Arial" panose="020B0604020202090204" pitchFamily="34" charset="0"/>
                        </a:rPr>
                        <a:t>irAE</a:t>
                      </a:r>
                      <a:r>
                        <a:rPr lang="en-US" altLang="zh-CN" sz="1050" kern="1200" dirty="0">
                          <a:solidFill>
                            <a:schemeClr val="tx1">
                              <a:lumMod val="50000"/>
                            </a:schemeClr>
                          </a:solidFill>
                          <a:latin typeface="+mn-ea"/>
                          <a:ea typeface="+mn-ea"/>
                          <a:cs typeface="Arial" panose="020B0604020202090204" pitchFamily="34" charset="0"/>
                        </a:rPr>
                        <a:t>  2.9% vs 0.6%</a:t>
                      </a:r>
                      <a:r>
                        <a:rPr lang="en-US" altLang="zh-CN" sz="1050" kern="1200" baseline="30000" dirty="0">
                          <a:solidFill>
                            <a:schemeClr val="tx1">
                              <a:lumMod val="50000"/>
                            </a:schemeClr>
                          </a:solidFill>
                          <a:latin typeface="+mn-ea"/>
                          <a:ea typeface="+mn-ea"/>
                          <a:cs typeface="Arial" panose="020B0604020202090204" pitchFamily="34" charset="0"/>
                        </a:rPr>
                        <a:t>14</a:t>
                      </a:r>
                      <a:endParaRPr lang="zh-CN" altLang="en-US" sz="1050" dirty="0">
                        <a:solidFill>
                          <a:schemeClr val="tx1">
                            <a:lumMod val="50000"/>
                          </a:schemeClr>
                        </a:solidFill>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633940">
                <a:tc vMerge="1">
                  <a:tcPr anchor="ctr"/>
                </a:tc>
                <a:tc>
                  <a:txBody>
                    <a:bodyPr/>
                    <a:lstStyle/>
                    <a:p>
                      <a:pPr algn="l"/>
                      <a:r>
                        <a:rPr lang="zh-CN" altLang="en-US" sz="1050" dirty="0">
                          <a:latin typeface="+mn-ea"/>
                          <a:ea typeface="+mn-ea"/>
                          <a:cs typeface="Arial" panose="020B0604020202090204" pitchFamily="34" charset="0"/>
                        </a:rPr>
                        <a:t>派安普利</a:t>
                      </a:r>
                      <a:r>
                        <a:rPr lang="en-US" altLang="zh-CN" sz="1050" dirty="0">
                          <a:latin typeface="+mn-ea"/>
                          <a:ea typeface="+mn-ea"/>
                          <a:cs typeface="Arial" panose="020B0604020202090204" pitchFamily="34" charset="0"/>
                        </a:rPr>
                        <a:t>+</a:t>
                      </a:r>
                      <a:r>
                        <a:rPr lang="zh-CN" altLang="en-US" sz="1050" dirty="0">
                          <a:latin typeface="+mn-ea"/>
                          <a:ea typeface="+mn-ea"/>
                          <a:cs typeface="Arial" panose="020B0604020202090204" pitchFamily="34" charset="0"/>
                        </a:rPr>
                        <a:t>安罗替尼</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zh-CN" altLang="en-US" sz="1050" dirty="0">
                          <a:latin typeface="+mn-ea"/>
                          <a:ea typeface="+mn-ea"/>
                          <a:cs typeface="Arial" panose="020B0604020202090204" pitchFamily="34" charset="0"/>
                        </a:rPr>
                        <a:t>非鳞非小细胞肺癌</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l"/>
                      <a:r>
                        <a:rPr lang="zh-CN" altLang="en-US" sz="1050" dirty="0">
                          <a:latin typeface="+mn-ea"/>
                          <a:ea typeface="+mn-ea"/>
                          <a:cs typeface="Arial" panose="020B0604020202090204" pitchFamily="34" charset="0"/>
                        </a:rPr>
                        <a:t>一线</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III</a:t>
                      </a:r>
                      <a:r>
                        <a:rPr lang="zh-CN" altLang="en-US" sz="1050" dirty="0">
                          <a:latin typeface="+mn-ea"/>
                          <a:ea typeface="+mn-ea"/>
                          <a:cs typeface="Arial" panose="020B0604020202090204" pitchFamily="34" charset="0"/>
                        </a:rPr>
                        <a:t>期</a:t>
                      </a:r>
                      <a:endParaRPr lang="en-US" altLang="zh-CN" sz="1050" dirty="0">
                        <a:latin typeface="+mn-ea"/>
                        <a:ea typeface="+mn-ea"/>
                        <a:cs typeface="Arial" panose="020B0604020202090204" pitchFamily="34" charset="0"/>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1050" dirty="0">
                          <a:latin typeface="+mn-ea"/>
                          <a:ea typeface="+mn-ea"/>
                          <a:cs typeface="Arial" panose="020B0604020202090204" pitchFamily="34" charset="0"/>
                        </a:rPr>
                        <a:t>随机对照</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21</a:t>
                      </a:r>
                      <a:r>
                        <a:rPr lang="zh-CN" altLang="en-US" sz="1050" dirty="0">
                          <a:latin typeface="+mn-ea"/>
                          <a:ea typeface="+mn-ea"/>
                          <a:cs typeface="Arial" panose="020B0604020202090204" pitchFamily="34" charset="0"/>
                        </a:rPr>
                        <a:t>例</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zh-CN" altLang="en-US" sz="1050" b="1" kern="1200" dirty="0">
                          <a:solidFill>
                            <a:srgbClr val="BD0158"/>
                          </a:solidFill>
                          <a:latin typeface="+mn-ea"/>
                          <a:ea typeface="+mn-ea"/>
                          <a:cs typeface="Arial" panose="020B0604020202090204" pitchFamily="34" charset="0"/>
                        </a:rPr>
                        <a:t>疗效与四药治疗</a:t>
                      </a:r>
                      <a:r>
                        <a:rPr lang="en-US" altLang="zh-CN" sz="1050" b="1" kern="1200" dirty="0">
                          <a:solidFill>
                            <a:srgbClr val="BD0158"/>
                          </a:solidFill>
                          <a:latin typeface="+mn-ea"/>
                          <a:ea typeface="+mn-ea"/>
                          <a:cs typeface="Arial" panose="020B0604020202090204" pitchFamily="34" charset="0"/>
                        </a:rPr>
                        <a:t>(IMpower150</a:t>
                      </a:r>
                      <a:r>
                        <a:rPr lang="zh-CN" altLang="en-US" sz="1050" b="1" kern="1200" dirty="0">
                          <a:solidFill>
                            <a:srgbClr val="BD0158"/>
                          </a:solidFill>
                          <a:latin typeface="+mn-ea"/>
                          <a:ea typeface="+mn-ea"/>
                          <a:cs typeface="Arial" panose="020B0604020202090204" pitchFamily="34" charset="0"/>
                        </a:rPr>
                        <a:t>方案</a:t>
                      </a:r>
                      <a:r>
                        <a:rPr lang="en-US" altLang="zh-CN" sz="1050" b="1" kern="1200" dirty="0">
                          <a:solidFill>
                            <a:srgbClr val="BD0158"/>
                          </a:solidFill>
                          <a:latin typeface="+mn-ea"/>
                          <a:ea typeface="+mn-ea"/>
                          <a:cs typeface="Arial" panose="020B0604020202090204" pitchFamily="34" charset="0"/>
                        </a:rPr>
                        <a:t>)</a:t>
                      </a:r>
                      <a:r>
                        <a:rPr lang="zh-CN" altLang="en-US" sz="1050" b="1" kern="1200" dirty="0">
                          <a:solidFill>
                            <a:srgbClr val="BD0158"/>
                          </a:solidFill>
                          <a:latin typeface="+mn-ea"/>
                          <a:ea typeface="+mn-ea"/>
                          <a:cs typeface="Arial" panose="020B0604020202090204" pitchFamily="34" charset="0"/>
                        </a:rPr>
                        <a:t>相当</a:t>
                      </a:r>
                      <a:r>
                        <a:rPr lang="zh-CN" altLang="en-US" sz="1050" dirty="0">
                          <a:solidFill>
                            <a:srgbClr val="C00000"/>
                          </a:solidFill>
                          <a:latin typeface="+mn-ea"/>
                          <a:ea typeface="+mn-ea"/>
                          <a:cs typeface="Arial" panose="020B0604020202090204" pitchFamily="34" charset="0"/>
                        </a:rPr>
                        <a:t>：</a:t>
                      </a:r>
                      <a:endParaRPr lang="en-US" altLang="zh-CN" sz="1050" dirty="0">
                        <a:solidFill>
                          <a:srgbClr val="C00000"/>
                        </a:solidFill>
                        <a:latin typeface="+mn-ea"/>
                        <a:ea typeface="+mn-ea"/>
                        <a:cs typeface="Arial" panose="020B0604020202090204" pitchFamily="34" charset="0"/>
                      </a:endParaRPr>
                    </a:p>
                    <a:p>
                      <a:r>
                        <a:rPr lang="en-US" altLang="zh-CN" sz="1050" dirty="0">
                          <a:latin typeface="+mn-ea"/>
                          <a:ea typeface="+mn-ea"/>
                          <a:cs typeface="Arial" panose="020B0604020202090204" pitchFamily="34" charset="0"/>
                        </a:rPr>
                        <a:t>ORR 57.1% vs 56% </a:t>
                      </a:r>
                      <a:r>
                        <a:rPr lang="zh-CN" altLang="en-US" sz="1050" dirty="0">
                          <a:latin typeface="+mn-ea"/>
                          <a:ea typeface="+mn-ea"/>
                          <a:cs typeface="Arial" panose="020B0604020202090204" pitchFamily="34" charset="0"/>
                        </a:rPr>
                        <a:t>，</a:t>
                      </a:r>
                      <a:endParaRPr lang="en-US" altLang="zh-CN" sz="1050" dirty="0">
                        <a:latin typeface="+mn-ea"/>
                        <a:ea typeface="+mn-ea"/>
                        <a:cs typeface="Arial" panose="020B0604020202090204" pitchFamily="34" charset="0"/>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DCR 90.5% vs 84.3% </a:t>
                      </a:r>
                      <a:r>
                        <a:rPr lang="en-US" altLang="zh-CN" sz="1050" kern="1200" baseline="30000" dirty="0">
                          <a:solidFill>
                            <a:schemeClr val="dk1"/>
                          </a:solidFill>
                          <a:latin typeface="+mn-ea"/>
                          <a:ea typeface="+mn-ea"/>
                          <a:cs typeface="Arial" panose="020B0604020202090204" pitchFamily="34" charset="0"/>
                        </a:rPr>
                        <a:t>15-16</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050" b="1" kern="1200" dirty="0">
                          <a:solidFill>
                            <a:srgbClr val="BD0158"/>
                          </a:solidFill>
                          <a:latin typeface="+mn-ea"/>
                          <a:ea typeface="+mn-ea"/>
                          <a:cs typeface="Arial" panose="020B0604020202090204" pitchFamily="34" charset="0"/>
                        </a:rPr>
                        <a:t>安全性最优：</a:t>
                      </a:r>
                      <a:endParaRPr lang="en-US" altLang="zh-CN" sz="1050" b="1" kern="1200" dirty="0">
                        <a:solidFill>
                          <a:srgbClr val="BD0158"/>
                        </a:solidFill>
                        <a:latin typeface="+mn-ea"/>
                        <a:ea typeface="+mn-ea"/>
                        <a:cs typeface="Arial" panose="020B0604020202090204" pitchFamily="34" charset="0"/>
                      </a:endParaRPr>
                    </a:p>
                    <a:p>
                      <a:pPr marL="0" marR="0" indent="0" algn="just"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≥G3</a:t>
                      </a:r>
                      <a:r>
                        <a:rPr lang="en-US" altLang="zh-CN" sz="1050" baseline="0" dirty="0">
                          <a:latin typeface="+mn-ea"/>
                          <a:ea typeface="+mn-ea"/>
                          <a:cs typeface="Arial" panose="020B0604020202090204" pitchFamily="34" charset="0"/>
                        </a:rPr>
                        <a:t> </a:t>
                      </a:r>
                      <a:r>
                        <a:rPr lang="en-US" altLang="zh-CN" sz="1050" dirty="0">
                          <a:latin typeface="+mn-ea"/>
                          <a:ea typeface="+mn-ea"/>
                          <a:cs typeface="Arial" panose="020B0604020202090204" pitchFamily="34" charset="0"/>
                        </a:rPr>
                        <a:t>TRAE</a:t>
                      </a:r>
                      <a:r>
                        <a:rPr lang="en-US" altLang="zh-CN" sz="1050" baseline="0" dirty="0">
                          <a:latin typeface="+mn-ea"/>
                          <a:ea typeface="+mn-ea"/>
                          <a:cs typeface="Arial" panose="020B0604020202090204" pitchFamily="34" charset="0"/>
                        </a:rPr>
                        <a:t> </a:t>
                      </a:r>
                      <a:r>
                        <a:rPr lang="en-US" altLang="zh-CN" sz="1050" dirty="0">
                          <a:latin typeface="+mn-ea"/>
                          <a:ea typeface="+mn-ea"/>
                          <a:cs typeface="Arial" panose="020B0604020202090204" pitchFamily="34" charset="0"/>
                        </a:rPr>
                        <a:t>15.4%</a:t>
                      </a:r>
                      <a:r>
                        <a:rPr lang="en-US" altLang="zh-CN" sz="1050" kern="1200" baseline="30000" dirty="0">
                          <a:solidFill>
                            <a:schemeClr val="dk1"/>
                          </a:solidFill>
                          <a:latin typeface="+mn-ea"/>
                          <a:ea typeface="+mn-ea"/>
                          <a:cs typeface="Arial" panose="020B0604020202090204" pitchFamily="34" charset="0"/>
                        </a:rPr>
                        <a:t>15</a:t>
                      </a:r>
                      <a:r>
                        <a:rPr lang="en-US" altLang="zh-CN" sz="1050" dirty="0">
                          <a:latin typeface="+mn-ea"/>
                          <a:ea typeface="+mn-ea"/>
                          <a:cs typeface="Arial" panose="020B0604020202090204" pitchFamily="34" charset="0"/>
                        </a:rPr>
                        <a:t> vs </a:t>
                      </a:r>
                      <a:r>
                        <a:rPr lang="zh-CN" altLang="en-US" sz="1050" dirty="0">
                          <a:latin typeface="+mn-ea"/>
                          <a:ea typeface="+mn-ea"/>
                          <a:cs typeface="Arial" panose="020B0604020202090204" pitchFamily="34" charset="0"/>
                        </a:rPr>
                        <a:t>同类组合 </a:t>
                      </a:r>
                      <a:r>
                        <a:rPr lang="en-US" altLang="zh-CN" sz="1050" dirty="0">
                          <a:latin typeface="+mn-ea"/>
                          <a:ea typeface="+mn-ea"/>
                          <a:cs typeface="Arial" panose="020B0604020202090204" pitchFamily="34" charset="0"/>
                        </a:rPr>
                        <a:t>(38.5-73.6%) </a:t>
                      </a:r>
                      <a:r>
                        <a:rPr lang="en-US" altLang="zh-CN" sz="1050" kern="1200" baseline="30000" dirty="0">
                          <a:solidFill>
                            <a:schemeClr val="dk1"/>
                          </a:solidFill>
                          <a:latin typeface="+mn-ea"/>
                          <a:ea typeface="+mn-ea"/>
                          <a:cs typeface="Arial" panose="020B0604020202090204" pitchFamily="34" charset="0"/>
                        </a:rPr>
                        <a:t>16-18</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633940">
                <a:tc vMerge="1">
                  <a:tcPr anchor="ct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050" dirty="0">
                          <a:latin typeface="+mn-ea"/>
                          <a:ea typeface="+mn-ea"/>
                          <a:cs typeface="Arial" panose="020B0604020202090204" pitchFamily="34" charset="0"/>
                        </a:rPr>
                        <a:t>派安普利</a:t>
                      </a:r>
                      <a:r>
                        <a:rPr lang="en-US" altLang="zh-CN" sz="1050" dirty="0">
                          <a:latin typeface="+mn-ea"/>
                          <a:ea typeface="+mn-ea"/>
                          <a:cs typeface="Arial" panose="020B0604020202090204" pitchFamily="34" charset="0"/>
                        </a:rPr>
                        <a:t>+</a:t>
                      </a:r>
                      <a:r>
                        <a:rPr lang="zh-CN" altLang="en-US" sz="1050" dirty="0">
                          <a:latin typeface="+mn-ea"/>
                          <a:ea typeface="+mn-ea"/>
                          <a:cs typeface="Arial" panose="020B0604020202090204" pitchFamily="34" charset="0"/>
                        </a:rPr>
                        <a:t>安罗替尼</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zh-CN" altLang="en-US" sz="1050" dirty="0">
                          <a:latin typeface="+mn-ea"/>
                          <a:ea typeface="+mn-ea"/>
                          <a:cs typeface="Arial" panose="020B0604020202090204" pitchFamily="34" charset="0"/>
                        </a:rPr>
                        <a:t>小细胞肺癌</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l"/>
                      <a:r>
                        <a:rPr lang="zh-CN" altLang="en-US" sz="1050" dirty="0">
                          <a:latin typeface="+mn-ea"/>
                          <a:ea typeface="+mn-ea"/>
                          <a:cs typeface="Arial" panose="020B0604020202090204" pitchFamily="34" charset="0"/>
                        </a:rPr>
                        <a:t>二线</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II</a:t>
                      </a:r>
                      <a:r>
                        <a:rPr lang="zh-CN" altLang="en-US" sz="1050" dirty="0">
                          <a:latin typeface="+mn-ea"/>
                          <a:ea typeface="+mn-ea"/>
                          <a:cs typeface="Arial" panose="020B0604020202090204" pitchFamily="34" charset="0"/>
                        </a:rPr>
                        <a:t>期</a:t>
                      </a:r>
                      <a:endParaRPr lang="en-US" altLang="zh-CN" sz="1050" dirty="0">
                        <a:latin typeface="+mn-ea"/>
                        <a:ea typeface="+mn-ea"/>
                        <a:cs typeface="Arial" panose="020B0604020202090204" pitchFamily="34" charset="0"/>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1050" dirty="0">
                          <a:latin typeface="+mn-ea"/>
                          <a:ea typeface="+mn-ea"/>
                          <a:cs typeface="Arial" panose="020B0604020202090204" pitchFamily="34" charset="0"/>
                        </a:rPr>
                        <a:t>多队列中单个队列</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21</a:t>
                      </a:r>
                      <a:r>
                        <a:rPr lang="zh-CN" altLang="en-US" sz="1050" dirty="0">
                          <a:latin typeface="+mn-ea"/>
                          <a:ea typeface="+mn-ea"/>
                          <a:cs typeface="Arial" panose="020B0604020202090204" pitchFamily="34" charset="0"/>
                        </a:rPr>
                        <a:t>例</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050" b="1" kern="1200" dirty="0">
                          <a:solidFill>
                            <a:srgbClr val="BD0158"/>
                          </a:solidFill>
                          <a:latin typeface="+mn-ea"/>
                          <a:ea typeface="+mn-ea"/>
                          <a:cs typeface="Arial" panose="020B0604020202090204" pitchFamily="34" charset="0"/>
                        </a:rPr>
                        <a:t>疗效显著优于同类组合：</a:t>
                      </a:r>
                      <a:endParaRPr lang="en-US" altLang="zh-CN" sz="1050" b="1" kern="1200" dirty="0">
                        <a:solidFill>
                          <a:srgbClr val="BD0158"/>
                        </a:solidFill>
                        <a:latin typeface="+mn-ea"/>
                        <a:ea typeface="+mn-ea"/>
                        <a:cs typeface="Arial" panose="020B0604020202090204" pitchFamily="34" charset="0"/>
                      </a:endParaRPr>
                    </a:p>
                    <a:p>
                      <a:r>
                        <a:rPr lang="en-US" altLang="zh-CN" sz="1050" dirty="0">
                          <a:latin typeface="+mn-ea"/>
                          <a:ea typeface="+mn-ea"/>
                          <a:cs typeface="Arial" panose="020B0604020202090204" pitchFamily="34" charset="0"/>
                        </a:rPr>
                        <a:t>ORR 42.86% vs 33.9%</a:t>
                      </a:r>
                      <a:r>
                        <a:rPr lang="zh-CN" altLang="en-US" sz="1050" dirty="0">
                          <a:latin typeface="+mn-ea"/>
                          <a:ea typeface="+mn-ea"/>
                          <a:cs typeface="Arial" panose="020B0604020202090204" pitchFamily="34" charset="0"/>
                        </a:rPr>
                        <a:t>，</a:t>
                      </a:r>
                      <a:endParaRPr lang="en-US" altLang="zh-CN" sz="1050" dirty="0">
                        <a:latin typeface="+mn-ea"/>
                        <a:ea typeface="+mn-ea"/>
                        <a:cs typeface="Arial" panose="020B0604020202090204" pitchFamily="34" charset="0"/>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050" dirty="0" err="1">
                          <a:latin typeface="+mn-ea"/>
                          <a:ea typeface="+mn-ea"/>
                          <a:cs typeface="Arial" panose="020B0604020202090204" pitchFamily="34" charset="0"/>
                        </a:rPr>
                        <a:t>mPFS</a:t>
                      </a:r>
                      <a:r>
                        <a:rPr lang="en-US" altLang="zh-CN" sz="1050" dirty="0">
                          <a:latin typeface="+mn-ea"/>
                          <a:ea typeface="+mn-ea"/>
                          <a:cs typeface="Arial" panose="020B0604020202090204" pitchFamily="34" charset="0"/>
                        </a:rPr>
                        <a:t> 4.62m</a:t>
                      </a:r>
                      <a:r>
                        <a:rPr lang="zh-CN" altLang="en-US" sz="1050" baseline="0" dirty="0">
                          <a:latin typeface="+mn-ea"/>
                          <a:ea typeface="+mn-ea"/>
                          <a:cs typeface="Arial" panose="020B0604020202090204" pitchFamily="34" charset="0"/>
                        </a:rPr>
                        <a:t> </a:t>
                      </a:r>
                      <a:r>
                        <a:rPr lang="en-US" altLang="zh-CN" sz="1050" baseline="0" dirty="0">
                          <a:latin typeface="+mn-ea"/>
                          <a:ea typeface="+mn-ea"/>
                          <a:cs typeface="Arial" panose="020B0604020202090204" pitchFamily="34" charset="0"/>
                        </a:rPr>
                        <a:t>vs 2.8m</a:t>
                      </a:r>
                      <a:r>
                        <a:rPr lang="en-US" altLang="zh-CN" sz="1050" kern="1200" baseline="30000" dirty="0">
                          <a:solidFill>
                            <a:schemeClr val="dk1"/>
                          </a:solidFill>
                          <a:latin typeface="+mn-ea"/>
                          <a:ea typeface="+mn-ea"/>
                          <a:cs typeface="Arial" panose="020B0604020202090204" pitchFamily="34" charset="0"/>
                        </a:rPr>
                        <a:t>19-20</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050" b="1" kern="1200" dirty="0">
                          <a:solidFill>
                            <a:srgbClr val="BD0158"/>
                          </a:solidFill>
                          <a:latin typeface="+mn-ea"/>
                          <a:ea typeface="+mn-ea"/>
                          <a:cs typeface="Arial" panose="020B0604020202090204" pitchFamily="34" charset="0"/>
                        </a:rPr>
                        <a:t>安全性最优：</a:t>
                      </a:r>
                      <a:endParaRPr lang="en-US" altLang="zh-CN" sz="1050" b="1" kern="1200" dirty="0">
                        <a:solidFill>
                          <a:srgbClr val="BD0158"/>
                        </a:solidFill>
                        <a:latin typeface="+mn-ea"/>
                        <a:ea typeface="+mn-ea"/>
                        <a:cs typeface="Arial" panose="020B0604020202090204" pitchFamily="34" charset="0"/>
                      </a:endParaRPr>
                    </a:p>
                    <a:p>
                      <a:pPr marL="0" marR="0" indent="0" algn="just"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≥G3 TRAE</a:t>
                      </a:r>
                      <a:r>
                        <a:rPr lang="en-US" altLang="zh-CN" sz="1050" baseline="0" dirty="0">
                          <a:latin typeface="+mn-ea"/>
                          <a:ea typeface="+mn-ea"/>
                          <a:cs typeface="Arial" panose="020B0604020202090204" pitchFamily="34" charset="0"/>
                        </a:rPr>
                        <a:t> 38.1</a:t>
                      </a:r>
                      <a:r>
                        <a:rPr lang="en-US" altLang="zh-CN" sz="1050" dirty="0">
                          <a:latin typeface="+mn-ea"/>
                          <a:ea typeface="+mn-ea"/>
                          <a:cs typeface="Arial" panose="020B0604020202090204" pitchFamily="34" charset="0"/>
                        </a:rPr>
                        <a:t>%</a:t>
                      </a:r>
                      <a:r>
                        <a:rPr lang="en-US" altLang="zh-CN" sz="1050" kern="1200" baseline="30000" dirty="0">
                          <a:solidFill>
                            <a:schemeClr val="dk1"/>
                          </a:solidFill>
                          <a:latin typeface="+mn-ea"/>
                          <a:ea typeface="+mn-ea"/>
                          <a:cs typeface="Arial" panose="020B0604020202090204" pitchFamily="34" charset="0"/>
                        </a:rPr>
                        <a:t>19</a:t>
                      </a:r>
                      <a:r>
                        <a:rPr lang="en-US" altLang="zh-CN" sz="1050" dirty="0">
                          <a:latin typeface="+mn-ea"/>
                          <a:ea typeface="+mn-ea"/>
                          <a:cs typeface="Arial" panose="020B0604020202090204" pitchFamily="34" charset="0"/>
                        </a:rPr>
                        <a:t> vs </a:t>
                      </a:r>
                      <a:r>
                        <a:rPr lang="zh-CN" altLang="en-US" sz="1050" dirty="0">
                          <a:latin typeface="+mn-ea"/>
                          <a:ea typeface="+mn-ea"/>
                          <a:cs typeface="Arial" panose="020B0604020202090204" pitchFamily="34" charset="0"/>
                        </a:rPr>
                        <a:t>同类组合</a:t>
                      </a:r>
                      <a:r>
                        <a:rPr lang="en-US" altLang="zh-CN" sz="1050" dirty="0">
                          <a:latin typeface="+mn-ea"/>
                          <a:ea typeface="+mn-ea"/>
                          <a:cs typeface="Arial" panose="020B0604020202090204" pitchFamily="34" charset="0"/>
                        </a:rPr>
                        <a:t>72.9%</a:t>
                      </a:r>
                      <a:r>
                        <a:rPr lang="en-US" altLang="zh-CN" sz="1050" kern="1200" baseline="30000" dirty="0">
                          <a:solidFill>
                            <a:schemeClr val="dk1"/>
                          </a:solidFill>
                          <a:latin typeface="+mn-ea"/>
                          <a:ea typeface="+mn-ea"/>
                          <a:cs typeface="Arial" panose="020B0604020202090204" pitchFamily="34" charset="0"/>
                        </a:rPr>
                        <a:t>20</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r>
              <a:tr h="506034">
                <a:tc vMerge="1">
                  <a:tcPr anchor="ct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050" dirty="0">
                          <a:latin typeface="+mn-ea"/>
                          <a:ea typeface="+mn-ea"/>
                          <a:cs typeface="Arial" panose="020B0604020202090204" pitchFamily="34" charset="0"/>
                        </a:rPr>
                        <a:t>派安普利</a:t>
                      </a:r>
                      <a:r>
                        <a:rPr lang="en-US" altLang="zh-CN" sz="1050" dirty="0">
                          <a:latin typeface="+mn-ea"/>
                          <a:ea typeface="+mn-ea"/>
                          <a:cs typeface="Arial" panose="020B0604020202090204" pitchFamily="34" charset="0"/>
                        </a:rPr>
                        <a:t>+</a:t>
                      </a:r>
                      <a:r>
                        <a:rPr lang="zh-CN" altLang="en-US" sz="1050" dirty="0">
                          <a:latin typeface="+mn-ea"/>
                          <a:ea typeface="+mn-ea"/>
                          <a:cs typeface="Arial" panose="020B0604020202090204" pitchFamily="34" charset="0"/>
                        </a:rPr>
                        <a:t>安罗替尼</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r>
                        <a:rPr lang="zh-CN" altLang="en-US" sz="1050" dirty="0">
                          <a:latin typeface="+mn-ea"/>
                          <a:ea typeface="+mn-ea"/>
                          <a:cs typeface="Arial" panose="020B0604020202090204" pitchFamily="34" charset="0"/>
                        </a:rPr>
                        <a:t>肝细胞癌</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pPr algn="l"/>
                      <a:r>
                        <a:rPr lang="zh-CN" altLang="en-US" sz="1050" dirty="0">
                          <a:latin typeface="+mn-ea"/>
                          <a:ea typeface="+mn-ea"/>
                          <a:cs typeface="Arial" panose="020B0604020202090204" pitchFamily="34" charset="0"/>
                        </a:rPr>
                        <a:t>一线</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II</a:t>
                      </a:r>
                      <a:r>
                        <a:rPr lang="zh-CN" altLang="en-US" sz="1050" dirty="0">
                          <a:latin typeface="+mn-ea"/>
                          <a:ea typeface="+mn-ea"/>
                          <a:cs typeface="Arial" panose="020B0604020202090204" pitchFamily="34" charset="0"/>
                        </a:rPr>
                        <a:t>期单臂</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31</a:t>
                      </a:r>
                      <a:r>
                        <a:rPr lang="zh-CN" altLang="en-US" sz="1050" dirty="0">
                          <a:latin typeface="+mn-ea"/>
                          <a:ea typeface="+mn-ea"/>
                          <a:cs typeface="Arial" panose="020B0604020202090204" pitchFamily="34" charset="0"/>
                        </a:rPr>
                        <a:t>例</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050" b="1" kern="1200" dirty="0">
                          <a:solidFill>
                            <a:srgbClr val="BD0158"/>
                          </a:solidFill>
                          <a:latin typeface="+mn-ea"/>
                          <a:ea typeface="+mn-ea"/>
                          <a:cs typeface="Arial" panose="020B0604020202090204" pitchFamily="34" charset="0"/>
                        </a:rPr>
                        <a:t>mPFS</a:t>
                      </a:r>
                      <a:r>
                        <a:rPr lang="zh-CN" altLang="en-US" sz="1050" b="1" kern="1200" dirty="0">
                          <a:solidFill>
                            <a:srgbClr val="BD0158"/>
                          </a:solidFill>
                          <a:latin typeface="+mn-ea"/>
                          <a:ea typeface="+mn-ea"/>
                          <a:cs typeface="Arial" panose="020B0604020202090204" pitchFamily="34" charset="0"/>
                        </a:rPr>
                        <a:t>最优：</a:t>
                      </a:r>
                      <a:endParaRPr lang="en-US" altLang="zh-CN" sz="1050" b="1" kern="1200" dirty="0">
                        <a:solidFill>
                          <a:srgbClr val="BD0158"/>
                        </a:solidFill>
                        <a:latin typeface="+mn-ea"/>
                        <a:ea typeface="+mn-ea"/>
                        <a:cs typeface="Arial" panose="020B0604020202090204" pitchFamily="34" charset="0"/>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050" dirty="0">
                          <a:latin typeface="+mn-ea"/>
                          <a:ea typeface="+mn-ea"/>
                          <a:cs typeface="Arial" panose="020B0604020202090204" pitchFamily="34" charset="0"/>
                        </a:rPr>
                        <a:t>8.8m vs 4.6m~8.6m</a:t>
                      </a:r>
                      <a:r>
                        <a:rPr lang="en-US" altLang="zh-CN" sz="1050" kern="1200" baseline="30000" dirty="0">
                          <a:solidFill>
                            <a:schemeClr val="dk1"/>
                          </a:solidFill>
                          <a:latin typeface="+mn-ea"/>
                          <a:ea typeface="+mn-ea"/>
                          <a:cs typeface="Arial" panose="020B0604020202090204" pitchFamily="34" charset="0"/>
                        </a:rPr>
                        <a:t>21-23</a:t>
                      </a:r>
                      <a:endParaRPr lang="zh-CN" altLang="en-US" sz="1050" dirty="0">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050" b="1" kern="1200" dirty="0">
                          <a:solidFill>
                            <a:srgbClr val="BD0158"/>
                          </a:solidFill>
                          <a:latin typeface="+mn-ea"/>
                          <a:ea typeface="+mn-ea"/>
                          <a:cs typeface="Arial" panose="020B0604020202090204" pitchFamily="34" charset="0"/>
                        </a:rPr>
                        <a:t>安全性最优：</a:t>
                      </a:r>
                      <a:endParaRPr lang="en-US" altLang="zh-CN" sz="1050" b="1" kern="1200" dirty="0">
                        <a:solidFill>
                          <a:srgbClr val="BD0158"/>
                        </a:solidFill>
                        <a:latin typeface="+mn-ea"/>
                        <a:ea typeface="+mn-ea"/>
                        <a:cs typeface="Arial" panose="020B0604020202090204" pitchFamily="34" charset="0"/>
                      </a:endParaRPr>
                    </a:p>
                    <a:p>
                      <a:pPr marL="0" marR="0" indent="0" algn="just" defTabSz="914400" rtl="0" eaLnBrk="1" fontAlgn="auto" latinLnBrk="0" hangingPunct="1">
                        <a:lnSpc>
                          <a:spcPct val="100000"/>
                        </a:lnSpc>
                        <a:spcBef>
                          <a:spcPts val="0"/>
                        </a:spcBef>
                        <a:spcAft>
                          <a:spcPts val="0"/>
                        </a:spcAft>
                        <a:buClrTx/>
                        <a:buSzTx/>
                        <a:buFontTx/>
                        <a:buNone/>
                        <a:defRPr/>
                      </a:pPr>
                      <a:r>
                        <a:rPr lang="zh-CN" altLang="en-US" sz="1050" dirty="0">
                          <a:latin typeface="+mn-ea"/>
                          <a:ea typeface="+mn-ea"/>
                          <a:cs typeface="Arial" panose="020B0604020202090204" pitchFamily="34" charset="0"/>
                        </a:rPr>
                        <a:t>≥</a:t>
                      </a:r>
                      <a:r>
                        <a:rPr lang="en-US" altLang="zh-CN" sz="1050" dirty="0">
                          <a:latin typeface="+mn-ea"/>
                          <a:ea typeface="+mn-ea"/>
                          <a:cs typeface="Arial" panose="020B0604020202090204" pitchFamily="34" charset="0"/>
                        </a:rPr>
                        <a:t>G3 TRAE 19.4%</a:t>
                      </a:r>
                      <a:r>
                        <a:rPr lang="en-US" altLang="zh-CN" sz="1050" kern="1200" baseline="30000" dirty="0">
                          <a:solidFill>
                            <a:schemeClr val="dk1"/>
                          </a:solidFill>
                          <a:latin typeface="+mn-ea"/>
                          <a:ea typeface="+mn-ea"/>
                          <a:cs typeface="Arial" panose="020B0604020202090204" pitchFamily="34" charset="0"/>
                        </a:rPr>
                        <a:t>21</a:t>
                      </a:r>
                      <a:r>
                        <a:rPr lang="en-US" altLang="zh-CN" sz="1050" dirty="0">
                          <a:latin typeface="+mn-ea"/>
                          <a:ea typeface="+mn-ea"/>
                          <a:cs typeface="Arial" panose="020B0604020202090204" pitchFamily="34" charset="0"/>
                        </a:rPr>
                        <a:t> vs </a:t>
                      </a:r>
                      <a:r>
                        <a:rPr lang="zh-CN" altLang="en-US" sz="1050" dirty="0">
                          <a:latin typeface="+mn-ea"/>
                          <a:ea typeface="+mn-ea"/>
                          <a:cs typeface="Arial" panose="020B0604020202090204" pitchFamily="34" charset="0"/>
                        </a:rPr>
                        <a:t>同类组合 </a:t>
                      </a:r>
                      <a:r>
                        <a:rPr lang="en-US" altLang="zh-CN" sz="1050" dirty="0">
                          <a:latin typeface="+mn-ea"/>
                          <a:ea typeface="+mn-ea"/>
                          <a:cs typeface="Arial" panose="020B0604020202090204" pitchFamily="34" charset="0"/>
                        </a:rPr>
                        <a:t>(33.7-78.6%) </a:t>
                      </a:r>
                      <a:r>
                        <a:rPr lang="en-US" altLang="zh-CN" sz="1050" kern="1200" baseline="30000" dirty="0">
                          <a:solidFill>
                            <a:schemeClr val="dk1"/>
                          </a:solidFill>
                          <a:latin typeface="+mn-ea"/>
                          <a:ea typeface="+mn-ea"/>
                          <a:cs typeface="Arial" panose="020B0604020202090204" pitchFamily="34" charset="0"/>
                        </a:rPr>
                        <a:t>22-24</a:t>
                      </a:r>
                      <a:endParaRPr lang="zh-CN" altLang="en-US" sz="1050" kern="1200" baseline="30000" dirty="0">
                        <a:solidFill>
                          <a:schemeClr val="dk1"/>
                        </a:solidFill>
                        <a:latin typeface="+mn-ea"/>
                        <a:ea typeface="+mn-ea"/>
                        <a:cs typeface="Arial" panose="020B0604020202090204" pitchFamily="34" charset="0"/>
                      </a:endParaRPr>
                    </a:p>
                  </a:txBody>
                  <a:tcPr marL="7200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solidFill>
                        <a:srgbClr val="BD0158"/>
                      </a:solidFill>
                      <a:prstDash val="solid"/>
                      <a:round/>
                      <a:headEnd type="none" w="med" len="med"/>
                      <a:tailEnd type="none" w="med" len="med"/>
                    </a:lnB>
                    <a:solidFill>
                      <a:schemeClr val="bg1"/>
                    </a:solidFill>
                  </a:tcPr>
                </a:tc>
              </a:tr>
            </a:tbl>
          </a:graphicData>
        </a:graphic>
      </p:graphicFrame>
      <p:sp>
        <p:nvSpPr>
          <p:cNvPr id="11" name="矩形 11"/>
          <p:cNvSpPr>
            <a:spLocks noChangeArrowheads="1"/>
          </p:cNvSpPr>
          <p:nvPr/>
        </p:nvSpPr>
        <p:spPr bwMode="auto">
          <a:xfrm>
            <a:off x="3015539" y="6058649"/>
            <a:ext cx="274826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700" dirty="0">
                <a:solidFill>
                  <a:schemeClr val="tx1">
                    <a:lumMod val="50000"/>
                  </a:schemeClr>
                </a:solidFill>
                <a:latin typeface="Arial" panose="020B0604020202090204" pitchFamily="34" charset="0"/>
                <a:ea typeface="微软雅黑" panose="020B0503020204020204" pitchFamily="34" charset="-122"/>
              </a:rPr>
              <a:t>7. </a:t>
            </a:r>
            <a:r>
              <a:rPr lang="en-US" altLang="zh-CN" sz="700" dirty="0">
                <a:solidFill>
                  <a:schemeClr val="tx1">
                    <a:lumMod val="50000"/>
                  </a:schemeClr>
                </a:solidFill>
                <a:latin typeface="Arial" panose="020B0604020202090204" pitchFamily="34" charset="0"/>
              </a:rPr>
              <a:t>Feng-Hua Wang, et al. J Clin Oncol. 2021.PMID: 33492986</a:t>
            </a:r>
            <a:endParaRPr lang="en-US" altLang="zh-CN" sz="700" dirty="0">
              <a:solidFill>
                <a:schemeClr val="tx1">
                  <a:lumMod val="50000"/>
                </a:schemeClr>
              </a:solidFill>
              <a:latin typeface="Arial" panose="020B0604020202090204" pitchFamily="34" charset="0"/>
            </a:endParaRPr>
          </a:p>
          <a:p>
            <a:r>
              <a:rPr lang="en-US" altLang="zh-CN" sz="700" dirty="0">
                <a:solidFill>
                  <a:schemeClr val="tx1">
                    <a:lumMod val="50000"/>
                  </a:schemeClr>
                </a:solidFill>
                <a:latin typeface="Arial" panose="020B0604020202090204" pitchFamily="34" charset="0"/>
              </a:rPr>
              <a:t>8. 2020 ESMO Abstract No.: 912MO </a:t>
            </a:r>
            <a:endParaRPr lang="en-US" altLang="zh-CN" sz="700" dirty="0">
              <a:solidFill>
                <a:schemeClr val="tx1">
                  <a:lumMod val="50000"/>
                </a:schemeClr>
              </a:solidFill>
              <a:latin typeface="Arial" panose="020B0604020202090204" pitchFamily="34" charset="0"/>
            </a:endParaRPr>
          </a:p>
          <a:p>
            <a:r>
              <a:rPr lang="en-US" altLang="zh-CN" sz="700" dirty="0">
                <a:solidFill>
                  <a:schemeClr val="tx1">
                    <a:lumMod val="50000"/>
                  </a:schemeClr>
                </a:solidFill>
                <a:latin typeface="Arial" panose="020B0604020202090204" pitchFamily="34" charset="0"/>
              </a:rPr>
              <a:t>9. 2020 ESMO Asia Abstract No.: 157P</a:t>
            </a:r>
            <a:endParaRPr lang="en-US" altLang="zh-CN" sz="700" dirty="0">
              <a:solidFill>
                <a:schemeClr val="tx1">
                  <a:lumMod val="50000"/>
                </a:schemeClr>
              </a:solidFill>
              <a:latin typeface="Arial" panose="020B0604020202090204" pitchFamily="34" charset="0"/>
            </a:endParaRPr>
          </a:p>
          <a:p>
            <a:r>
              <a:rPr lang="en-US" altLang="zh-CN" sz="700" dirty="0">
                <a:solidFill>
                  <a:schemeClr val="tx1">
                    <a:lumMod val="50000"/>
                  </a:schemeClr>
                </a:solidFill>
                <a:latin typeface="Arial" panose="020B0604020202090204" pitchFamily="34" charset="0"/>
              </a:rPr>
              <a:t>10. Lancet Oncol. 2014 Oct;15(11):1224-35. </a:t>
            </a:r>
            <a:endParaRPr lang="en-US" altLang="zh-CN" sz="700" dirty="0">
              <a:solidFill>
                <a:schemeClr val="tx1">
                  <a:lumMod val="50000"/>
                </a:schemeClr>
              </a:solidFill>
              <a:latin typeface="Arial" panose="020B0604020202090204" pitchFamily="34" charset="0"/>
            </a:endParaRPr>
          </a:p>
          <a:p>
            <a:r>
              <a:rPr lang="en-US" altLang="zh-CN" sz="700" dirty="0">
                <a:solidFill>
                  <a:schemeClr val="tx1">
                    <a:lumMod val="50000"/>
                  </a:schemeClr>
                </a:solidFill>
                <a:latin typeface="Arial" panose="020B0604020202090204" pitchFamily="34" charset="0"/>
              </a:rPr>
              <a:t>11. Ann Oncol. 2007 May;18(5):898-902.</a:t>
            </a:r>
            <a:endParaRPr lang="en-US" altLang="zh-CN" sz="700" dirty="0">
              <a:solidFill>
                <a:schemeClr val="tx1">
                  <a:lumMod val="50000"/>
                </a:schemeClr>
              </a:solidFill>
              <a:latin typeface="Arial" panose="020B0604020202090204" pitchFamily="34" charset="0"/>
            </a:endParaRPr>
          </a:p>
          <a:p>
            <a:pPr lvl="0"/>
            <a:r>
              <a:rPr lang="en-US" altLang="zh-CN" sz="700" dirty="0">
                <a:solidFill>
                  <a:schemeClr val="tx1">
                    <a:lumMod val="50000"/>
                  </a:schemeClr>
                </a:solidFill>
                <a:latin typeface="Arial" panose="020B0604020202090204" pitchFamily="34" charset="0"/>
              </a:rPr>
              <a:t>12. Lancet Oncol. 2014 Jan;15(1):78-86.</a:t>
            </a:r>
            <a:endParaRPr lang="en-US" altLang="zh-CN" sz="700" dirty="0">
              <a:solidFill>
                <a:schemeClr val="tx1">
                  <a:lumMod val="50000"/>
                </a:schemeClr>
              </a:solidFill>
              <a:latin typeface="Arial" panose="020B0604020202090204" pitchFamily="34" charset="0"/>
            </a:endParaRPr>
          </a:p>
        </p:txBody>
      </p:sp>
      <p:sp>
        <p:nvSpPr>
          <p:cNvPr id="9" name="矩形 8"/>
          <p:cNvSpPr/>
          <p:nvPr/>
        </p:nvSpPr>
        <p:spPr>
          <a:xfrm>
            <a:off x="5856939" y="6058649"/>
            <a:ext cx="2489979" cy="738664"/>
          </a:xfrm>
          <a:prstGeom prst="rect">
            <a:avLst/>
          </a:prstGeom>
        </p:spPr>
        <p:txBody>
          <a:bodyPr wrap="square">
            <a:spAutoFit/>
          </a:bodyPr>
          <a:lstStyle/>
          <a:p>
            <a:r>
              <a:rPr lang="en-US" altLang="zh-CN" sz="700" dirty="0">
                <a:solidFill>
                  <a:schemeClr val="tx1">
                    <a:lumMod val="50000"/>
                  </a:schemeClr>
                </a:solidFill>
                <a:ea typeface="+mj-ea"/>
              </a:rPr>
              <a:t>13. Unpublished data from </a:t>
            </a:r>
            <a:r>
              <a:rPr lang="zh-CN" altLang="en-US" sz="700" dirty="0">
                <a:solidFill>
                  <a:schemeClr val="tx1">
                    <a:lumMod val="50000"/>
                  </a:schemeClr>
                </a:solidFill>
                <a:ea typeface="+mj-ea"/>
              </a:rPr>
              <a:t>派安普利单抗</a:t>
            </a:r>
            <a:endParaRPr lang="en-US" altLang="zh-CN" sz="700" dirty="0">
              <a:solidFill>
                <a:schemeClr val="tx1">
                  <a:lumMod val="50000"/>
                </a:schemeClr>
              </a:solidFill>
              <a:ea typeface="+mj-ea"/>
            </a:endParaRPr>
          </a:p>
          <a:p>
            <a:pPr lvl="0"/>
            <a:r>
              <a:rPr lang="en-US" altLang="zh-CN" sz="700" dirty="0">
                <a:solidFill>
                  <a:schemeClr val="tx1">
                    <a:lumMod val="50000"/>
                  </a:schemeClr>
                </a:solidFill>
                <a:ea typeface="+mj-ea"/>
              </a:rPr>
              <a:t>14. 2021 CSCO (</a:t>
            </a:r>
            <a:r>
              <a:rPr lang="zh-CN" altLang="en-US" sz="700" dirty="0">
                <a:solidFill>
                  <a:schemeClr val="tx1">
                    <a:lumMod val="50000"/>
                  </a:schemeClr>
                </a:solidFill>
                <a:ea typeface="+mj-ea"/>
              </a:rPr>
              <a:t>已入选、待公布）</a:t>
            </a:r>
            <a:endParaRPr lang="zh-CN" altLang="en-US" sz="700" dirty="0">
              <a:solidFill>
                <a:schemeClr val="tx1">
                  <a:lumMod val="50000"/>
                </a:schemeClr>
              </a:solidFill>
              <a:ea typeface="+mj-ea"/>
            </a:endParaRPr>
          </a:p>
          <a:p>
            <a:pPr lvl="0"/>
            <a:r>
              <a:rPr lang="en-US" altLang="zh-CN" sz="700" dirty="0">
                <a:solidFill>
                  <a:schemeClr val="tx1">
                    <a:lumMod val="50000"/>
                  </a:schemeClr>
                </a:solidFill>
                <a:ea typeface="+mj-ea"/>
              </a:rPr>
              <a:t>15. 2021 ASCO.</a:t>
            </a:r>
            <a:r>
              <a:rPr lang="nl-NL" altLang="zh-CN" sz="700" dirty="0">
                <a:solidFill>
                  <a:schemeClr val="tx1">
                    <a:lumMod val="50000"/>
                  </a:schemeClr>
                </a:solidFill>
                <a:ea typeface="+mj-ea"/>
                <a:sym typeface="+mn-lt"/>
              </a:rPr>
              <a:t> Abstract No.: e21072</a:t>
            </a:r>
            <a:endParaRPr lang="en-US" altLang="zh-CN" sz="700" dirty="0">
              <a:solidFill>
                <a:schemeClr val="tx1">
                  <a:lumMod val="50000"/>
                </a:schemeClr>
              </a:solidFill>
              <a:ea typeface="+mj-ea"/>
            </a:endParaRPr>
          </a:p>
          <a:p>
            <a:r>
              <a:rPr lang="en-US" altLang="zh-CN" sz="700" dirty="0">
                <a:solidFill>
                  <a:schemeClr val="tx1">
                    <a:lumMod val="50000"/>
                  </a:schemeClr>
                </a:solidFill>
                <a:ea typeface="+mj-ea"/>
              </a:rPr>
              <a:t>16. 2018 ASCO. </a:t>
            </a:r>
            <a:r>
              <a:rPr lang="nl-NL" altLang="zh-CN" sz="700" dirty="0">
                <a:solidFill>
                  <a:schemeClr val="tx1">
                    <a:lumMod val="50000"/>
                  </a:schemeClr>
                </a:solidFill>
                <a:ea typeface="+mj-ea"/>
                <a:sym typeface="+mn-lt"/>
              </a:rPr>
              <a:t>Abstract No.: 9002</a:t>
            </a:r>
            <a:endParaRPr lang="nl-NL" altLang="zh-CN" sz="700" dirty="0">
              <a:solidFill>
                <a:schemeClr val="tx1">
                  <a:lumMod val="50000"/>
                </a:schemeClr>
              </a:solidFill>
              <a:ea typeface="+mj-ea"/>
              <a:sym typeface="+mn-lt"/>
            </a:endParaRPr>
          </a:p>
          <a:p>
            <a:r>
              <a:rPr lang="fr-FR" altLang="zh-CN" sz="700" dirty="0">
                <a:solidFill>
                  <a:schemeClr val="tx1">
                    <a:lumMod val="50000"/>
                  </a:schemeClr>
                </a:solidFill>
                <a:ea typeface="+mj-ea"/>
              </a:rPr>
              <a:t>17 </a:t>
            </a:r>
            <a:r>
              <a:rPr lang="en-US" altLang="zh-CN" sz="700" dirty="0" err="1">
                <a:solidFill>
                  <a:schemeClr val="tx1">
                    <a:lumMod val="50000"/>
                  </a:schemeClr>
                </a:solidFill>
                <a:ea typeface="+mj-ea"/>
              </a:rPr>
              <a:t>T.seto</a:t>
            </a:r>
            <a:r>
              <a:rPr lang="fr-FR" altLang="zh-CN" sz="700" dirty="0">
                <a:solidFill>
                  <a:schemeClr val="tx1">
                    <a:lumMod val="50000"/>
                  </a:schemeClr>
                </a:solidFill>
                <a:ea typeface="+mj-ea"/>
              </a:rPr>
              <a:t>, et al. 2020 ESMO. LBA#55.</a:t>
            </a:r>
            <a:endParaRPr lang="fr-FR" altLang="zh-CN" sz="700" dirty="0">
              <a:solidFill>
                <a:schemeClr val="tx1">
                  <a:lumMod val="50000"/>
                </a:schemeClr>
              </a:solidFill>
              <a:ea typeface="+mj-ea"/>
            </a:endParaRPr>
          </a:p>
          <a:p>
            <a:r>
              <a:rPr lang="fr-FR" altLang="zh-CN" sz="700" dirty="0">
                <a:solidFill>
                  <a:schemeClr val="tx1">
                    <a:lumMod val="50000"/>
                  </a:schemeClr>
                </a:solidFill>
                <a:ea typeface="+mj-ea"/>
              </a:rPr>
              <a:t>18. Jong-Seok Lee, et al. 2020 ESMO. LBA#54</a:t>
            </a:r>
            <a:endParaRPr lang="fr-FR" altLang="zh-CN" sz="700" dirty="0">
              <a:solidFill>
                <a:schemeClr val="tx1">
                  <a:lumMod val="50000"/>
                </a:schemeClr>
              </a:solidFill>
              <a:ea typeface="+mj-ea"/>
            </a:endParaRPr>
          </a:p>
        </p:txBody>
      </p:sp>
      <p:sp>
        <p:nvSpPr>
          <p:cNvPr id="20" name="矩形 19"/>
          <p:cNvSpPr/>
          <p:nvPr/>
        </p:nvSpPr>
        <p:spPr>
          <a:xfrm>
            <a:off x="8351203" y="6058649"/>
            <a:ext cx="3645496" cy="738664"/>
          </a:xfrm>
          <a:prstGeom prst="rect">
            <a:avLst/>
          </a:prstGeom>
        </p:spPr>
        <p:txBody>
          <a:bodyPr wrap="square">
            <a:spAutoFit/>
          </a:bodyPr>
          <a:lstStyle/>
          <a:p>
            <a:r>
              <a:rPr lang="en-US" altLang="zh-CN" sz="700" dirty="0">
                <a:solidFill>
                  <a:schemeClr val="tx1">
                    <a:lumMod val="50000"/>
                  </a:schemeClr>
                </a:solidFill>
              </a:rPr>
              <a:t>19. 2021 ASCO abstract No.: 8568</a:t>
            </a:r>
            <a:endParaRPr lang="zh-CN" altLang="fr-FR" sz="700" dirty="0">
              <a:solidFill>
                <a:schemeClr val="tx1">
                  <a:lumMod val="50000"/>
                </a:schemeClr>
              </a:solidFill>
            </a:endParaRPr>
          </a:p>
          <a:p>
            <a:r>
              <a:rPr lang="fr-FR" altLang="zh-CN" sz="700" dirty="0">
                <a:solidFill>
                  <a:schemeClr val="tx1">
                    <a:lumMod val="50000"/>
                  </a:schemeClr>
                </a:solidFill>
                <a:latin typeface="Arial" panose="020B0604020202090204" pitchFamily="34" charset="0"/>
              </a:rPr>
              <a:t>20. </a:t>
            </a:r>
            <a:r>
              <a:rPr lang="da-DK" altLang="zh-CN" sz="700" dirty="0">
                <a:solidFill>
                  <a:schemeClr val="tx1">
                    <a:lumMod val="50000"/>
                  </a:schemeClr>
                </a:solidFill>
                <a:latin typeface="Arial" panose="020B0604020202090204" pitchFamily="34" charset="0"/>
              </a:rPr>
              <a:t>Fan et al. J Thorac Oncol. 2021 Feb;16(2):299-309.</a:t>
            </a:r>
            <a:endParaRPr lang="da-DK" altLang="zh-CN" sz="700" dirty="0">
              <a:solidFill>
                <a:schemeClr val="tx1">
                  <a:lumMod val="50000"/>
                </a:schemeClr>
              </a:solidFill>
              <a:latin typeface="Arial" panose="020B0604020202090204" pitchFamily="34" charset="0"/>
            </a:endParaRPr>
          </a:p>
          <a:p>
            <a:r>
              <a:rPr lang="fr-FR" altLang="zh-CN" sz="700" dirty="0">
                <a:solidFill>
                  <a:schemeClr val="tx1">
                    <a:lumMod val="50000"/>
                  </a:schemeClr>
                </a:solidFill>
                <a:latin typeface="Arial" panose="020B0604020202090204" pitchFamily="34" charset="0"/>
              </a:rPr>
              <a:t>21. 2021 ASCO GI Abstract No.: 306; J Clin Oncol 39, 2021</a:t>
            </a:r>
            <a:endParaRPr lang="fr-FR" altLang="zh-CN" sz="700" dirty="0">
              <a:solidFill>
                <a:schemeClr val="tx1">
                  <a:lumMod val="50000"/>
                </a:schemeClr>
              </a:solidFill>
              <a:latin typeface="Arial" panose="020B0604020202090204" pitchFamily="34" charset="0"/>
            </a:endParaRPr>
          </a:p>
          <a:p>
            <a:r>
              <a:rPr lang="fr-FR" altLang="zh-CN" sz="700" dirty="0">
                <a:solidFill>
                  <a:schemeClr val="tx1">
                    <a:lumMod val="50000"/>
                  </a:schemeClr>
                </a:solidFill>
                <a:latin typeface="Arial" panose="020B0604020202090204" pitchFamily="34" charset="0"/>
              </a:rPr>
              <a:t>22.</a:t>
            </a:r>
            <a:r>
              <a:rPr lang="en-US" altLang="zh-CN" sz="700" dirty="0">
                <a:solidFill>
                  <a:schemeClr val="tx1">
                    <a:lumMod val="50000"/>
                  </a:schemeClr>
                </a:solidFill>
                <a:latin typeface="Arial" panose="020B0604020202090204" pitchFamily="34" charset="0"/>
              </a:rPr>
              <a:t> </a:t>
            </a:r>
            <a:r>
              <a:rPr lang="en-US" altLang="zh-CN" sz="700" dirty="0" err="1">
                <a:solidFill>
                  <a:schemeClr val="tx1">
                    <a:lumMod val="50000"/>
                  </a:schemeClr>
                </a:solidFill>
                <a:latin typeface="Arial" panose="020B0604020202090204" pitchFamily="34" charset="0"/>
              </a:rPr>
              <a:t>Z.ren</a:t>
            </a:r>
            <a:r>
              <a:rPr lang="en-US" altLang="zh-CN" sz="700" dirty="0">
                <a:solidFill>
                  <a:schemeClr val="tx1">
                    <a:lumMod val="50000"/>
                  </a:schemeClr>
                </a:solidFill>
                <a:latin typeface="Arial" panose="020B0604020202090204" pitchFamily="34" charset="0"/>
              </a:rPr>
              <a:t>, et al. Annals of Oncology 31:S1287. DOI: 10.1016/j.annonc.2020.10.134</a:t>
            </a:r>
            <a:endParaRPr lang="en-US" altLang="zh-CN" sz="700" dirty="0">
              <a:solidFill>
                <a:schemeClr val="tx1">
                  <a:lumMod val="50000"/>
                </a:schemeClr>
              </a:solidFill>
              <a:latin typeface="Arial" panose="020B0604020202090204" pitchFamily="34" charset="0"/>
            </a:endParaRPr>
          </a:p>
          <a:p>
            <a:r>
              <a:rPr lang="en-US" altLang="zh-CN" sz="700" dirty="0">
                <a:solidFill>
                  <a:schemeClr val="tx1">
                    <a:lumMod val="50000"/>
                  </a:schemeClr>
                </a:solidFill>
                <a:latin typeface="Arial" panose="020B0604020202090204" pitchFamily="34" charset="0"/>
              </a:rPr>
              <a:t>23. J </a:t>
            </a:r>
            <a:r>
              <a:rPr lang="en-US" altLang="zh-CN" sz="700" dirty="0" err="1">
                <a:solidFill>
                  <a:schemeClr val="tx1">
                    <a:lumMod val="50000"/>
                  </a:schemeClr>
                </a:solidFill>
                <a:latin typeface="Arial" panose="020B0604020202090204" pitchFamily="34" charset="0"/>
              </a:rPr>
              <a:t>Clin</a:t>
            </a:r>
            <a:r>
              <a:rPr lang="en-US" altLang="zh-CN" sz="700" dirty="0">
                <a:solidFill>
                  <a:schemeClr val="tx1">
                    <a:lumMod val="50000"/>
                  </a:schemeClr>
                </a:solidFill>
                <a:latin typeface="Arial" panose="020B0604020202090204" pitchFamily="34" charset="0"/>
              </a:rPr>
              <a:t> </a:t>
            </a:r>
            <a:r>
              <a:rPr lang="en-US" altLang="zh-CN" sz="700" dirty="0" err="1">
                <a:solidFill>
                  <a:schemeClr val="tx1">
                    <a:lumMod val="50000"/>
                  </a:schemeClr>
                </a:solidFill>
                <a:latin typeface="Arial" panose="020B0604020202090204" pitchFamily="34" charset="0"/>
              </a:rPr>
              <a:t>Oncol</a:t>
            </a:r>
            <a:r>
              <a:rPr lang="en-US" altLang="zh-CN" sz="700" dirty="0">
                <a:solidFill>
                  <a:schemeClr val="tx1">
                    <a:lumMod val="50000"/>
                  </a:schemeClr>
                </a:solidFill>
                <a:latin typeface="Arial" panose="020B0604020202090204" pitchFamily="34" charset="0"/>
              </a:rPr>
              <a:t>. 2020 Sep 10;38(26):2960-2970. </a:t>
            </a:r>
            <a:endParaRPr lang="en-US" altLang="zh-CN" sz="700" dirty="0">
              <a:solidFill>
                <a:schemeClr val="tx1">
                  <a:lumMod val="50000"/>
                </a:schemeClr>
              </a:solidFill>
              <a:latin typeface="Arial" panose="020B0604020202090204" pitchFamily="34" charset="0"/>
            </a:endParaRPr>
          </a:p>
          <a:p>
            <a:pPr lvl="0"/>
            <a:r>
              <a:rPr lang="en-US" altLang="zh-CN" sz="700" dirty="0">
                <a:solidFill>
                  <a:schemeClr val="tx1">
                    <a:lumMod val="50000"/>
                  </a:schemeClr>
                </a:solidFill>
                <a:latin typeface="Arial" panose="020B0604020202090204" pitchFamily="34" charset="0"/>
              </a:rPr>
              <a:t>24. </a:t>
            </a:r>
            <a:r>
              <a:rPr lang="en-US" altLang="zh-CN" sz="700" dirty="0" err="1">
                <a:solidFill>
                  <a:schemeClr val="tx1">
                    <a:lumMod val="50000"/>
                  </a:schemeClr>
                </a:solidFill>
                <a:latin typeface="Arial" panose="020B0604020202090204" pitchFamily="34" charset="0"/>
              </a:rPr>
              <a:t>Clin</a:t>
            </a:r>
            <a:r>
              <a:rPr lang="en-US" altLang="zh-CN" sz="700" dirty="0">
                <a:solidFill>
                  <a:schemeClr val="tx1">
                    <a:lumMod val="50000"/>
                  </a:schemeClr>
                </a:solidFill>
                <a:latin typeface="Arial" panose="020B0604020202090204" pitchFamily="34" charset="0"/>
              </a:rPr>
              <a:t> Cancer Res . 2020 Oct 21;clincanres.2571.2020</a:t>
            </a:r>
            <a:endParaRPr lang="en-US" altLang="zh-CN" sz="700" dirty="0">
              <a:solidFill>
                <a:schemeClr val="tx1">
                  <a:lumMod val="50000"/>
                </a:schemeClr>
              </a:solidFill>
              <a:latin typeface="Arial" panose="020B0604020202090204" pitchFamily="34" charset="0"/>
            </a:endParaRPr>
          </a:p>
        </p:txBody>
      </p:sp>
      <p:sp>
        <p:nvSpPr>
          <p:cNvPr id="8" name="文本框 7"/>
          <p:cNvSpPr txBox="1"/>
          <p:nvPr/>
        </p:nvSpPr>
        <p:spPr>
          <a:xfrm>
            <a:off x="434974" y="327967"/>
            <a:ext cx="11452226" cy="492443"/>
          </a:xfrm>
          <a:prstGeom prst="rect">
            <a:avLst/>
          </a:prstGeom>
          <a:noFill/>
        </p:spPr>
        <p:txBody>
          <a:bodyPr wrap="square">
            <a:spAutoFit/>
          </a:bodyPr>
          <a:lstStyle/>
          <a:p>
            <a:r>
              <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派安普利单抗已有临床数据：强效更安全；双安双保险</a:t>
            </a:r>
            <a:endParaRPr lang="zh-CN" altLang="en-US" sz="2600" b="1" kern="1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pic>
        <p:nvPicPr>
          <p:cNvPr id="4" name="图片 3"/>
          <p:cNvPicPr>
            <a:picLocks noChangeAspect="1"/>
          </p:cNvPicPr>
          <p:nvPr/>
        </p:nvPicPr>
        <p:blipFill>
          <a:blip r:embed="rId2"/>
          <a:stretch>
            <a:fillRect/>
          </a:stretch>
        </p:blipFill>
        <p:spPr>
          <a:xfrm>
            <a:off x="5843587" y="3243262"/>
            <a:ext cx="504825" cy="371475"/>
          </a:xfrm>
          <a:prstGeom prst="rect">
            <a:avLst/>
          </a:prstGeom>
        </p:spPr>
      </p:pic>
      <p:pic>
        <p:nvPicPr>
          <p:cNvPr id="10" name="图片 9"/>
          <p:cNvPicPr>
            <a:picLocks noChangeAspect="1"/>
          </p:cNvPicPr>
          <p:nvPr/>
        </p:nvPicPr>
        <p:blipFill rotWithShape="1">
          <a:blip r:embed="rId3"/>
          <a:srcRect t="9718" b="2041"/>
          <a:stretch>
            <a:fillRect/>
          </a:stretch>
        </p:blipFill>
        <p:spPr>
          <a:xfrm>
            <a:off x="26031" y="6077967"/>
            <a:ext cx="2922406" cy="665382"/>
          </a:xfrm>
          <a:prstGeom prst="rect">
            <a:avLst/>
          </a:prstGeom>
        </p:spPr>
      </p:pic>
      <p:sp>
        <p:nvSpPr>
          <p:cNvPr id="14" name="矩形 13"/>
          <p:cNvSpPr/>
          <p:nvPr/>
        </p:nvSpPr>
        <p:spPr>
          <a:xfrm>
            <a:off x="428418" y="6058649"/>
            <a:ext cx="2452916" cy="754053"/>
          </a:xfrm>
          <a:prstGeom prst="rect">
            <a:avLst/>
          </a:prstGeom>
        </p:spPr>
        <p:txBody>
          <a:bodyPr wrap="none" anchor="b" anchorCtr="0">
            <a:spAutoFit/>
          </a:bodyPr>
          <a:lstStyle/>
          <a:p>
            <a:pPr eaLnBrk="0" fontAlgn="base" hangingPunct="0">
              <a:spcBef>
                <a:spcPct val="0"/>
              </a:spcBef>
              <a:spcAft>
                <a:spcPct val="0"/>
              </a:spcAft>
              <a:defRPr/>
            </a:pPr>
            <a:r>
              <a:rPr kumimoji="0" lang="nl-NL" altLang="zh-CN" sz="800" b="0" i="0" u="none" strike="noStrike" kern="1200" cap="none" spc="0" normalizeH="0" baseline="0" noProof="0" dirty="0">
                <a:ln>
                  <a:noFill/>
                </a:ln>
                <a:solidFill>
                  <a:schemeClr val="tx1">
                    <a:lumMod val="50000"/>
                  </a:schemeClr>
                </a:solidFill>
                <a:effectLst/>
                <a:uLnTx/>
                <a:uFillTx/>
                <a:latin typeface="Arial" panose="020B0604020202090204" pitchFamily="34" charset="0"/>
                <a:ea typeface="微软雅黑" panose="020B0503020204020204" pitchFamily="34" charset="-122"/>
                <a:cs typeface="Arial" panose="020B0604020202090204" pitchFamily="34" charset="0"/>
                <a:sym typeface="+mn-lt"/>
              </a:rPr>
              <a:t>1. </a:t>
            </a:r>
            <a:r>
              <a:rPr lang="en-US" altLang="zh-CN" sz="700" dirty="0">
                <a:solidFill>
                  <a:schemeClr val="tx1">
                    <a:lumMod val="50000"/>
                  </a:schemeClr>
                </a:solidFill>
                <a:latin typeface="Arial" panose="020B0604020202090204" pitchFamily="34" charset="0"/>
              </a:rPr>
              <a:t>2021 ASCO Abstract No.: 7529</a:t>
            </a:r>
            <a:endParaRPr lang="en-US" altLang="zh-CN" sz="700" dirty="0">
              <a:solidFill>
                <a:schemeClr val="tx1">
                  <a:lumMod val="50000"/>
                </a:schemeClr>
              </a:solidFill>
              <a:latin typeface="Arial" panose="020B0604020202090204" pitchFamily="34" charset="0"/>
            </a:endParaRPr>
          </a:p>
          <a:p>
            <a:pPr marL="0" marR="0" lvl="0" indent="0" algn="l" defTabSz="914400" rtl="0" eaLnBrk="0" fontAlgn="base" latinLnBrk="0" hangingPunct="0">
              <a:lnSpc>
                <a:spcPct val="100000"/>
              </a:lnSpc>
              <a:spcBef>
                <a:spcPct val="0"/>
              </a:spcBef>
              <a:spcAft>
                <a:spcPct val="0"/>
              </a:spcAft>
              <a:buClrTx/>
              <a:buSzTx/>
              <a:buFontTx/>
              <a:buNone/>
              <a:defRPr/>
            </a:pPr>
            <a:r>
              <a:rPr lang="nl-NL" altLang="zh-CN" sz="700" dirty="0">
                <a:solidFill>
                  <a:schemeClr val="tx1">
                    <a:lumMod val="50000"/>
                  </a:schemeClr>
                </a:solidFill>
                <a:latin typeface="Arial" panose="020B0604020202090204" pitchFamily="34" charset="0"/>
                <a:ea typeface="等线" panose="02010600030101010101" pitchFamily="2" charset="-122"/>
                <a:sym typeface="+mn-lt"/>
              </a:rPr>
              <a:t>2. 2020 ASCO.Abstract No.: 8034</a:t>
            </a:r>
            <a:endParaRPr lang="nl-NL" altLang="zh-CN" sz="700" dirty="0">
              <a:solidFill>
                <a:schemeClr val="tx1">
                  <a:lumMod val="50000"/>
                </a:schemeClr>
              </a:solidFill>
              <a:latin typeface="Arial" panose="020B0604020202090204" pitchFamily="34" charset="0"/>
              <a:ea typeface="等线" panose="02010600030101010101" pitchFamily="2" charset="-122"/>
              <a:sym typeface="+mn-lt"/>
            </a:endParaRPr>
          </a:p>
          <a:p>
            <a:pPr marL="0" marR="0" lvl="0" indent="0" algn="l" defTabSz="914400" rtl="0" eaLnBrk="0" fontAlgn="base" latinLnBrk="0" hangingPunct="0">
              <a:lnSpc>
                <a:spcPct val="100000"/>
              </a:lnSpc>
              <a:spcBef>
                <a:spcPct val="0"/>
              </a:spcBef>
              <a:spcAft>
                <a:spcPct val="0"/>
              </a:spcAft>
              <a:buClrTx/>
              <a:buSzTx/>
              <a:buFontTx/>
              <a:buNone/>
              <a:defRPr/>
            </a:pPr>
            <a:r>
              <a:rPr lang="nl-NL" altLang="zh-CN" sz="700" dirty="0">
                <a:solidFill>
                  <a:schemeClr val="tx1">
                    <a:lumMod val="50000"/>
                  </a:schemeClr>
                </a:solidFill>
                <a:latin typeface="Arial" panose="020B0604020202090204" pitchFamily="34" charset="0"/>
                <a:ea typeface="等线" panose="02010600030101010101" pitchFamily="2" charset="-122"/>
                <a:sym typeface="+mn-lt"/>
              </a:rPr>
              <a:t>3. Yuankai Shi. Clin Cancer Res 2019;25:7363–9</a:t>
            </a:r>
            <a:endParaRPr lang="nl-NL" altLang="zh-CN" sz="700" dirty="0">
              <a:solidFill>
                <a:schemeClr val="tx1">
                  <a:lumMod val="50000"/>
                </a:schemeClr>
              </a:solidFill>
              <a:latin typeface="Arial" panose="020B0604020202090204" pitchFamily="34" charset="0"/>
              <a:ea typeface="等线" panose="02010600030101010101" pitchFamily="2" charset="-122"/>
              <a:sym typeface="+mn-lt"/>
            </a:endParaRPr>
          </a:p>
          <a:p>
            <a:pPr marL="0" marR="0" lvl="0" indent="0" algn="l" defTabSz="914400" rtl="0" eaLnBrk="0" fontAlgn="base" latinLnBrk="0" hangingPunct="0">
              <a:lnSpc>
                <a:spcPct val="100000"/>
              </a:lnSpc>
              <a:spcBef>
                <a:spcPct val="0"/>
              </a:spcBef>
              <a:spcAft>
                <a:spcPct val="0"/>
              </a:spcAft>
              <a:buClrTx/>
              <a:buSzTx/>
              <a:buFontTx/>
              <a:buNone/>
              <a:defRPr/>
            </a:pPr>
            <a:r>
              <a:rPr lang="nl-NL" altLang="zh-CN" sz="700" dirty="0">
                <a:solidFill>
                  <a:schemeClr val="tx1">
                    <a:lumMod val="50000"/>
                  </a:schemeClr>
                </a:solidFill>
                <a:latin typeface="Arial" panose="020B0604020202090204" pitchFamily="34" charset="0"/>
                <a:ea typeface="等线" panose="02010600030101010101" pitchFamily="2" charset="-122"/>
                <a:sym typeface="+mn-lt"/>
              </a:rPr>
              <a:t>4. Yuqin Song, et al. Clin Cancer Res 2019;25:7363–9</a:t>
            </a:r>
            <a:endParaRPr lang="nl-NL" altLang="zh-CN" sz="700" dirty="0">
              <a:solidFill>
                <a:schemeClr val="tx1">
                  <a:lumMod val="50000"/>
                </a:schemeClr>
              </a:solidFill>
              <a:latin typeface="Arial" panose="020B0604020202090204" pitchFamily="34" charset="0"/>
              <a:ea typeface="等线" panose="02010600030101010101" pitchFamily="2" charset="-122"/>
              <a:sym typeface="+mn-lt"/>
            </a:endParaRPr>
          </a:p>
          <a:p>
            <a:pPr marL="0" marR="0" lvl="0" indent="0" algn="l" defTabSz="914400" rtl="0" eaLnBrk="0" fontAlgn="base" latinLnBrk="0" hangingPunct="0">
              <a:lnSpc>
                <a:spcPct val="100000"/>
              </a:lnSpc>
              <a:spcBef>
                <a:spcPct val="0"/>
              </a:spcBef>
              <a:spcAft>
                <a:spcPct val="0"/>
              </a:spcAft>
              <a:buClrTx/>
              <a:buSzTx/>
              <a:buFontTx/>
              <a:buNone/>
              <a:defRPr/>
            </a:pPr>
            <a:r>
              <a:rPr lang="nl-NL" altLang="zh-CN" sz="700" dirty="0">
                <a:solidFill>
                  <a:schemeClr val="tx1">
                    <a:lumMod val="50000"/>
                  </a:schemeClr>
                </a:solidFill>
                <a:latin typeface="Arial" panose="020B0604020202090204" pitchFamily="34" charset="0"/>
                <a:ea typeface="等线" panose="02010600030101010101" pitchFamily="2" charset="-122"/>
                <a:sym typeface="+mn-lt"/>
              </a:rPr>
              <a:t>5. Yuqin Song, et al. Leukemia (2020) 34:533–542</a:t>
            </a:r>
            <a:endParaRPr lang="nl-NL" altLang="zh-CN" sz="700" dirty="0">
              <a:solidFill>
                <a:schemeClr val="tx1">
                  <a:lumMod val="50000"/>
                </a:schemeClr>
              </a:solidFill>
              <a:latin typeface="Arial" panose="020B0604020202090204" pitchFamily="34" charset="0"/>
              <a:ea typeface="等线" panose="02010600030101010101" pitchFamily="2" charset="-122"/>
              <a:sym typeface="+mn-lt"/>
            </a:endParaRPr>
          </a:p>
          <a:p>
            <a:r>
              <a:rPr lang="en-US" altLang="zh-CN" sz="700" dirty="0">
                <a:solidFill>
                  <a:schemeClr val="tx1">
                    <a:lumMod val="50000"/>
                  </a:schemeClr>
                </a:solidFill>
                <a:latin typeface="Arial" panose="020B0604020202090204" pitchFamily="34" charset="0"/>
              </a:rPr>
              <a:t>6. </a:t>
            </a:r>
            <a:r>
              <a:rPr lang="en-US" altLang="zh-CN" sz="700" dirty="0" err="1">
                <a:solidFill>
                  <a:schemeClr val="tx1">
                    <a:lumMod val="50000"/>
                  </a:schemeClr>
                </a:solidFill>
                <a:latin typeface="Arial" panose="020B0604020202090204" pitchFamily="34" charset="0"/>
              </a:rPr>
              <a:t>Xiaozhong</a:t>
            </a:r>
            <a:r>
              <a:rPr lang="en-US" altLang="zh-CN" sz="700" dirty="0">
                <a:solidFill>
                  <a:schemeClr val="tx1">
                    <a:lumMod val="50000"/>
                  </a:schemeClr>
                </a:solidFill>
                <a:latin typeface="Arial" panose="020B0604020202090204" pitchFamily="34" charset="0"/>
              </a:rPr>
              <a:t> Chen, et al. 2021 ESMO Abstract No.:2316</a:t>
            </a:r>
            <a:endParaRPr lang="en-US" altLang="zh-CN" sz="700" dirty="0">
              <a:solidFill>
                <a:schemeClr val="tx1">
                  <a:lumMod val="50000"/>
                </a:schemeClr>
              </a:solidFill>
              <a:latin typeface="Arial" panose="020B060402020209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圆角 20"/>
          <p:cNvSpPr/>
          <p:nvPr/>
        </p:nvSpPr>
        <p:spPr>
          <a:xfrm>
            <a:off x="226444" y="1228646"/>
            <a:ext cx="11739112" cy="4817985"/>
          </a:xfrm>
          <a:prstGeom prst="roundRect">
            <a:avLst>
              <a:gd name="adj" fmla="val 777"/>
            </a:avLst>
          </a:prstGeom>
          <a:pattFill prst="ltUpDiag">
            <a:fgClr>
              <a:srgbClr val="FBEBF3"/>
            </a:fgClr>
            <a:bgClr>
              <a:schemeClr val="bg1"/>
            </a:bgClr>
          </a:pattFill>
          <a:ln>
            <a:noFill/>
          </a:ln>
          <a:effectLst>
            <a:outerShdw blurRad="127000" algn="ctr" rotWithShape="0">
              <a:schemeClr val="tx1">
                <a:lumMod val="95000"/>
                <a:lumOff val="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a:t>
            </a:r>
            <a:endParaRPr lang="zh-CN" altLang="en-US" dirty="0"/>
          </a:p>
        </p:txBody>
      </p:sp>
      <p:grpSp>
        <p:nvGrpSpPr>
          <p:cNvPr id="4" name="组合 3"/>
          <p:cNvGrpSpPr/>
          <p:nvPr/>
        </p:nvGrpSpPr>
        <p:grpSpPr>
          <a:xfrm>
            <a:off x="323639" y="1399140"/>
            <a:ext cx="11544722" cy="4452921"/>
            <a:chOff x="322907" y="1521129"/>
            <a:chExt cx="11544722" cy="4452921"/>
          </a:xfrm>
        </p:grpSpPr>
        <p:sp>
          <p:nvSpPr>
            <p:cNvPr id="149" name="五边形 148"/>
            <p:cNvSpPr/>
            <p:nvPr/>
          </p:nvSpPr>
          <p:spPr>
            <a:xfrm flipH="1">
              <a:off x="3451555" y="4765050"/>
              <a:ext cx="2049269" cy="1209000"/>
            </a:xfrm>
            <a:prstGeom prst="homePlate">
              <a:avLst>
                <a:gd name="adj" fmla="val 42964"/>
              </a:avLst>
            </a:prstGeom>
            <a:noFill/>
            <a:ln>
              <a:solidFill>
                <a:srgbClr val="E74F8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555">
                <a:solidFill>
                  <a:schemeClr val="tx1">
                    <a:lumMod val="85000"/>
                    <a:lumOff val="15000"/>
                  </a:schemeClr>
                </a:solidFill>
                <a:latin typeface="Arial" panose="020B0604020202090204" pitchFamily="34" charset="0"/>
                <a:ea typeface="微软雅黑" panose="020B0503020204020204" pitchFamily="34" charset="-122"/>
                <a:cs typeface="Arial" panose="020B0604020202090204" pitchFamily="34" charset="0"/>
              </a:endParaRPr>
            </a:p>
          </p:txBody>
        </p:sp>
        <p:sp>
          <p:nvSpPr>
            <p:cNvPr id="148" name="五边形 147"/>
            <p:cNvSpPr/>
            <p:nvPr/>
          </p:nvSpPr>
          <p:spPr>
            <a:xfrm flipH="1">
              <a:off x="3427989" y="3419184"/>
              <a:ext cx="2067898" cy="1209000"/>
            </a:xfrm>
            <a:prstGeom prst="homePlate">
              <a:avLst>
                <a:gd name="adj" fmla="val 45603"/>
              </a:avLst>
            </a:prstGeom>
            <a:noFill/>
            <a:ln>
              <a:solidFill>
                <a:srgbClr val="E74F8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555">
                <a:solidFill>
                  <a:schemeClr val="tx1">
                    <a:lumMod val="85000"/>
                    <a:lumOff val="15000"/>
                  </a:schemeClr>
                </a:solidFill>
                <a:latin typeface="Arial" panose="020B0604020202090204" pitchFamily="34" charset="0"/>
                <a:ea typeface="微软雅黑" panose="020B0503020204020204" pitchFamily="34" charset="-122"/>
                <a:cs typeface="Arial" panose="020B0604020202090204" pitchFamily="34" charset="0"/>
              </a:endParaRPr>
            </a:p>
          </p:txBody>
        </p:sp>
        <p:sp>
          <p:nvSpPr>
            <p:cNvPr id="147" name="五边形 146"/>
            <p:cNvSpPr/>
            <p:nvPr/>
          </p:nvSpPr>
          <p:spPr>
            <a:xfrm flipH="1">
              <a:off x="3440921" y="2087881"/>
              <a:ext cx="2057244" cy="1201446"/>
            </a:xfrm>
            <a:prstGeom prst="homePlate">
              <a:avLst>
                <a:gd name="adj" fmla="val 45602"/>
              </a:avLst>
            </a:prstGeom>
            <a:noFill/>
            <a:ln>
              <a:solidFill>
                <a:srgbClr val="E74F8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555">
                <a:solidFill>
                  <a:schemeClr val="tx1">
                    <a:lumMod val="85000"/>
                    <a:lumOff val="15000"/>
                  </a:schemeClr>
                </a:solidFill>
                <a:latin typeface="Arial" panose="020B0604020202090204" pitchFamily="34" charset="0"/>
                <a:ea typeface="微软雅黑" panose="020B0503020204020204" pitchFamily="34" charset="-122"/>
                <a:cs typeface="Arial" panose="020B0604020202090204" pitchFamily="34" charset="0"/>
              </a:endParaRPr>
            </a:p>
          </p:txBody>
        </p:sp>
        <p:sp>
          <p:nvSpPr>
            <p:cNvPr id="146" name="五边形 145"/>
            <p:cNvSpPr/>
            <p:nvPr/>
          </p:nvSpPr>
          <p:spPr>
            <a:xfrm>
              <a:off x="6861885" y="4757011"/>
              <a:ext cx="1896115" cy="1209000"/>
            </a:xfrm>
            <a:prstGeom prst="homePlate">
              <a:avLst>
                <a:gd name="adj" fmla="val 45273"/>
              </a:avLst>
            </a:prstGeom>
            <a:noFill/>
            <a:ln>
              <a:solidFill>
                <a:srgbClr val="E74F8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555">
                <a:solidFill>
                  <a:schemeClr val="tx1">
                    <a:lumMod val="85000"/>
                    <a:lumOff val="15000"/>
                  </a:schemeClr>
                </a:solidFill>
                <a:latin typeface="Arial" panose="020B0604020202090204" pitchFamily="34" charset="0"/>
                <a:ea typeface="微软雅黑" panose="020B0503020204020204" pitchFamily="34" charset="-122"/>
                <a:cs typeface="Arial" panose="020B0604020202090204" pitchFamily="34" charset="0"/>
              </a:endParaRPr>
            </a:p>
          </p:txBody>
        </p:sp>
        <p:sp>
          <p:nvSpPr>
            <p:cNvPr id="145" name="五边形 144"/>
            <p:cNvSpPr/>
            <p:nvPr/>
          </p:nvSpPr>
          <p:spPr>
            <a:xfrm>
              <a:off x="6861884" y="3414293"/>
              <a:ext cx="1896116" cy="1209000"/>
            </a:xfrm>
            <a:prstGeom prst="homePlate">
              <a:avLst>
                <a:gd name="adj" fmla="val 44222"/>
              </a:avLst>
            </a:prstGeom>
            <a:noFill/>
            <a:ln>
              <a:solidFill>
                <a:srgbClr val="E74F8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555">
                <a:solidFill>
                  <a:schemeClr val="tx1">
                    <a:lumMod val="85000"/>
                    <a:lumOff val="15000"/>
                  </a:schemeClr>
                </a:solidFill>
                <a:latin typeface="Arial" panose="020B0604020202090204" pitchFamily="34" charset="0"/>
                <a:ea typeface="微软雅黑" panose="020B0503020204020204" pitchFamily="34" charset="-122"/>
                <a:cs typeface="Arial" panose="020B0604020202090204" pitchFamily="34" charset="0"/>
              </a:endParaRPr>
            </a:p>
          </p:txBody>
        </p:sp>
        <p:sp>
          <p:nvSpPr>
            <p:cNvPr id="72" name="五边形 71"/>
            <p:cNvSpPr/>
            <p:nvPr/>
          </p:nvSpPr>
          <p:spPr>
            <a:xfrm>
              <a:off x="6861884" y="2081735"/>
              <a:ext cx="1896116" cy="1209000"/>
            </a:xfrm>
            <a:prstGeom prst="homePlate">
              <a:avLst>
                <a:gd name="adj" fmla="val 45798"/>
              </a:avLst>
            </a:prstGeom>
            <a:noFill/>
            <a:ln>
              <a:solidFill>
                <a:srgbClr val="E74F8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555">
                <a:solidFill>
                  <a:schemeClr val="tx1">
                    <a:lumMod val="85000"/>
                    <a:lumOff val="15000"/>
                  </a:schemeClr>
                </a:solidFill>
                <a:latin typeface="Arial" panose="020B0604020202090204" pitchFamily="34" charset="0"/>
                <a:ea typeface="微软雅黑" panose="020B0503020204020204" pitchFamily="34" charset="-122"/>
                <a:cs typeface="Arial" panose="020B0604020202090204" pitchFamily="34" charset="0"/>
              </a:endParaRPr>
            </a:p>
          </p:txBody>
        </p:sp>
        <p:grpSp>
          <p:nvGrpSpPr>
            <p:cNvPr id="48" name="组合 47"/>
            <p:cNvGrpSpPr/>
            <p:nvPr/>
          </p:nvGrpSpPr>
          <p:grpSpPr>
            <a:xfrm>
              <a:off x="322907" y="2082112"/>
              <a:ext cx="5298155" cy="3888674"/>
              <a:chOff x="435376" y="1655416"/>
              <a:chExt cx="5597041" cy="3487755"/>
            </a:xfrm>
          </p:grpSpPr>
          <p:grpSp>
            <p:nvGrpSpPr>
              <p:cNvPr id="5" name="组合 4"/>
              <p:cNvGrpSpPr/>
              <p:nvPr/>
            </p:nvGrpSpPr>
            <p:grpSpPr>
              <a:xfrm>
                <a:off x="438124" y="1655416"/>
                <a:ext cx="5420794" cy="1087000"/>
                <a:chOff x="579456" y="2309925"/>
                <a:chExt cx="5420794" cy="1087000"/>
              </a:xfrm>
            </p:grpSpPr>
            <p:sp>
              <p:nvSpPr>
                <p:cNvPr id="91" name="Notched Right Arrow 24"/>
                <p:cNvSpPr/>
                <p:nvPr/>
              </p:nvSpPr>
              <p:spPr>
                <a:xfrm rot="10800000">
                  <a:off x="2022229" y="2309925"/>
                  <a:ext cx="2294471" cy="1087000"/>
                </a:xfrm>
                <a:prstGeom prst="notchedRightArrow">
                  <a:avLst>
                    <a:gd name="adj1" fmla="val 100000"/>
                    <a:gd name="adj2" fmla="val 46000"/>
                  </a:avLst>
                </a:prstGeom>
                <a:noFill/>
                <a:ln>
                  <a:solidFill>
                    <a:srgbClr val="E74F8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latin typeface="Arial" panose="020B0604020202090204" pitchFamily="34" charset="0"/>
                    <a:ea typeface="微软雅黑" panose="020B0503020204020204" pitchFamily="34" charset="-122"/>
                    <a:cs typeface="Arial" panose="020B0604020202090204" pitchFamily="34" charset="0"/>
                  </a:endParaRPr>
                </a:p>
              </p:txBody>
            </p:sp>
            <p:sp>
              <p:nvSpPr>
                <p:cNvPr id="92" name="矩形 91"/>
                <p:cNvSpPr/>
                <p:nvPr/>
              </p:nvSpPr>
              <p:spPr>
                <a:xfrm>
                  <a:off x="579456" y="2540108"/>
                  <a:ext cx="1396126" cy="66250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BD0158"/>
                      </a:solidFill>
                      <a:effectLst/>
                      <a:uLnTx/>
                      <a:uFillTx/>
                      <a:latin typeface="Arial" panose="020B0604020202090204" pitchFamily="34" charset="0"/>
                      <a:ea typeface="微软雅黑" panose="020B0503020204020204" pitchFamily="34" charset="-122"/>
                      <a:cs typeface="Arial" panose="020B0604020202090204" pitchFamily="34" charset="0"/>
                    </a:rPr>
                    <a:t>增强免疫疗效</a:t>
                  </a:r>
                  <a:endParaRPr kumimoji="0" lang="en-US" altLang="zh-CN" sz="1400" b="1" i="0" u="none" strike="noStrike" kern="0" cap="none" spc="0" normalizeH="0" baseline="0" noProof="0" dirty="0">
                    <a:ln>
                      <a:noFill/>
                    </a:ln>
                    <a:solidFill>
                      <a:srgbClr val="BD0158"/>
                    </a:solidFill>
                    <a:effectLst/>
                    <a:uLnTx/>
                    <a:uFillTx/>
                    <a:latin typeface="Arial" panose="020B0604020202090204" pitchFamily="34" charset="0"/>
                    <a:ea typeface="微软雅黑" panose="020B0503020204020204" pitchFamily="34" charset="-122"/>
                    <a:cs typeface="Arial" panose="020B060402020209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BD0158"/>
                      </a:solidFill>
                      <a:effectLst/>
                      <a:uLnTx/>
                      <a:uFillTx/>
                      <a:latin typeface="Arial" panose="020B0604020202090204" pitchFamily="34" charset="0"/>
                      <a:ea typeface="微软雅黑" panose="020B0503020204020204" pitchFamily="34" charset="-122"/>
                      <a:cs typeface="Arial" panose="020B0604020202090204" pitchFamily="34" charset="0"/>
                    </a:rPr>
                    <a:t>减少免疫治疗超进展可能</a:t>
                  </a:r>
                  <a:endParaRPr kumimoji="0" lang="zh-CN" altLang="en-US" sz="1400" b="1" i="0" u="none" strike="noStrike" kern="0" cap="none" spc="0" normalizeH="0" baseline="30000" noProof="0" dirty="0">
                    <a:ln>
                      <a:noFill/>
                    </a:ln>
                    <a:solidFill>
                      <a:srgbClr val="BD0158"/>
                    </a:solidFill>
                    <a:effectLst/>
                    <a:uLnTx/>
                    <a:uFillTx/>
                    <a:latin typeface="Arial" panose="020B0604020202090204" pitchFamily="34" charset="0"/>
                    <a:ea typeface="微软雅黑" panose="020B0503020204020204" pitchFamily="34" charset="-122"/>
                    <a:cs typeface="Arial" panose="020B0604020202090204" pitchFamily="34" charset="0"/>
                  </a:endParaRPr>
                </a:p>
              </p:txBody>
            </p:sp>
            <p:sp>
              <p:nvSpPr>
                <p:cNvPr id="94" name="矩形 93"/>
                <p:cNvSpPr/>
                <p:nvPr/>
              </p:nvSpPr>
              <p:spPr>
                <a:xfrm>
                  <a:off x="2415204" y="2543280"/>
                  <a:ext cx="1374906" cy="66250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4C4D4E">
                          <a:lumMod val="50000"/>
                        </a:srgbClr>
                      </a:solidFill>
                      <a:effectLst/>
                      <a:uLnTx/>
                      <a:uFillTx/>
                      <a:latin typeface="Arial" panose="020B0604020202090204" pitchFamily="34" charset="0"/>
                      <a:ea typeface="微软雅黑" panose="020B0503020204020204" pitchFamily="34" charset="-122"/>
                      <a:cs typeface="Arial" panose="020B0604020202090204" pitchFamily="34" charset="0"/>
                    </a:rPr>
                    <a:t>避免消耗</a:t>
                  </a:r>
                  <a:r>
                    <a:rPr kumimoji="0" lang="en-US" altLang="zh-CN" sz="1400" b="0" i="0" u="none" strike="noStrike" kern="0" cap="none" spc="0" normalizeH="0" baseline="0" noProof="0" dirty="0">
                      <a:ln>
                        <a:noFill/>
                      </a:ln>
                      <a:solidFill>
                        <a:srgbClr val="4C4D4E">
                          <a:lumMod val="50000"/>
                        </a:srgbClr>
                      </a:solidFill>
                      <a:effectLst/>
                      <a:uLnTx/>
                      <a:uFillTx/>
                      <a:latin typeface="Arial" panose="020B0604020202090204" pitchFamily="34" charset="0"/>
                      <a:ea typeface="微软雅黑" panose="020B0503020204020204" pitchFamily="34" charset="-122"/>
                      <a:cs typeface="Arial" panose="020B0604020202090204" pitchFamily="34" charset="0"/>
                    </a:rPr>
                    <a:t>PD-1</a:t>
                  </a:r>
                  <a:r>
                    <a:rPr kumimoji="0" lang="zh-CN" altLang="en-US" sz="1400" b="0" i="0" u="none" strike="noStrike" kern="0" cap="none" spc="0" normalizeH="0" baseline="0" noProof="0" dirty="0">
                      <a:ln>
                        <a:noFill/>
                      </a:ln>
                      <a:solidFill>
                        <a:srgbClr val="4C4D4E">
                          <a:lumMod val="50000"/>
                        </a:srgbClr>
                      </a:solidFill>
                      <a:effectLst/>
                      <a:uLnTx/>
                      <a:uFillTx/>
                      <a:latin typeface="Arial" panose="020B0604020202090204" pitchFamily="34" charset="0"/>
                      <a:ea typeface="微软雅黑" panose="020B0503020204020204" pitchFamily="34" charset="-122"/>
                      <a:cs typeface="Arial" panose="020B0604020202090204" pitchFamily="34" charset="0"/>
                    </a:rPr>
                    <a:t>抗体和体内抗肿瘤</a:t>
                  </a:r>
                  <a:r>
                    <a:rPr kumimoji="0" lang="en-US" altLang="zh-CN" sz="1400" b="0" i="0" u="none" strike="noStrike" kern="0" cap="none" spc="0" normalizeH="0" baseline="0" noProof="0" dirty="0">
                      <a:ln>
                        <a:noFill/>
                      </a:ln>
                      <a:solidFill>
                        <a:srgbClr val="4C4D4E">
                          <a:lumMod val="50000"/>
                        </a:srgbClr>
                      </a:solidFill>
                      <a:effectLst/>
                      <a:uLnTx/>
                      <a:uFillTx/>
                      <a:latin typeface="Arial" panose="020B0604020202090204" pitchFamily="34" charset="0"/>
                      <a:ea typeface="微软雅黑" panose="020B0503020204020204" pitchFamily="34" charset="-122"/>
                      <a:cs typeface="Arial" panose="020B0604020202090204" pitchFamily="34" charset="0"/>
                    </a:rPr>
                    <a:t>IgG1</a:t>
                  </a:r>
                  <a:endParaRPr kumimoji="0" lang="zh-CN" altLang="en-US" sz="1400" b="0" i="0" u="none" strike="noStrike" kern="0" cap="none" spc="0" normalizeH="0" baseline="0" noProof="0" dirty="0">
                    <a:ln>
                      <a:noFill/>
                    </a:ln>
                    <a:solidFill>
                      <a:srgbClr val="4C4D4E">
                        <a:lumMod val="50000"/>
                      </a:srgbClr>
                    </a:solidFill>
                    <a:effectLst/>
                    <a:uLnTx/>
                    <a:uFillTx/>
                    <a:latin typeface="Arial" panose="020B0604020202090204" pitchFamily="34" charset="0"/>
                    <a:ea typeface="微软雅黑" panose="020B0503020204020204" pitchFamily="34" charset="-122"/>
                    <a:cs typeface="Arial" panose="020B0604020202090204" pitchFamily="34" charset="0"/>
                  </a:endParaRPr>
                </a:p>
              </p:txBody>
            </p:sp>
            <p:sp>
              <p:nvSpPr>
                <p:cNvPr id="95" name="矩形 94"/>
                <p:cNvSpPr/>
                <p:nvPr/>
              </p:nvSpPr>
              <p:spPr>
                <a:xfrm>
                  <a:off x="4159477" y="2713611"/>
                  <a:ext cx="1840773" cy="276045"/>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10000"/>
                        </a:srgbClr>
                      </a:solidFill>
                      <a:effectLst/>
                      <a:uLnTx/>
                      <a:uFillTx/>
                      <a:latin typeface="Arial" panose="020B0604020202090204" pitchFamily="34" charset="0"/>
                      <a:ea typeface="微软雅黑" panose="020B0503020204020204" pitchFamily="34" charset="-122"/>
                      <a:cs typeface="Arial" panose="020B0604020202090204" pitchFamily="34" charset="0"/>
                    </a:rPr>
                    <a:t>不易形成二聚体</a:t>
                  </a:r>
                  <a:endParaRPr kumimoji="0" lang="zh-CN" altLang="en-US" sz="1400" b="0" i="0" u="none" strike="noStrike" kern="0" cap="none" spc="0" normalizeH="0" baseline="0" noProof="0" dirty="0">
                    <a:ln>
                      <a:noFill/>
                    </a:ln>
                    <a:solidFill>
                      <a:srgbClr val="E7E6E6">
                        <a:lumMod val="10000"/>
                      </a:srgbClr>
                    </a:solidFill>
                    <a:effectLst/>
                    <a:uLnTx/>
                    <a:uFillTx/>
                    <a:latin typeface="Arial" panose="020B0604020202090204" pitchFamily="34" charset="0"/>
                    <a:ea typeface="微软雅黑" panose="020B0503020204020204" pitchFamily="34" charset="-122"/>
                    <a:cs typeface="Arial" panose="020B0604020202090204" pitchFamily="34" charset="0"/>
                  </a:endParaRPr>
                </a:p>
              </p:txBody>
            </p:sp>
          </p:grpSp>
          <p:grpSp>
            <p:nvGrpSpPr>
              <p:cNvPr id="96" name="组合 95"/>
              <p:cNvGrpSpPr/>
              <p:nvPr/>
            </p:nvGrpSpPr>
            <p:grpSpPr>
              <a:xfrm>
                <a:off x="455094" y="2853177"/>
                <a:ext cx="5577323" cy="1087000"/>
                <a:chOff x="608957" y="2309928"/>
                <a:chExt cx="5577323" cy="1087000"/>
              </a:xfrm>
            </p:grpSpPr>
            <p:sp>
              <p:nvSpPr>
                <p:cNvPr id="99" name="Notched Right Arrow 24"/>
                <p:cNvSpPr/>
                <p:nvPr/>
              </p:nvSpPr>
              <p:spPr>
                <a:xfrm rot="10800000">
                  <a:off x="2028121" y="2309928"/>
                  <a:ext cx="2281834" cy="1087000"/>
                </a:xfrm>
                <a:prstGeom prst="notchedRightArrow">
                  <a:avLst>
                    <a:gd name="adj1" fmla="val 100000"/>
                    <a:gd name="adj2" fmla="val 46000"/>
                  </a:avLst>
                </a:prstGeom>
                <a:noFill/>
                <a:ln>
                  <a:solidFill>
                    <a:srgbClr val="E74F8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latin typeface="Arial" panose="020B0604020202090204" pitchFamily="34" charset="0"/>
                    <a:ea typeface="微软雅黑" panose="020B0503020204020204" pitchFamily="34" charset="-122"/>
                    <a:cs typeface="Arial" panose="020B0604020202090204" pitchFamily="34" charset="0"/>
                  </a:endParaRPr>
                </a:p>
              </p:txBody>
            </p:sp>
            <p:sp>
              <p:nvSpPr>
                <p:cNvPr id="100" name="矩形 99"/>
                <p:cNvSpPr/>
                <p:nvPr/>
              </p:nvSpPr>
              <p:spPr>
                <a:xfrm>
                  <a:off x="608957" y="2722186"/>
                  <a:ext cx="1396126" cy="276045"/>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BD0158"/>
                      </a:solidFill>
                      <a:effectLst/>
                      <a:uLnTx/>
                      <a:uFillTx/>
                      <a:latin typeface="Arial" panose="020B0604020202090204" pitchFamily="34" charset="0"/>
                      <a:ea typeface="微软雅黑" panose="020B0503020204020204" pitchFamily="34" charset="-122"/>
                      <a:cs typeface="Arial" panose="020B0604020202090204" pitchFamily="34" charset="0"/>
                    </a:rPr>
                    <a:t>增强免疫疗效</a:t>
                  </a:r>
                  <a:endParaRPr kumimoji="0" lang="en-US" altLang="zh-CN" sz="1400" b="1" i="0" u="none" strike="noStrike" kern="0" cap="none" spc="0" normalizeH="0" baseline="0" noProof="0" dirty="0">
                    <a:ln>
                      <a:noFill/>
                    </a:ln>
                    <a:solidFill>
                      <a:srgbClr val="BD0158"/>
                    </a:solidFill>
                    <a:effectLst/>
                    <a:uLnTx/>
                    <a:uFillTx/>
                    <a:latin typeface="Arial" panose="020B0604020202090204" pitchFamily="34" charset="0"/>
                    <a:ea typeface="微软雅黑" panose="020B0503020204020204" pitchFamily="34" charset="-122"/>
                    <a:cs typeface="Arial" panose="020B0604020202090204" pitchFamily="34" charset="0"/>
                  </a:endParaRPr>
                </a:p>
              </p:txBody>
            </p:sp>
            <p:sp>
              <p:nvSpPr>
                <p:cNvPr id="101" name="矩形 100"/>
                <p:cNvSpPr/>
                <p:nvPr/>
              </p:nvSpPr>
              <p:spPr>
                <a:xfrm>
                  <a:off x="2332538" y="2354634"/>
                  <a:ext cx="1550613" cy="469276"/>
                </a:xfrm>
                <a:prstGeom prst="rect">
                  <a:avLst/>
                </a:prstGeom>
              </p:spPr>
              <p:txBody>
                <a:bodyPr wrap="square">
                  <a:spAutoFit/>
                </a:bodyPr>
                <a:lstStyle/>
                <a:p>
                  <a:pPr lvl="0" algn="ctr">
                    <a:defRPr/>
                  </a:pPr>
                  <a:r>
                    <a:rPr lang="zh-CN" altLang="en-US" sz="1400" kern="0" dirty="0">
                      <a:solidFill>
                        <a:srgbClr val="4C4D4E">
                          <a:lumMod val="50000"/>
                        </a:srgbClr>
                      </a:solidFill>
                      <a:latin typeface="Arial" panose="020B0604020202090204" pitchFamily="34" charset="0"/>
                      <a:ea typeface="微软雅黑" panose="020B0503020204020204" pitchFamily="34" charset="-122"/>
                      <a:cs typeface="Arial" panose="020B0604020202090204" pitchFamily="34" charset="0"/>
                    </a:rPr>
                    <a:t>显著减少</a:t>
                  </a:r>
                  <a:endParaRPr lang="zh-CN" altLang="en-US" sz="1400" kern="0" dirty="0">
                    <a:solidFill>
                      <a:srgbClr val="4C4D4E">
                        <a:lumMod val="50000"/>
                      </a:srgbClr>
                    </a:solidFill>
                    <a:latin typeface="Arial" panose="020B0604020202090204" pitchFamily="34" charset="0"/>
                    <a:ea typeface="微软雅黑" panose="020B0503020204020204" pitchFamily="34" charset="-122"/>
                    <a:cs typeface="Arial" panose="020B0604020202090204" pitchFamily="34" charset="0"/>
                  </a:endParaRPr>
                </a:p>
                <a:p>
                  <a:pPr lvl="0" algn="ctr">
                    <a:defRPr/>
                  </a:pPr>
                  <a:r>
                    <a:rPr lang="zh-CN" altLang="en-US" sz="1400" kern="0" dirty="0">
                      <a:solidFill>
                        <a:srgbClr val="4C4D4E">
                          <a:lumMod val="50000"/>
                        </a:srgbClr>
                      </a:solidFill>
                      <a:latin typeface="Arial" panose="020B0604020202090204" pitchFamily="34" charset="0"/>
                      <a:ea typeface="微软雅黑" panose="020B0503020204020204" pitchFamily="34" charset="-122"/>
                      <a:cs typeface="Arial" panose="020B0604020202090204" pitchFamily="34" charset="0"/>
                    </a:rPr>
                    <a:t>效应</a:t>
                  </a:r>
                  <a:r>
                    <a:rPr lang="en-US" altLang="zh-CN" sz="1400" kern="0" dirty="0">
                      <a:solidFill>
                        <a:srgbClr val="4C4D4E">
                          <a:lumMod val="50000"/>
                        </a:srgbClr>
                      </a:solidFill>
                      <a:latin typeface="Arial" panose="020B0604020202090204" pitchFamily="34" charset="0"/>
                      <a:ea typeface="微软雅黑" panose="020B0503020204020204" pitchFamily="34" charset="-122"/>
                      <a:cs typeface="Arial" panose="020B0604020202090204" pitchFamily="34" charset="0"/>
                    </a:rPr>
                    <a:t>T</a:t>
                  </a:r>
                  <a:r>
                    <a:rPr lang="zh-CN" altLang="en-US" sz="1400" kern="0" dirty="0">
                      <a:solidFill>
                        <a:srgbClr val="4C4D4E">
                          <a:lumMod val="50000"/>
                        </a:srgbClr>
                      </a:solidFill>
                      <a:latin typeface="Arial" panose="020B0604020202090204" pitchFamily="34" charset="0"/>
                      <a:ea typeface="微软雅黑" panose="020B0503020204020204" pitchFamily="34" charset="-122"/>
                      <a:cs typeface="Arial" panose="020B0604020202090204" pitchFamily="34" charset="0"/>
                    </a:rPr>
                    <a:t>细胞耗损</a:t>
                  </a:r>
                  <a:endParaRPr lang="zh-CN" altLang="en-US" sz="1400" kern="0" dirty="0">
                    <a:solidFill>
                      <a:srgbClr val="4C4D4E">
                        <a:lumMod val="50000"/>
                      </a:srgbClr>
                    </a:solidFill>
                    <a:latin typeface="Arial" panose="020B0604020202090204" pitchFamily="34" charset="0"/>
                    <a:ea typeface="微软雅黑" panose="020B0503020204020204" pitchFamily="34" charset="-122"/>
                    <a:cs typeface="Arial" panose="020B0604020202090204" pitchFamily="34" charset="0"/>
                  </a:endParaRPr>
                </a:p>
              </p:txBody>
            </p:sp>
            <p:sp>
              <p:nvSpPr>
                <p:cNvPr id="102" name="矩形 101"/>
                <p:cNvSpPr/>
                <p:nvPr/>
              </p:nvSpPr>
              <p:spPr>
                <a:xfrm>
                  <a:off x="3931537" y="2365882"/>
                  <a:ext cx="2254743" cy="469276"/>
                </a:xfrm>
                <a:prstGeom prst="rect">
                  <a:avLst/>
                </a:prstGeom>
              </p:spPr>
              <p:txBody>
                <a:bodyPr wrap="square">
                  <a:spAutoFit/>
                </a:bodyPr>
                <a:lstStyle/>
                <a:p>
                  <a:pPr lvl="0" algn="ctr">
                    <a:defRPr/>
                  </a:pPr>
                  <a:r>
                    <a:rPr lang="zh-CN" altLang="en-US"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rPr>
                    <a:t>完全去除</a:t>
                  </a:r>
                  <a:endParaRPr lang="zh-CN" altLang="en-US"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endParaRPr>
                </a:p>
                <a:p>
                  <a:pPr lvl="0" algn="ctr">
                    <a:defRPr/>
                  </a:pPr>
                  <a:r>
                    <a:rPr lang="en-US" altLang="zh-CN"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rPr>
                    <a:t>ADCC/ADCP/CDC</a:t>
                  </a:r>
                  <a:r>
                    <a:rPr lang="zh-CN" altLang="en-US"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rPr>
                    <a:t>效应</a:t>
                  </a:r>
                  <a:endParaRPr lang="zh-CN" altLang="en-US"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endParaRPr>
                </a:p>
              </p:txBody>
            </p:sp>
          </p:grpSp>
          <p:grpSp>
            <p:nvGrpSpPr>
              <p:cNvPr id="105" name="组合 104"/>
              <p:cNvGrpSpPr/>
              <p:nvPr/>
            </p:nvGrpSpPr>
            <p:grpSpPr>
              <a:xfrm>
                <a:off x="435376" y="4056171"/>
                <a:ext cx="5503946" cy="1087000"/>
                <a:chOff x="557586" y="2309926"/>
                <a:chExt cx="5503946" cy="1087000"/>
              </a:xfrm>
            </p:grpSpPr>
            <p:sp>
              <p:nvSpPr>
                <p:cNvPr id="108" name="Notched Right Arrow 24"/>
                <p:cNvSpPr/>
                <p:nvPr/>
              </p:nvSpPr>
              <p:spPr>
                <a:xfrm rot="10800000">
                  <a:off x="2003105" y="2309926"/>
                  <a:ext cx="2275196" cy="1087000"/>
                </a:xfrm>
                <a:prstGeom prst="notchedRightArrow">
                  <a:avLst>
                    <a:gd name="adj1" fmla="val 100000"/>
                    <a:gd name="adj2" fmla="val 43155"/>
                  </a:avLst>
                </a:prstGeom>
                <a:noFill/>
                <a:ln>
                  <a:solidFill>
                    <a:srgbClr val="E74F8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latin typeface="Arial" panose="020B0604020202090204" pitchFamily="34" charset="0"/>
                    <a:ea typeface="微软雅黑" panose="020B0503020204020204" pitchFamily="34" charset="-122"/>
                    <a:cs typeface="Arial" panose="020B0604020202090204" pitchFamily="34" charset="0"/>
                  </a:endParaRPr>
                </a:p>
              </p:txBody>
            </p:sp>
            <p:sp>
              <p:nvSpPr>
                <p:cNvPr id="109" name="矩形 108"/>
                <p:cNvSpPr/>
                <p:nvPr/>
              </p:nvSpPr>
              <p:spPr>
                <a:xfrm>
                  <a:off x="557586" y="2588856"/>
                  <a:ext cx="1396126" cy="469276"/>
                </a:xfrm>
                <a:prstGeom prst="rect">
                  <a:avLst/>
                </a:prstGeom>
              </p:spPr>
              <p:txBody>
                <a:bodyPr wrap="square">
                  <a:spAutoFit/>
                </a:bodyPr>
                <a:lstStyle/>
                <a:p>
                  <a:pPr lvl="0" algn="ctr">
                    <a:defRPr/>
                  </a:pPr>
                  <a:r>
                    <a:rPr lang="zh-CN" altLang="en-US" sz="1400" b="1" kern="0" dirty="0">
                      <a:solidFill>
                        <a:srgbClr val="BD0158"/>
                      </a:solidFill>
                      <a:latin typeface="Arial" panose="020B0604020202090204" pitchFamily="34" charset="0"/>
                      <a:ea typeface="微软雅黑" panose="020B0503020204020204" pitchFamily="34" charset="-122"/>
                      <a:cs typeface="Arial" panose="020B0604020202090204" pitchFamily="34" charset="0"/>
                    </a:rPr>
                    <a:t>有效激活免疫细胞活性</a:t>
                  </a:r>
                  <a:endParaRPr lang="zh-CN" altLang="en-US" sz="1400" b="1" kern="0" dirty="0">
                    <a:solidFill>
                      <a:srgbClr val="BD0158"/>
                    </a:solidFill>
                    <a:latin typeface="Arial" panose="020B0604020202090204" pitchFamily="34" charset="0"/>
                    <a:ea typeface="微软雅黑" panose="020B0503020204020204" pitchFamily="34" charset="-122"/>
                    <a:cs typeface="Arial" panose="020B0604020202090204" pitchFamily="34" charset="0"/>
                  </a:endParaRPr>
                </a:p>
              </p:txBody>
            </p:sp>
            <p:sp>
              <p:nvSpPr>
                <p:cNvPr id="110" name="矩形 109"/>
                <p:cNvSpPr/>
                <p:nvPr/>
              </p:nvSpPr>
              <p:spPr>
                <a:xfrm>
                  <a:off x="2396082" y="2730830"/>
                  <a:ext cx="1374906" cy="276045"/>
                </a:xfrm>
                <a:prstGeom prst="rect">
                  <a:avLst/>
                </a:prstGeom>
              </p:spPr>
              <p:txBody>
                <a:bodyPr wrap="square">
                  <a:spAutoFit/>
                </a:bodyPr>
                <a:lstStyle/>
                <a:p>
                  <a:pPr lvl="0" algn="ctr">
                    <a:defRPr/>
                  </a:pPr>
                  <a:r>
                    <a:rPr lang="zh-CN" altLang="en-US" sz="1400" kern="0" dirty="0">
                      <a:solidFill>
                        <a:srgbClr val="4C4D4E">
                          <a:lumMod val="50000"/>
                        </a:srgbClr>
                      </a:solidFill>
                      <a:latin typeface="Arial" panose="020B0604020202090204" pitchFamily="34" charset="0"/>
                      <a:ea typeface="微软雅黑" panose="020B0503020204020204" pitchFamily="34" charset="-122"/>
                      <a:cs typeface="Arial" panose="020B0604020202090204" pitchFamily="34" charset="0"/>
                    </a:rPr>
                    <a:t>解离缓慢</a:t>
                  </a:r>
                  <a:endParaRPr lang="zh-CN" altLang="en-US" sz="1400" kern="0" dirty="0">
                    <a:solidFill>
                      <a:srgbClr val="4C4D4E">
                        <a:lumMod val="50000"/>
                      </a:srgbClr>
                    </a:solidFill>
                    <a:latin typeface="Arial" panose="020B0604020202090204" pitchFamily="34" charset="0"/>
                    <a:ea typeface="微软雅黑" panose="020B0503020204020204" pitchFamily="34" charset="-122"/>
                    <a:cs typeface="Arial" panose="020B0604020202090204" pitchFamily="34" charset="0"/>
                  </a:endParaRPr>
                </a:p>
              </p:txBody>
            </p:sp>
            <p:sp>
              <p:nvSpPr>
                <p:cNvPr id="111" name="矩形 110"/>
                <p:cNvSpPr/>
                <p:nvPr/>
              </p:nvSpPr>
              <p:spPr>
                <a:xfrm>
                  <a:off x="3972634" y="2537598"/>
                  <a:ext cx="2088898" cy="662508"/>
                </a:xfrm>
                <a:prstGeom prst="rect">
                  <a:avLst/>
                </a:prstGeom>
              </p:spPr>
              <p:txBody>
                <a:bodyPr wrap="square">
                  <a:spAutoFit/>
                </a:bodyPr>
                <a:lstStyle/>
                <a:p>
                  <a:pPr lvl="0" algn="ctr">
                    <a:defRPr/>
                  </a:pPr>
                  <a:r>
                    <a:rPr lang="zh-CN" altLang="en-US"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rPr>
                    <a:t>与</a:t>
                  </a:r>
                  <a:r>
                    <a:rPr lang="en-US" altLang="zh-CN"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rPr>
                    <a:t>PD-1 Asn58</a:t>
                  </a:r>
                  <a:r>
                    <a:rPr lang="zh-CN" altLang="en-US"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rPr>
                    <a:t>糖基化基团间具有多重相互作用，结合紧密</a:t>
                  </a:r>
                  <a:endParaRPr lang="zh-CN" altLang="en-US"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endParaRPr>
                </a:p>
              </p:txBody>
            </p:sp>
          </p:grpSp>
          <p:sp>
            <p:nvSpPr>
              <p:cNvPr id="114" name="矩形 113"/>
              <p:cNvSpPr/>
              <p:nvPr/>
            </p:nvSpPr>
            <p:spPr>
              <a:xfrm>
                <a:off x="2270643" y="3536511"/>
                <a:ext cx="1468545" cy="27604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10000"/>
                      </a:srgbClr>
                    </a:solidFill>
                    <a:effectLst/>
                    <a:uLnTx/>
                    <a:uFillTx/>
                    <a:latin typeface="Arial" panose="020B0604020202090204" pitchFamily="34" charset="0"/>
                    <a:ea typeface="微软雅黑" panose="020B0503020204020204" pitchFamily="34" charset="-122"/>
                    <a:cs typeface="Arial" panose="020B0604020202090204" pitchFamily="34" charset="0"/>
                  </a:rPr>
                  <a:t>减少</a:t>
                </a:r>
                <a:r>
                  <a:rPr kumimoji="0" lang="en-US" altLang="zh-CN" sz="1400" b="0" i="0" u="none" strike="noStrike" kern="0" cap="none" spc="0" normalizeH="0" baseline="0" noProof="0" dirty="0">
                    <a:ln>
                      <a:noFill/>
                    </a:ln>
                    <a:solidFill>
                      <a:srgbClr val="E7E6E6">
                        <a:lumMod val="10000"/>
                      </a:srgbClr>
                    </a:solidFill>
                    <a:effectLst/>
                    <a:uLnTx/>
                    <a:uFillTx/>
                    <a:latin typeface="Arial" panose="020B0604020202090204" pitchFamily="34" charset="0"/>
                    <a:ea typeface="微软雅黑" panose="020B0503020204020204" pitchFamily="34" charset="-122"/>
                    <a:cs typeface="Arial" panose="020B0604020202090204" pitchFamily="34" charset="0"/>
                  </a:rPr>
                  <a:t>IL-8</a:t>
                </a:r>
                <a:r>
                  <a:rPr kumimoji="0" lang="zh-CN" altLang="en-US" sz="1400" b="0" i="0" u="none" strike="noStrike" kern="0" cap="none" spc="0" normalizeH="0" baseline="0" noProof="0" dirty="0">
                    <a:ln>
                      <a:noFill/>
                    </a:ln>
                    <a:solidFill>
                      <a:srgbClr val="E7E6E6">
                        <a:lumMod val="10000"/>
                      </a:srgbClr>
                    </a:solidFill>
                    <a:effectLst/>
                    <a:uLnTx/>
                    <a:uFillTx/>
                    <a:latin typeface="Arial" panose="020B0604020202090204" pitchFamily="34" charset="0"/>
                    <a:ea typeface="微软雅黑" panose="020B0503020204020204" pitchFamily="34" charset="-122"/>
                    <a:cs typeface="Arial" panose="020B0604020202090204" pitchFamily="34" charset="0"/>
                  </a:rPr>
                  <a:t>的释放</a:t>
                </a:r>
                <a:endParaRPr kumimoji="0" lang="zh-CN" altLang="en-US" sz="1400" b="0" i="0" u="none" strike="noStrike" kern="0" cap="none" spc="0" normalizeH="0" baseline="0" noProof="0" dirty="0">
                  <a:ln>
                    <a:noFill/>
                  </a:ln>
                  <a:solidFill>
                    <a:srgbClr val="E7E6E6">
                      <a:lumMod val="10000"/>
                    </a:srgbClr>
                  </a:solidFill>
                  <a:effectLst/>
                  <a:uLnTx/>
                  <a:uFillTx/>
                  <a:latin typeface="Arial" panose="020B0604020202090204" pitchFamily="34" charset="0"/>
                  <a:ea typeface="微软雅黑" panose="020B0503020204020204" pitchFamily="34" charset="-122"/>
                  <a:cs typeface="Arial" panose="020B0604020202090204" pitchFamily="34" charset="0"/>
                </a:endParaRPr>
              </a:p>
            </p:txBody>
          </p:sp>
        </p:grpSp>
        <p:sp>
          <p:nvSpPr>
            <p:cNvPr id="71" name="矩形 70"/>
            <p:cNvSpPr/>
            <p:nvPr/>
          </p:nvSpPr>
          <p:spPr>
            <a:xfrm>
              <a:off x="3863182" y="4172302"/>
              <a:ext cx="1408726" cy="307777"/>
            </a:xfrm>
            <a:prstGeom prst="rect">
              <a:avLst/>
            </a:prstGeom>
          </p:spPr>
          <p:txBody>
            <a:bodyPr wrap="square">
              <a:spAutoFit/>
            </a:bodyPr>
            <a:lstStyle/>
            <a:p>
              <a:pPr lvl="0" algn="ctr">
                <a:defRPr/>
              </a:pPr>
              <a:r>
                <a:rPr lang="zh-CN" altLang="en-US"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rPr>
                <a:t>降低</a:t>
              </a:r>
              <a:r>
                <a:rPr lang="en-US" altLang="zh-CN"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rPr>
                <a:t>ADCR</a:t>
              </a:r>
              <a:r>
                <a:rPr lang="zh-CN" altLang="en-US"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rPr>
                <a:t>效应</a:t>
              </a:r>
              <a:endParaRPr lang="zh-CN" altLang="en-US"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endParaRPr>
            </a:p>
          </p:txBody>
        </p:sp>
        <p:grpSp>
          <p:nvGrpSpPr>
            <p:cNvPr id="115" name="组合 114"/>
            <p:cNvGrpSpPr/>
            <p:nvPr/>
          </p:nvGrpSpPr>
          <p:grpSpPr>
            <a:xfrm flipH="1">
              <a:off x="6765289" y="2078948"/>
              <a:ext cx="5102340" cy="3888873"/>
              <a:chOff x="293558" y="1655240"/>
              <a:chExt cx="5586532" cy="3487933"/>
            </a:xfrm>
          </p:grpSpPr>
          <p:grpSp>
            <p:nvGrpSpPr>
              <p:cNvPr id="116" name="组合 115"/>
              <p:cNvGrpSpPr/>
              <p:nvPr/>
            </p:nvGrpSpPr>
            <p:grpSpPr>
              <a:xfrm>
                <a:off x="293558" y="1655240"/>
                <a:ext cx="5531408" cy="1087000"/>
                <a:chOff x="434890" y="2309749"/>
                <a:chExt cx="5531408" cy="1087000"/>
              </a:xfrm>
            </p:grpSpPr>
            <p:sp>
              <p:nvSpPr>
                <p:cNvPr id="138" name="Notched Right Arrow 24"/>
                <p:cNvSpPr/>
                <p:nvPr/>
              </p:nvSpPr>
              <p:spPr>
                <a:xfrm rot="10800000">
                  <a:off x="2018148" y="2309749"/>
                  <a:ext cx="2303490" cy="1087000"/>
                </a:xfrm>
                <a:prstGeom prst="notchedRightArrow">
                  <a:avLst>
                    <a:gd name="adj1" fmla="val 100000"/>
                    <a:gd name="adj2" fmla="val 46000"/>
                  </a:avLst>
                </a:prstGeom>
                <a:noFill/>
                <a:ln>
                  <a:solidFill>
                    <a:srgbClr val="E74F8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latin typeface="Arial" panose="020B0604020202090204" pitchFamily="34" charset="0"/>
                    <a:ea typeface="微软雅黑" panose="020B0503020204020204" pitchFamily="34" charset="-122"/>
                    <a:cs typeface="Arial" panose="020B0604020202090204" pitchFamily="34" charset="0"/>
                  </a:endParaRPr>
                </a:p>
              </p:txBody>
            </p:sp>
            <p:sp>
              <p:nvSpPr>
                <p:cNvPr id="139" name="矩形 138"/>
                <p:cNvSpPr/>
                <p:nvPr/>
              </p:nvSpPr>
              <p:spPr>
                <a:xfrm>
                  <a:off x="434890" y="2617201"/>
                  <a:ext cx="1572137" cy="469276"/>
                </a:xfrm>
                <a:prstGeom prst="rect">
                  <a:avLst/>
                </a:prstGeom>
              </p:spPr>
              <p:txBody>
                <a:bodyPr wrap="square">
                  <a:spAutoFit/>
                </a:bodyPr>
                <a:lstStyle/>
                <a:p>
                  <a:pPr lvl="0" algn="ctr">
                    <a:defRPr/>
                  </a:pPr>
                  <a:r>
                    <a:rPr lang="zh-CN" altLang="en-US" sz="1400" b="1" kern="0" dirty="0">
                      <a:solidFill>
                        <a:srgbClr val="BD0158"/>
                      </a:solidFill>
                      <a:latin typeface="Arial" panose="020B0604020202090204" pitchFamily="34" charset="0"/>
                      <a:ea typeface="微软雅黑" panose="020B0503020204020204" pitchFamily="34" charset="-122"/>
                      <a:cs typeface="Arial" panose="020B0604020202090204" pitchFamily="34" charset="0"/>
                    </a:rPr>
                    <a:t>显著减少发热、输注反应</a:t>
                  </a:r>
                  <a:endParaRPr lang="zh-CN" altLang="en-US" sz="1400" b="1" kern="0" dirty="0">
                    <a:solidFill>
                      <a:srgbClr val="BD0158"/>
                    </a:solidFill>
                    <a:latin typeface="Arial" panose="020B0604020202090204" pitchFamily="34" charset="0"/>
                    <a:ea typeface="微软雅黑" panose="020B0503020204020204" pitchFamily="34" charset="-122"/>
                    <a:cs typeface="Arial" panose="020B0604020202090204" pitchFamily="34" charset="0"/>
                  </a:endParaRPr>
                </a:p>
              </p:txBody>
            </p:sp>
            <p:sp>
              <p:nvSpPr>
                <p:cNvPr id="140" name="矩形 139"/>
                <p:cNvSpPr/>
                <p:nvPr/>
              </p:nvSpPr>
              <p:spPr>
                <a:xfrm>
                  <a:off x="2458796" y="2612753"/>
                  <a:ext cx="1374906" cy="469276"/>
                </a:xfrm>
                <a:prstGeom prst="rect">
                  <a:avLst/>
                </a:prstGeom>
              </p:spPr>
              <p:txBody>
                <a:bodyPr wrap="square">
                  <a:spAutoFit/>
                </a:bodyPr>
                <a:lstStyle/>
                <a:p>
                  <a:pPr lvl="0" algn="ctr">
                    <a:defRPr/>
                  </a:pPr>
                  <a:r>
                    <a:rPr lang="zh-CN" altLang="en-US" sz="1400" kern="0" dirty="0">
                      <a:solidFill>
                        <a:srgbClr val="4C4D4E">
                          <a:lumMod val="50000"/>
                        </a:srgbClr>
                      </a:solidFill>
                      <a:latin typeface="Arial" panose="020B0604020202090204" pitchFamily="34" charset="0"/>
                      <a:ea typeface="微软雅黑" panose="020B0503020204020204" pitchFamily="34" charset="-122"/>
                      <a:cs typeface="Arial" panose="020B0604020202090204" pitchFamily="34" charset="0"/>
                    </a:rPr>
                    <a:t>宿主蛋白</a:t>
                  </a:r>
                  <a:endParaRPr lang="zh-CN" altLang="en-US" sz="1400" kern="0" dirty="0">
                    <a:solidFill>
                      <a:srgbClr val="4C4D4E">
                        <a:lumMod val="50000"/>
                      </a:srgbClr>
                    </a:solidFill>
                    <a:latin typeface="Arial" panose="020B0604020202090204" pitchFamily="34" charset="0"/>
                    <a:ea typeface="微软雅黑" panose="020B0503020204020204" pitchFamily="34" charset="-122"/>
                    <a:cs typeface="Arial" panose="020B0604020202090204" pitchFamily="34" charset="0"/>
                  </a:endParaRPr>
                </a:p>
                <a:p>
                  <a:pPr lvl="0" algn="ctr">
                    <a:defRPr/>
                  </a:pPr>
                  <a:r>
                    <a:rPr lang="zh-CN" altLang="en-US" sz="1400" kern="0" dirty="0">
                      <a:solidFill>
                        <a:srgbClr val="4C4D4E">
                          <a:lumMod val="50000"/>
                        </a:srgbClr>
                      </a:solidFill>
                      <a:latin typeface="Arial" panose="020B0604020202090204" pitchFamily="34" charset="0"/>
                      <a:ea typeface="微软雅黑" panose="020B0503020204020204" pitchFamily="34" charset="-122"/>
                      <a:cs typeface="Arial" panose="020B0604020202090204" pitchFamily="34" charset="0"/>
                    </a:rPr>
                    <a:t>残留少</a:t>
                  </a:r>
                  <a:endParaRPr lang="zh-CN" altLang="en-US" sz="1400" kern="0" dirty="0">
                    <a:solidFill>
                      <a:srgbClr val="4C4D4E">
                        <a:lumMod val="50000"/>
                      </a:srgbClr>
                    </a:solidFill>
                    <a:latin typeface="Arial" panose="020B0604020202090204" pitchFamily="34" charset="0"/>
                    <a:ea typeface="微软雅黑" panose="020B0503020204020204" pitchFamily="34" charset="-122"/>
                    <a:cs typeface="Arial" panose="020B0604020202090204" pitchFamily="34" charset="0"/>
                  </a:endParaRPr>
                </a:p>
              </p:txBody>
            </p:sp>
            <p:sp>
              <p:nvSpPr>
                <p:cNvPr id="141" name="矩形 140"/>
                <p:cNvSpPr/>
                <p:nvPr/>
              </p:nvSpPr>
              <p:spPr>
                <a:xfrm>
                  <a:off x="4125523" y="2715226"/>
                  <a:ext cx="1840775" cy="276045"/>
                </a:xfrm>
                <a:prstGeom prst="rect">
                  <a:avLst/>
                </a:prstGeom>
              </p:spPr>
              <p:txBody>
                <a:bodyPr wrap="square">
                  <a:spAutoFit/>
                </a:bodyPr>
                <a:lstStyle/>
                <a:p>
                  <a:pPr lvl="0" algn="ctr">
                    <a:defRPr/>
                  </a:pPr>
                  <a:r>
                    <a:rPr lang="zh-CN" altLang="en-US"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rPr>
                    <a:t>易于纯化</a:t>
                  </a:r>
                  <a:endParaRPr lang="zh-CN" altLang="en-US"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endParaRPr>
                </a:p>
              </p:txBody>
            </p:sp>
          </p:grpSp>
          <p:grpSp>
            <p:nvGrpSpPr>
              <p:cNvPr id="117" name="组合 116"/>
              <p:cNvGrpSpPr/>
              <p:nvPr/>
            </p:nvGrpSpPr>
            <p:grpSpPr>
              <a:xfrm>
                <a:off x="431147" y="2853177"/>
                <a:ext cx="5448943" cy="1087000"/>
                <a:chOff x="585010" y="2309928"/>
                <a:chExt cx="5448943" cy="1087000"/>
              </a:xfrm>
            </p:grpSpPr>
            <p:sp>
              <p:nvSpPr>
                <p:cNvPr id="130" name="Notched Right Arrow 24"/>
                <p:cNvSpPr/>
                <p:nvPr/>
              </p:nvSpPr>
              <p:spPr>
                <a:xfrm rot="10800000">
                  <a:off x="2033139" y="2309928"/>
                  <a:ext cx="2291342" cy="1087000"/>
                </a:xfrm>
                <a:prstGeom prst="notchedRightArrow">
                  <a:avLst>
                    <a:gd name="adj1" fmla="val 100000"/>
                    <a:gd name="adj2" fmla="val 46000"/>
                  </a:avLst>
                </a:prstGeom>
                <a:noFill/>
                <a:ln>
                  <a:solidFill>
                    <a:srgbClr val="E74F8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latin typeface="Arial" panose="020B0604020202090204" pitchFamily="34" charset="0"/>
                    <a:ea typeface="微软雅黑" panose="020B0503020204020204" pitchFamily="34" charset="-122"/>
                    <a:cs typeface="Arial" panose="020B0604020202090204" pitchFamily="34" charset="0"/>
                  </a:endParaRPr>
                </a:p>
              </p:txBody>
            </p:sp>
            <p:sp>
              <p:nvSpPr>
                <p:cNvPr id="131" name="矩形 130"/>
                <p:cNvSpPr/>
                <p:nvPr/>
              </p:nvSpPr>
              <p:spPr>
                <a:xfrm>
                  <a:off x="585010" y="2425275"/>
                  <a:ext cx="1433884" cy="855739"/>
                </a:xfrm>
                <a:prstGeom prst="rect">
                  <a:avLst/>
                </a:prstGeom>
              </p:spPr>
              <p:txBody>
                <a:bodyPr wrap="square">
                  <a:spAutoFit/>
                </a:bodyPr>
                <a:lstStyle/>
                <a:p>
                  <a:pPr lvl="0" algn="ctr">
                    <a:defRPr/>
                  </a:pPr>
                  <a:r>
                    <a:rPr lang="zh-CN" altLang="en-US" sz="1400" b="1" kern="0" dirty="0">
                      <a:solidFill>
                        <a:srgbClr val="BD0158"/>
                      </a:solidFill>
                      <a:latin typeface="Arial" panose="020B0604020202090204" pitchFamily="34" charset="0"/>
                      <a:ea typeface="微软雅黑" panose="020B0503020204020204" pitchFamily="34" charset="-122"/>
                      <a:cs typeface="Arial" panose="020B0604020202090204" pitchFamily="34" charset="0"/>
                    </a:rPr>
                    <a:t>显著减少</a:t>
                  </a:r>
                  <a:endParaRPr lang="en-US" altLang="zh-CN" sz="1400" b="1" kern="0">
                    <a:solidFill>
                      <a:srgbClr val="BD0158"/>
                    </a:solidFill>
                    <a:latin typeface="Arial" panose="020B0604020202090204" pitchFamily="34" charset="0"/>
                    <a:ea typeface="微软雅黑" panose="020B0503020204020204" pitchFamily="34" charset="-122"/>
                    <a:cs typeface="Arial" panose="020B0604020202090204" pitchFamily="34" charset="0"/>
                  </a:endParaRPr>
                </a:p>
                <a:p>
                  <a:pPr lvl="0" algn="ctr">
                    <a:defRPr/>
                  </a:pPr>
                  <a:r>
                    <a:rPr lang="zh-CN" altLang="en-US" sz="1400" b="1" kern="0">
                      <a:solidFill>
                        <a:srgbClr val="BD0158"/>
                      </a:solidFill>
                      <a:latin typeface="Arial" panose="020B0604020202090204" pitchFamily="34" charset="0"/>
                      <a:ea typeface="微软雅黑" panose="020B0503020204020204" pitchFamily="34" charset="-122"/>
                      <a:cs typeface="Arial" panose="020B0604020202090204" pitchFamily="34" charset="0"/>
                    </a:rPr>
                    <a:t>免疫</a:t>
                  </a:r>
                  <a:r>
                    <a:rPr lang="zh-CN" altLang="en-US" sz="1400" b="1" kern="0" dirty="0">
                      <a:solidFill>
                        <a:srgbClr val="BD0158"/>
                      </a:solidFill>
                      <a:latin typeface="Arial" panose="020B0604020202090204" pitchFamily="34" charset="0"/>
                      <a:ea typeface="微软雅黑" panose="020B0503020204020204" pitchFamily="34" charset="-122"/>
                      <a:cs typeface="Arial" panose="020B0604020202090204" pitchFamily="34" charset="0"/>
                    </a:rPr>
                    <a:t>相关性</a:t>
                  </a:r>
                  <a:endParaRPr lang="en-US" altLang="zh-CN" sz="1400" b="1" kern="0">
                    <a:solidFill>
                      <a:srgbClr val="BD0158"/>
                    </a:solidFill>
                    <a:latin typeface="Arial" panose="020B0604020202090204" pitchFamily="34" charset="0"/>
                    <a:ea typeface="微软雅黑" panose="020B0503020204020204" pitchFamily="34" charset="-122"/>
                    <a:cs typeface="Arial" panose="020B0604020202090204" pitchFamily="34" charset="0"/>
                  </a:endParaRPr>
                </a:p>
                <a:p>
                  <a:pPr lvl="0" algn="ctr">
                    <a:defRPr/>
                  </a:pPr>
                  <a:r>
                    <a:rPr lang="zh-CN" altLang="en-US" sz="1400" b="1" kern="0">
                      <a:solidFill>
                        <a:srgbClr val="BD0158"/>
                      </a:solidFill>
                      <a:latin typeface="Arial" panose="020B0604020202090204" pitchFamily="34" charset="0"/>
                      <a:ea typeface="微软雅黑" panose="020B0503020204020204" pitchFamily="34" charset="-122"/>
                      <a:cs typeface="Arial" panose="020B0604020202090204" pitchFamily="34" charset="0"/>
                    </a:rPr>
                    <a:t>肺炎</a:t>
                  </a:r>
                  <a:r>
                    <a:rPr lang="en-US" altLang="zh-CN" sz="1400" b="1" kern="0">
                      <a:solidFill>
                        <a:srgbClr val="BD0158"/>
                      </a:solidFill>
                      <a:latin typeface="Arial" panose="020B0604020202090204" pitchFamily="34" charset="0"/>
                      <a:ea typeface="微软雅黑" panose="020B0503020204020204" pitchFamily="34" charset="-122"/>
                      <a:cs typeface="Arial" panose="020B0604020202090204" pitchFamily="34" charset="0"/>
                    </a:rPr>
                    <a:t>/</a:t>
                  </a:r>
                  <a:r>
                    <a:rPr lang="zh-CN" altLang="en-US" sz="1400" b="1" kern="0">
                      <a:solidFill>
                        <a:srgbClr val="BD0158"/>
                      </a:solidFill>
                      <a:latin typeface="Arial" panose="020B0604020202090204" pitchFamily="34" charset="0"/>
                      <a:ea typeface="微软雅黑" panose="020B0503020204020204" pitchFamily="34" charset="-122"/>
                      <a:cs typeface="Arial" panose="020B0604020202090204" pitchFamily="34" charset="0"/>
                    </a:rPr>
                    <a:t>肝炎</a:t>
                  </a:r>
                  <a:r>
                    <a:rPr lang="en-US" altLang="zh-CN" sz="1400" b="1" kern="0">
                      <a:solidFill>
                        <a:srgbClr val="BD0158"/>
                      </a:solidFill>
                      <a:latin typeface="Arial" panose="020B0604020202090204" pitchFamily="34" charset="0"/>
                      <a:ea typeface="微软雅黑" panose="020B0503020204020204" pitchFamily="34" charset="-122"/>
                      <a:cs typeface="Arial" panose="020B0604020202090204" pitchFamily="34" charset="0"/>
                    </a:rPr>
                    <a:t>/</a:t>
                  </a:r>
                  <a:endParaRPr lang="en-US" altLang="zh-CN" sz="1400" b="1" kern="0">
                    <a:solidFill>
                      <a:srgbClr val="BD0158"/>
                    </a:solidFill>
                    <a:latin typeface="Arial" panose="020B0604020202090204" pitchFamily="34" charset="0"/>
                    <a:ea typeface="微软雅黑" panose="020B0503020204020204" pitchFamily="34" charset="-122"/>
                    <a:cs typeface="Arial" panose="020B0604020202090204" pitchFamily="34" charset="0"/>
                  </a:endParaRPr>
                </a:p>
                <a:p>
                  <a:pPr lvl="0" algn="ctr">
                    <a:defRPr/>
                  </a:pPr>
                  <a:r>
                    <a:rPr lang="zh-CN" altLang="en-US" sz="1400" b="1" kern="0">
                      <a:solidFill>
                        <a:srgbClr val="BD0158"/>
                      </a:solidFill>
                      <a:latin typeface="Arial" panose="020B0604020202090204" pitchFamily="34" charset="0"/>
                      <a:ea typeface="微软雅黑" panose="020B0503020204020204" pitchFamily="34" charset="-122"/>
                      <a:cs typeface="Arial" panose="020B0604020202090204" pitchFamily="34" charset="0"/>
                    </a:rPr>
                    <a:t>心肌炎</a:t>
                  </a:r>
                  <a:r>
                    <a:rPr lang="zh-CN" altLang="en-US" sz="1400" b="1" kern="0" dirty="0">
                      <a:solidFill>
                        <a:srgbClr val="BD0158"/>
                      </a:solidFill>
                      <a:latin typeface="Arial" panose="020B0604020202090204" pitchFamily="34" charset="0"/>
                      <a:ea typeface="微软雅黑" panose="020B0503020204020204" pitchFamily="34" charset="-122"/>
                      <a:cs typeface="Arial" panose="020B0604020202090204" pitchFamily="34" charset="0"/>
                    </a:rPr>
                    <a:t>等</a:t>
                  </a:r>
                  <a:endParaRPr lang="zh-CN" altLang="en-US" sz="1400" b="1" kern="0" dirty="0">
                    <a:solidFill>
                      <a:srgbClr val="BD0158"/>
                    </a:solidFill>
                    <a:latin typeface="Arial" panose="020B0604020202090204" pitchFamily="34" charset="0"/>
                    <a:ea typeface="微软雅黑" panose="020B0503020204020204" pitchFamily="34" charset="-122"/>
                    <a:cs typeface="Arial" panose="020B0604020202090204" pitchFamily="34" charset="0"/>
                  </a:endParaRPr>
                </a:p>
              </p:txBody>
            </p:sp>
            <p:sp>
              <p:nvSpPr>
                <p:cNvPr id="133" name="矩形 132"/>
                <p:cNvSpPr/>
                <p:nvPr/>
              </p:nvSpPr>
              <p:spPr>
                <a:xfrm>
                  <a:off x="3779211" y="2707838"/>
                  <a:ext cx="2254742" cy="276045"/>
                </a:xfrm>
                <a:prstGeom prst="rect">
                  <a:avLst/>
                </a:prstGeom>
              </p:spPr>
              <p:txBody>
                <a:bodyPr wrap="square">
                  <a:spAutoFit/>
                </a:bodyPr>
                <a:lstStyle/>
                <a:p>
                  <a:pPr lvl="0" algn="ctr">
                    <a:defRPr/>
                  </a:pPr>
                  <a:r>
                    <a:rPr lang="zh-CN" altLang="en-US"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rPr>
                    <a:t>降低</a:t>
                  </a:r>
                  <a:r>
                    <a:rPr lang="en-US" altLang="zh-CN" sz="1400" kern="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rPr>
                    <a:t>ADCR</a:t>
                  </a:r>
                  <a:r>
                    <a:rPr lang="zh-CN" altLang="en-US" sz="1400" kern="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rPr>
                    <a:t>效应</a:t>
                  </a:r>
                  <a:endParaRPr lang="zh-CN" altLang="en-US"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endParaRPr>
                </a:p>
              </p:txBody>
            </p:sp>
          </p:grpSp>
          <p:grpSp>
            <p:nvGrpSpPr>
              <p:cNvPr id="118" name="组合 117"/>
              <p:cNvGrpSpPr/>
              <p:nvPr/>
            </p:nvGrpSpPr>
            <p:grpSpPr>
              <a:xfrm>
                <a:off x="430482" y="4056173"/>
                <a:ext cx="5343846" cy="1087000"/>
                <a:chOff x="552692" y="2309928"/>
                <a:chExt cx="5343846" cy="1087000"/>
              </a:xfrm>
            </p:grpSpPr>
            <p:sp>
              <p:nvSpPr>
                <p:cNvPr id="122" name="Notched Right Arrow 24"/>
                <p:cNvSpPr/>
                <p:nvPr/>
              </p:nvSpPr>
              <p:spPr>
                <a:xfrm rot="10800000">
                  <a:off x="1992799" y="2309928"/>
                  <a:ext cx="2289964" cy="1087000"/>
                </a:xfrm>
                <a:prstGeom prst="notchedRightArrow">
                  <a:avLst>
                    <a:gd name="adj1" fmla="val 100000"/>
                    <a:gd name="adj2" fmla="val 46000"/>
                  </a:avLst>
                </a:prstGeom>
                <a:noFill/>
                <a:ln>
                  <a:solidFill>
                    <a:srgbClr val="E74F8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latin typeface="Arial" panose="020B0604020202090204" pitchFamily="34" charset="0"/>
                    <a:ea typeface="微软雅黑" panose="020B0503020204020204" pitchFamily="34" charset="-122"/>
                    <a:cs typeface="Arial" panose="020B0604020202090204" pitchFamily="34" charset="0"/>
                  </a:endParaRPr>
                </a:p>
              </p:txBody>
            </p:sp>
            <p:sp>
              <p:nvSpPr>
                <p:cNvPr id="123" name="矩形 122"/>
                <p:cNvSpPr/>
                <p:nvPr/>
              </p:nvSpPr>
              <p:spPr>
                <a:xfrm>
                  <a:off x="552692" y="2597991"/>
                  <a:ext cx="1396126" cy="469276"/>
                </a:xfrm>
                <a:prstGeom prst="rect">
                  <a:avLst/>
                </a:prstGeom>
              </p:spPr>
              <p:txBody>
                <a:bodyPr wrap="square">
                  <a:spAutoFit/>
                </a:bodyPr>
                <a:lstStyle/>
                <a:p>
                  <a:pPr lvl="0" algn="ctr">
                    <a:defRPr/>
                  </a:pPr>
                  <a:r>
                    <a:rPr lang="zh-CN" altLang="en-US" sz="1400" b="1" kern="0" dirty="0">
                      <a:solidFill>
                        <a:srgbClr val="BD0158"/>
                      </a:solidFill>
                      <a:latin typeface="Arial" panose="020B0604020202090204" pitchFamily="34" charset="0"/>
                      <a:ea typeface="微软雅黑" panose="020B0503020204020204" pitchFamily="34" charset="-122"/>
                      <a:cs typeface="Arial" panose="020B0604020202090204" pitchFamily="34" charset="0"/>
                    </a:rPr>
                    <a:t>不会引起特殊</a:t>
                  </a:r>
                  <a:endParaRPr lang="zh-CN" altLang="en-US" sz="1400" b="1" kern="0" dirty="0">
                    <a:solidFill>
                      <a:srgbClr val="BD0158"/>
                    </a:solidFill>
                    <a:latin typeface="Arial" panose="020B0604020202090204" pitchFamily="34" charset="0"/>
                    <a:ea typeface="微软雅黑" panose="020B0503020204020204" pitchFamily="34" charset="-122"/>
                    <a:cs typeface="Arial" panose="020B0604020202090204" pitchFamily="34" charset="0"/>
                  </a:endParaRPr>
                </a:p>
                <a:p>
                  <a:pPr lvl="0" algn="ctr">
                    <a:defRPr/>
                  </a:pPr>
                  <a:r>
                    <a:rPr lang="zh-CN" altLang="en-US" sz="1400" b="1" kern="0" dirty="0">
                      <a:solidFill>
                        <a:srgbClr val="BD0158"/>
                      </a:solidFill>
                      <a:latin typeface="Arial" panose="020B0604020202090204" pitchFamily="34" charset="0"/>
                      <a:ea typeface="微软雅黑" panose="020B0503020204020204" pitchFamily="34" charset="-122"/>
                      <a:cs typeface="Arial" panose="020B0604020202090204" pitchFamily="34" charset="0"/>
                    </a:rPr>
                    <a:t>不良反应</a:t>
                  </a:r>
                  <a:endParaRPr lang="zh-CN" altLang="en-US" sz="1400" b="1" kern="0" dirty="0">
                    <a:solidFill>
                      <a:srgbClr val="BD0158"/>
                    </a:solidFill>
                    <a:latin typeface="Arial" panose="020B0604020202090204" pitchFamily="34" charset="0"/>
                    <a:ea typeface="微软雅黑" panose="020B0503020204020204" pitchFamily="34" charset="-122"/>
                    <a:cs typeface="Arial" panose="020B0604020202090204" pitchFamily="34" charset="0"/>
                  </a:endParaRPr>
                </a:p>
              </p:txBody>
            </p:sp>
            <p:sp>
              <p:nvSpPr>
                <p:cNvPr id="124" name="矩形 123"/>
                <p:cNvSpPr/>
                <p:nvPr/>
              </p:nvSpPr>
              <p:spPr>
                <a:xfrm>
                  <a:off x="2372651" y="2599052"/>
                  <a:ext cx="1374906" cy="469276"/>
                </a:xfrm>
                <a:prstGeom prst="rect">
                  <a:avLst/>
                </a:prstGeom>
              </p:spPr>
              <p:txBody>
                <a:bodyPr wrap="square">
                  <a:spAutoFit/>
                </a:bodyPr>
                <a:lstStyle/>
                <a:p>
                  <a:pPr lvl="0" algn="ctr">
                    <a:defRPr/>
                  </a:pPr>
                  <a:r>
                    <a:rPr lang="zh-CN" altLang="en-US" sz="1400" kern="0" dirty="0">
                      <a:solidFill>
                        <a:srgbClr val="4C4D4E">
                          <a:lumMod val="50000"/>
                        </a:srgbClr>
                      </a:solidFill>
                      <a:latin typeface="Arial" panose="020B0604020202090204" pitchFamily="34" charset="0"/>
                      <a:ea typeface="微软雅黑" panose="020B0503020204020204" pitchFamily="34" charset="-122"/>
                      <a:cs typeface="Arial" panose="020B0604020202090204" pitchFamily="34" charset="0"/>
                    </a:rPr>
                    <a:t>不会激活其他</a:t>
                  </a:r>
                  <a:endParaRPr lang="zh-CN" altLang="en-US" sz="1400" kern="0" dirty="0">
                    <a:solidFill>
                      <a:srgbClr val="4C4D4E">
                        <a:lumMod val="50000"/>
                      </a:srgbClr>
                    </a:solidFill>
                    <a:latin typeface="Arial" panose="020B0604020202090204" pitchFamily="34" charset="0"/>
                    <a:ea typeface="微软雅黑" panose="020B0503020204020204" pitchFamily="34" charset="-122"/>
                    <a:cs typeface="Arial" panose="020B0604020202090204" pitchFamily="34" charset="0"/>
                  </a:endParaRPr>
                </a:p>
                <a:p>
                  <a:pPr lvl="0" algn="ctr">
                    <a:defRPr/>
                  </a:pPr>
                  <a:r>
                    <a:rPr lang="zh-CN" altLang="en-US" sz="1400" kern="0" dirty="0">
                      <a:solidFill>
                        <a:srgbClr val="4C4D4E">
                          <a:lumMod val="50000"/>
                        </a:srgbClr>
                      </a:solidFill>
                      <a:latin typeface="Arial" panose="020B0604020202090204" pitchFamily="34" charset="0"/>
                      <a:ea typeface="微软雅黑" panose="020B0503020204020204" pitchFamily="34" charset="-122"/>
                      <a:cs typeface="Arial" panose="020B0604020202090204" pitchFamily="34" charset="0"/>
                    </a:rPr>
                    <a:t>通路</a:t>
                  </a:r>
                  <a:endParaRPr lang="zh-CN" altLang="en-US" sz="1400" kern="0" dirty="0">
                    <a:solidFill>
                      <a:srgbClr val="4C4D4E">
                        <a:lumMod val="50000"/>
                      </a:srgbClr>
                    </a:solidFill>
                    <a:latin typeface="Arial" panose="020B0604020202090204" pitchFamily="34" charset="0"/>
                    <a:ea typeface="微软雅黑" panose="020B0503020204020204" pitchFamily="34" charset="-122"/>
                    <a:cs typeface="Arial" panose="020B0604020202090204" pitchFamily="34" charset="0"/>
                  </a:endParaRPr>
                </a:p>
              </p:txBody>
            </p:sp>
            <p:sp>
              <p:nvSpPr>
                <p:cNvPr id="125" name="矩形 124"/>
                <p:cNvSpPr/>
                <p:nvPr/>
              </p:nvSpPr>
              <p:spPr>
                <a:xfrm>
                  <a:off x="4055762" y="2600433"/>
                  <a:ext cx="1840776" cy="469276"/>
                </a:xfrm>
                <a:prstGeom prst="rect">
                  <a:avLst/>
                </a:prstGeom>
              </p:spPr>
              <p:txBody>
                <a:bodyPr wrap="square">
                  <a:spAutoFit/>
                </a:bodyPr>
                <a:lstStyle/>
                <a:p>
                  <a:pPr lvl="0" algn="ctr">
                    <a:defRPr/>
                  </a:pPr>
                  <a:r>
                    <a:rPr lang="zh-CN" altLang="en-US"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rPr>
                    <a:t>不与其他通路相关蛋白结合</a:t>
                  </a:r>
                  <a:endParaRPr lang="zh-CN" altLang="en-US" sz="1400" kern="0" dirty="0">
                    <a:solidFill>
                      <a:srgbClr val="E7E6E6">
                        <a:lumMod val="10000"/>
                      </a:srgbClr>
                    </a:solidFill>
                    <a:latin typeface="Arial" panose="020B0604020202090204" pitchFamily="34" charset="0"/>
                    <a:ea typeface="微软雅黑" panose="020B0503020204020204" pitchFamily="34" charset="-122"/>
                    <a:cs typeface="Arial" panose="020B0604020202090204" pitchFamily="34" charset="0"/>
                  </a:endParaRPr>
                </a:p>
              </p:txBody>
            </p:sp>
          </p:grpSp>
          <p:sp>
            <p:nvSpPr>
              <p:cNvPr id="119" name="矩形 118"/>
              <p:cNvSpPr/>
              <p:nvPr/>
            </p:nvSpPr>
            <p:spPr>
              <a:xfrm>
                <a:off x="2128827" y="3275026"/>
                <a:ext cx="1522041" cy="27604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10000"/>
                      </a:srgbClr>
                    </a:solidFill>
                    <a:effectLst/>
                    <a:uLnTx/>
                    <a:uFillTx/>
                    <a:latin typeface="Arial" panose="020B0604020202090204" pitchFamily="34" charset="0"/>
                    <a:ea typeface="微软雅黑" panose="020B0503020204020204" pitchFamily="34" charset="-122"/>
                    <a:cs typeface="Arial" panose="020B0604020202090204" pitchFamily="34" charset="0"/>
                  </a:rPr>
                  <a:t>减少</a:t>
                </a:r>
                <a:r>
                  <a:rPr kumimoji="0" lang="en-US" altLang="zh-CN" sz="1400" b="0" i="0" u="none" strike="noStrike" kern="0" cap="none" spc="0" normalizeH="0" baseline="0" noProof="0">
                    <a:ln>
                      <a:noFill/>
                    </a:ln>
                    <a:solidFill>
                      <a:srgbClr val="E7E6E6">
                        <a:lumMod val="10000"/>
                      </a:srgbClr>
                    </a:solidFill>
                    <a:effectLst/>
                    <a:uLnTx/>
                    <a:uFillTx/>
                    <a:latin typeface="Arial" panose="020B0604020202090204" pitchFamily="34" charset="0"/>
                    <a:ea typeface="微软雅黑" panose="020B0503020204020204" pitchFamily="34" charset="-122"/>
                    <a:cs typeface="Arial" panose="020B0604020202090204" pitchFamily="34" charset="0"/>
                  </a:rPr>
                  <a:t>IL-6</a:t>
                </a:r>
                <a:r>
                  <a:rPr kumimoji="0" lang="zh-CN" altLang="en-US" sz="1400" b="0" i="0" u="none" strike="noStrike" kern="0" cap="none" spc="0" normalizeH="0" baseline="0" noProof="0">
                    <a:ln>
                      <a:noFill/>
                    </a:ln>
                    <a:solidFill>
                      <a:srgbClr val="E7E6E6">
                        <a:lumMod val="10000"/>
                      </a:srgbClr>
                    </a:solidFill>
                    <a:effectLst/>
                    <a:uLnTx/>
                    <a:uFillTx/>
                    <a:latin typeface="Arial" panose="020B0604020202090204" pitchFamily="34" charset="0"/>
                    <a:ea typeface="微软雅黑" panose="020B0503020204020204" pitchFamily="34" charset="-122"/>
                    <a:cs typeface="Arial" panose="020B0604020202090204" pitchFamily="34" charset="0"/>
                  </a:rPr>
                  <a:t>的</a:t>
                </a:r>
                <a:r>
                  <a:rPr kumimoji="0" lang="zh-CN" altLang="en-US" sz="1400" b="0" i="0" u="none" strike="noStrike" kern="0" cap="none" spc="0" normalizeH="0" baseline="0" noProof="0" dirty="0">
                    <a:ln>
                      <a:noFill/>
                    </a:ln>
                    <a:solidFill>
                      <a:srgbClr val="E7E6E6">
                        <a:lumMod val="10000"/>
                      </a:srgbClr>
                    </a:solidFill>
                    <a:effectLst/>
                    <a:uLnTx/>
                    <a:uFillTx/>
                    <a:latin typeface="Arial" panose="020B0604020202090204" pitchFamily="34" charset="0"/>
                    <a:ea typeface="微软雅黑" panose="020B0503020204020204" pitchFamily="34" charset="-122"/>
                    <a:cs typeface="Arial" panose="020B0604020202090204" pitchFamily="34" charset="0"/>
                  </a:rPr>
                  <a:t>释放</a:t>
                </a:r>
                <a:endParaRPr kumimoji="0" lang="zh-CN" altLang="en-US" sz="1400" b="0" i="0" u="none" strike="noStrike" kern="0" cap="none" spc="0" normalizeH="0" baseline="0" noProof="0" dirty="0">
                  <a:ln>
                    <a:noFill/>
                  </a:ln>
                  <a:solidFill>
                    <a:srgbClr val="E7E6E6">
                      <a:lumMod val="10000"/>
                    </a:srgbClr>
                  </a:solidFill>
                  <a:effectLst/>
                  <a:uLnTx/>
                  <a:uFillTx/>
                  <a:latin typeface="Arial" panose="020B0604020202090204" pitchFamily="34" charset="0"/>
                  <a:ea typeface="微软雅黑" panose="020B0503020204020204" pitchFamily="34" charset="-122"/>
                  <a:cs typeface="Arial" panose="020B0604020202090204" pitchFamily="34" charset="0"/>
                </a:endParaRPr>
              </a:p>
            </p:txBody>
          </p:sp>
        </p:grpSp>
        <p:sp>
          <p:nvSpPr>
            <p:cNvPr id="75" name="矩形 74"/>
            <p:cNvSpPr/>
            <p:nvPr/>
          </p:nvSpPr>
          <p:spPr>
            <a:xfrm>
              <a:off x="5604954" y="2087881"/>
              <a:ext cx="1142170" cy="1192694"/>
            </a:xfrm>
            <a:prstGeom prst="rect">
              <a:avLst/>
            </a:prstGeom>
            <a:gradFill flip="none" rotWithShape="1">
              <a:gsLst>
                <a:gs pos="0">
                  <a:srgbClr val="E74F88"/>
                </a:gs>
                <a:gs pos="100000">
                  <a:srgbClr val="FFD1E6"/>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Arial" panose="020B0604020202090204" pitchFamily="34" charset="0"/>
                  <a:ea typeface="微软雅黑" panose="020B0503020204020204" pitchFamily="34" charset="-122"/>
                  <a:cs typeface="Arial" panose="020B0604020202090204" pitchFamily="34" charset="0"/>
                </a:rPr>
                <a:t>IgG1</a:t>
              </a:r>
              <a:endParaRPr lang="en-US" altLang="zh-CN" b="1" dirty="0">
                <a:latin typeface="Arial" panose="020B0604020202090204" pitchFamily="34" charset="0"/>
                <a:ea typeface="微软雅黑" panose="020B0503020204020204" pitchFamily="34" charset="-122"/>
                <a:cs typeface="Arial" panose="020B0604020202090204" pitchFamily="34" charset="0"/>
              </a:endParaRPr>
            </a:p>
            <a:p>
              <a:pPr algn="ctr"/>
              <a:r>
                <a:rPr lang="zh-CN" altLang="en-US" b="1" dirty="0">
                  <a:latin typeface="Arial" panose="020B0604020202090204" pitchFamily="34" charset="0"/>
                  <a:ea typeface="微软雅黑" panose="020B0503020204020204" pitchFamily="34" charset="-122"/>
                  <a:cs typeface="Arial" panose="020B0604020202090204" pitchFamily="34" charset="0"/>
                </a:rPr>
                <a:t>亚型</a:t>
              </a:r>
              <a:endParaRPr lang="zh-CN" altLang="en-US" b="1" dirty="0">
                <a:latin typeface="Arial" panose="020B0604020202090204" pitchFamily="34" charset="0"/>
                <a:ea typeface="微软雅黑" panose="020B0503020204020204" pitchFamily="34" charset="-122"/>
                <a:cs typeface="Arial" panose="020B0604020202090204" pitchFamily="34" charset="0"/>
              </a:endParaRPr>
            </a:p>
          </p:txBody>
        </p:sp>
        <p:sp>
          <p:nvSpPr>
            <p:cNvPr id="150" name="矩形 149"/>
            <p:cNvSpPr/>
            <p:nvPr/>
          </p:nvSpPr>
          <p:spPr>
            <a:xfrm>
              <a:off x="5620809" y="3412816"/>
              <a:ext cx="1142170" cy="1210477"/>
            </a:xfrm>
            <a:prstGeom prst="rect">
              <a:avLst/>
            </a:prstGeom>
            <a:gradFill flip="none" rotWithShape="1">
              <a:gsLst>
                <a:gs pos="0">
                  <a:srgbClr val="E74F88"/>
                </a:gs>
                <a:gs pos="100000">
                  <a:srgbClr val="FFD1E6"/>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a:latin typeface="Arial" panose="020B0604020202090204" pitchFamily="34" charset="0"/>
                  <a:ea typeface="微软雅黑" panose="020B0503020204020204" pitchFamily="34" charset="-122"/>
                  <a:cs typeface="Arial" panose="020B0604020202090204" pitchFamily="34" charset="0"/>
                </a:rPr>
                <a:t>Fc</a:t>
              </a:r>
              <a:r>
                <a:rPr lang="zh-CN" altLang="en-US" b="1">
                  <a:latin typeface="Arial" panose="020B0604020202090204" pitchFamily="34" charset="0"/>
                  <a:ea typeface="微软雅黑" panose="020B0503020204020204" pitchFamily="34" charset="-122"/>
                  <a:cs typeface="Arial" panose="020B0604020202090204" pitchFamily="34" charset="0"/>
                </a:rPr>
                <a:t>段</a:t>
              </a:r>
              <a:endParaRPr lang="en-US" altLang="zh-CN" b="1" dirty="0">
                <a:latin typeface="Arial" panose="020B0604020202090204" pitchFamily="34" charset="0"/>
                <a:ea typeface="微软雅黑" panose="020B0503020204020204" pitchFamily="34" charset="-122"/>
                <a:cs typeface="Arial" panose="020B0604020202090204" pitchFamily="34" charset="0"/>
              </a:endParaRPr>
            </a:p>
            <a:p>
              <a:pPr algn="ctr"/>
              <a:r>
                <a:rPr lang="zh-CN" altLang="en-US" b="1" dirty="0">
                  <a:latin typeface="Arial" panose="020B0604020202090204" pitchFamily="34" charset="0"/>
                  <a:ea typeface="微软雅黑" panose="020B0503020204020204" pitchFamily="34" charset="-122"/>
                  <a:cs typeface="Arial" panose="020B0604020202090204" pitchFamily="34" charset="0"/>
                </a:rPr>
                <a:t>改造</a:t>
              </a:r>
              <a:endParaRPr lang="zh-CN" altLang="en-US" b="1" dirty="0">
                <a:latin typeface="Arial" panose="020B0604020202090204" pitchFamily="34" charset="0"/>
                <a:ea typeface="微软雅黑" panose="020B0503020204020204" pitchFamily="34" charset="-122"/>
                <a:cs typeface="Arial" panose="020B0604020202090204" pitchFamily="34" charset="0"/>
              </a:endParaRPr>
            </a:p>
          </p:txBody>
        </p:sp>
        <p:sp>
          <p:nvSpPr>
            <p:cNvPr id="151" name="矩形 150"/>
            <p:cNvSpPr/>
            <p:nvPr/>
          </p:nvSpPr>
          <p:spPr>
            <a:xfrm>
              <a:off x="5604954" y="4765050"/>
              <a:ext cx="1142170" cy="1200961"/>
            </a:xfrm>
            <a:prstGeom prst="rect">
              <a:avLst/>
            </a:prstGeom>
            <a:gradFill flip="none" rotWithShape="1">
              <a:gsLst>
                <a:gs pos="0">
                  <a:srgbClr val="E74F88"/>
                </a:gs>
                <a:gs pos="100000">
                  <a:srgbClr val="FFD1E6"/>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a:latin typeface="Arial" panose="020B0604020202090204" pitchFamily="34" charset="0"/>
                  <a:ea typeface="微软雅黑" panose="020B0503020204020204" pitchFamily="34" charset="-122"/>
                  <a:cs typeface="Arial" panose="020B0604020202090204" pitchFamily="34" charset="0"/>
                </a:rPr>
                <a:t>Fab</a:t>
              </a:r>
              <a:r>
                <a:rPr lang="zh-CN" altLang="en-US" b="1">
                  <a:latin typeface="Arial" panose="020B0604020202090204" pitchFamily="34" charset="0"/>
                  <a:ea typeface="微软雅黑" panose="020B0503020204020204" pitchFamily="34" charset="-122"/>
                  <a:cs typeface="Arial" panose="020B0604020202090204" pitchFamily="34" charset="0"/>
                </a:rPr>
                <a:t>段</a:t>
              </a:r>
              <a:endParaRPr lang="en-US" altLang="zh-CN" b="1" dirty="0">
                <a:latin typeface="Arial" panose="020B0604020202090204" pitchFamily="34" charset="0"/>
                <a:ea typeface="微软雅黑" panose="020B0503020204020204" pitchFamily="34" charset="-122"/>
                <a:cs typeface="Arial" panose="020B0604020202090204" pitchFamily="34" charset="0"/>
              </a:endParaRPr>
            </a:p>
            <a:p>
              <a:pPr algn="ctr"/>
              <a:r>
                <a:rPr lang="zh-CN" altLang="en-US" b="1" dirty="0">
                  <a:latin typeface="Arial" panose="020B0604020202090204" pitchFamily="34" charset="0"/>
                  <a:ea typeface="微软雅黑" panose="020B0503020204020204" pitchFamily="34" charset="-122"/>
                  <a:cs typeface="Arial" panose="020B0604020202090204" pitchFamily="34" charset="0"/>
                </a:rPr>
                <a:t>优化</a:t>
              </a:r>
              <a:endParaRPr lang="zh-CN" altLang="en-US" b="1" dirty="0">
                <a:latin typeface="Arial" panose="020B0604020202090204" pitchFamily="34" charset="0"/>
                <a:ea typeface="微软雅黑" panose="020B0503020204020204" pitchFamily="34" charset="-122"/>
                <a:cs typeface="Arial" panose="020B0604020202090204" pitchFamily="34" charset="0"/>
              </a:endParaRPr>
            </a:p>
          </p:txBody>
        </p:sp>
        <p:sp>
          <p:nvSpPr>
            <p:cNvPr id="154" name="圆角矩形 153"/>
            <p:cNvSpPr/>
            <p:nvPr/>
          </p:nvSpPr>
          <p:spPr>
            <a:xfrm>
              <a:off x="1734087" y="1526725"/>
              <a:ext cx="3744866" cy="431895"/>
            </a:xfrm>
            <a:prstGeom prst="roundRect">
              <a:avLst/>
            </a:prstGeom>
            <a:solidFill>
              <a:srgbClr val="F3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95000"/>
                      <a:lumOff val="5000"/>
                    </a:schemeClr>
                  </a:solidFill>
                  <a:latin typeface="Arial" panose="020B0604020202090204" pitchFamily="34" charset="0"/>
                  <a:ea typeface="微软雅黑" panose="020B0503020204020204" pitchFamily="34" charset="-122"/>
                  <a:cs typeface="Arial" panose="020B0604020202090204" pitchFamily="34" charset="0"/>
                </a:rPr>
                <a:t>药理学优势</a:t>
              </a:r>
              <a:endParaRPr lang="zh-CN" altLang="en-US" dirty="0">
                <a:solidFill>
                  <a:schemeClr val="tx1">
                    <a:lumMod val="95000"/>
                    <a:lumOff val="5000"/>
                  </a:schemeClr>
                </a:solidFill>
                <a:latin typeface="Arial" panose="020B0604020202090204" pitchFamily="34" charset="0"/>
                <a:ea typeface="微软雅黑" panose="020B0503020204020204" pitchFamily="34" charset="-122"/>
                <a:cs typeface="Arial" panose="020B0604020202090204" pitchFamily="34" charset="0"/>
              </a:endParaRPr>
            </a:p>
          </p:txBody>
        </p:sp>
        <p:sp>
          <p:nvSpPr>
            <p:cNvPr id="158" name="圆角矩形 157"/>
            <p:cNvSpPr/>
            <p:nvPr/>
          </p:nvSpPr>
          <p:spPr>
            <a:xfrm>
              <a:off x="5548070" y="1521130"/>
              <a:ext cx="1196973" cy="460886"/>
            </a:xfrm>
            <a:prstGeom prst="roundRect">
              <a:avLst/>
            </a:prstGeom>
            <a:solidFill>
              <a:srgbClr val="BD0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latin typeface="Arial" panose="020B0604020202090204" pitchFamily="34" charset="0"/>
                  <a:ea typeface="微软雅黑" panose="020B0503020204020204" pitchFamily="34" charset="-122"/>
                  <a:cs typeface="Arial" panose="020B0604020202090204" pitchFamily="34" charset="0"/>
                </a:rPr>
                <a:t>结构优化</a:t>
              </a:r>
              <a:endParaRPr lang="zh-CN" altLang="en-US" dirty="0">
                <a:solidFill>
                  <a:prstClr val="white"/>
                </a:solidFill>
                <a:latin typeface="Arial" panose="020B0604020202090204" pitchFamily="34" charset="0"/>
                <a:ea typeface="微软雅黑" panose="020B0503020204020204" pitchFamily="34" charset="-122"/>
                <a:cs typeface="Arial" panose="020B0604020202090204" pitchFamily="34" charset="0"/>
              </a:endParaRPr>
            </a:p>
          </p:txBody>
        </p:sp>
        <p:cxnSp>
          <p:nvCxnSpPr>
            <p:cNvPr id="160" name="直接连接符 159"/>
            <p:cNvCxnSpPr/>
            <p:nvPr/>
          </p:nvCxnSpPr>
          <p:spPr>
            <a:xfrm flipV="1">
              <a:off x="1751021" y="4023531"/>
              <a:ext cx="1548000" cy="5760"/>
            </a:xfrm>
            <a:prstGeom prst="line">
              <a:avLst/>
            </a:prstGeom>
            <a:ln>
              <a:solidFill>
                <a:schemeClr val="tx1">
                  <a:lumMod val="50000"/>
                  <a:lumOff val="50000"/>
                </a:schemeClr>
              </a:solidFill>
              <a:prstDash val="dash"/>
            </a:ln>
          </p:spPr>
          <p:style>
            <a:lnRef idx="1">
              <a:schemeClr val="dk1"/>
            </a:lnRef>
            <a:fillRef idx="0">
              <a:schemeClr val="dk1"/>
            </a:fillRef>
            <a:effectRef idx="0">
              <a:schemeClr val="dk1"/>
            </a:effectRef>
            <a:fontRef idx="minor">
              <a:schemeClr val="tx1"/>
            </a:fontRef>
          </p:style>
        </p:cxnSp>
        <p:cxnSp>
          <p:nvCxnSpPr>
            <p:cNvPr id="163" name="直接连接符 162"/>
            <p:cNvCxnSpPr>
              <a:endCxn id="148" idx="1"/>
            </p:cNvCxnSpPr>
            <p:nvPr/>
          </p:nvCxnSpPr>
          <p:spPr>
            <a:xfrm flipV="1">
              <a:off x="3461174" y="4023684"/>
              <a:ext cx="2034713" cy="866"/>
            </a:xfrm>
            <a:prstGeom prst="line">
              <a:avLst/>
            </a:prstGeom>
            <a:ln>
              <a:solidFill>
                <a:schemeClr val="tx1">
                  <a:lumMod val="50000"/>
                  <a:lumOff val="50000"/>
                </a:schemeClr>
              </a:solidFill>
              <a:prstDash val="dash"/>
            </a:ln>
          </p:spPr>
          <p:style>
            <a:lnRef idx="1">
              <a:schemeClr val="dk1"/>
            </a:lnRef>
            <a:fillRef idx="0">
              <a:schemeClr val="dk1"/>
            </a:fillRef>
            <a:effectRef idx="0">
              <a:schemeClr val="dk1"/>
            </a:effectRef>
            <a:fontRef idx="minor">
              <a:schemeClr val="tx1"/>
            </a:fontRef>
          </p:style>
        </p:cxnSp>
        <p:sp>
          <p:nvSpPr>
            <p:cNvPr id="65" name="圆角矩形 64"/>
            <p:cNvSpPr/>
            <p:nvPr/>
          </p:nvSpPr>
          <p:spPr>
            <a:xfrm>
              <a:off x="6861884" y="1521129"/>
              <a:ext cx="3488346" cy="433527"/>
            </a:xfrm>
            <a:prstGeom prst="roundRect">
              <a:avLst/>
            </a:prstGeom>
            <a:solidFill>
              <a:srgbClr val="F3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95000"/>
                      <a:lumOff val="5000"/>
                    </a:schemeClr>
                  </a:solidFill>
                  <a:latin typeface="Arial" panose="020B0604020202090204" pitchFamily="34" charset="0"/>
                  <a:ea typeface="微软雅黑" panose="020B0503020204020204" pitchFamily="34" charset="-122"/>
                  <a:cs typeface="Arial" panose="020B0604020202090204" pitchFamily="34" charset="0"/>
                </a:rPr>
                <a:t>药理学优势</a:t>
              </a:r>
              <a:endParaRPr lang="zh-CN" altLang="en-US" dirty="0">
                <a:solidFill>
                  <a:schemeClr val="tx1">
                    <a:lumMod val="95000"/>
                    <a:lumOff val="5000"/>
                  </a:schemeClr>
                </a:solidFill>
                <a:latin typeface="Arial" panose="020B0604020202090204" pitchFamily="34" charset="0"/>
                <a:ea typeface="微软雅黑" panose="020B0503020204020204" pitchFamily="34" charset="-122"/>
                <a:cs typeface="Arial" panose="020B0604020202090204" pitchFamily="34" charset="0"/>
              </a:endParaRPr>
            </a:p>
          </p:txBody>
        </p:sp>
        <p:sp>
          <p:nvSpPr>
            <p:cNvPr id="2" name="圆角矩形 1"/>
            <p:cNvSpPr/>
            <p:nvPr/>
          </p:nvSpPr>
          <p:spPr>
            <a:xfrm>
              <a:off x="344173" y="1521129"/>
              <a:ext cx="1333734" cy="427349"/>
            </a:xfrm>
            <a:prstGeom prst="roundRect">
              <a:avLst/>
            </a:prstGeom>
            <a:solidFill>
              <a:srgbClr val="BD0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latin typeface="Arial" panose="020B0604020202090204" pitchFamily="34" charset="0"/>
                  <a:ea typeface="微软雅黑" panose="020B0503020204020204" pitchFamily="34" charset="-122"/>
                  <a:cs typeface="Arial" panose="020B0604020202090204" pitchFamily="34" charset="0"/>
                </a:rPr>
                <a:t>强  效</a:t>
              </a:r>
              <a:endParaRPr lang="zh-CN" altLang="en-US" dirty="0">
                <a:solidFill>
                  <a:prstClr val="white"/>
                </a:solidFill>
                <a:latin typeface="Arial" panose="020B0604020202090204" pitchFamily="34" charset="0"/>
                <a:ea typeface="微软雅黑" panose="020B0503020204020204" pitchFamily="34" charset="-122"/>
                <a:cs typeface="Arial" panose="020B0604020202090204" pitchFamily="34" charset="0"/>
              </a:endParaRPr>
            </a:p>
          </p:txBody>
        </p:sp>
        <p:sp>
          <p:nvSpPr>
            <p:cNvPr id="64" name="圆角矩形 63"/>
            <p:cNvSpPr/>
            <p:nvPr/>
          </p:nvSpPr>
          <p:spPr>
            <a:xfrm>
              <a:off x="10419347" y="1521129"/>
              <a:ext cx="1368342" cy="427348"/>
            </a:xfrm>
            <a:prstGeom prst="roundRect">
              <a:avLst/>
            </a:prstGeom>
            <a:solidFill>
              <a:srgbClr val="BD0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latin typeface="Arial" panose="020B0604020202090204" pitchFamily="34" charset="0"/>
                  <a:ea typeface="微软雅黑" panose="020B0503020204020204" pitchFamily="34" charset="-122"/>
                  <a:cs typeface="Arial" panose="020B0604020202090204" pitchFamily="34" charset="0"/>
                </a:rPr>
                <a:t>安  全</a:t>
              </a:r>
              <a:endParaRPr lang="zh-CN" altLang="en-US" dirty="0">
                <a:solidFill>
                  <a:prstClr val="white"/>
                </a:solidFill>
                <a:latin typeface="Arial" panose="020B0604020202090204" pitchFamily="34" charset="0"/>
                <a:ea typeface="微软雅黑" panose="020B0503020204020204" pitchFamily="34" charset="-122"/>
                <a:cs typeface="Arial" panose="020B0604020202090204" pitchFamily="34" charset="0"/>
              </a:endParaRPr>
            </a:p>
          </p:txBody>
        </p:sp>
        <p:sp>
          <p:nvSpPr>
            <p:cNvPr id="3" name="矩形 2"/>
            <p:cNvSpPr/>
            <p:nvPr/>
          </p:nvSpPr>
          <p:spPr>
            <a:xfrm>
              <a:off x="330172" y="2078948"/>
              <a:ext cx="1347736" cy="3895102"/>
            </a:xfrm>
            <a:prstGeom prst="rect">
              <a:avLst/>
            </a:prstGeom>
            <a:noFill/>
            <a:ln>
              <a:solidFill>
                <a:srgbClr val="BD0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10432677" y="2087880"/>
              <a:ext cx="1355012" cy="3886169"/>
            </a:xfrm>
            <a:prstGeom prst="rect">
              <a:avLst/>
            </a:prstGeom>
            <a:noFill/>
            <a:ln>
              <a:solidFill>
                <a:srgbClr val="BD0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文本框 55"/>
          <p:cNvSpPr txBox="1"/>
          <p:nvPr/>
        </p:nvSpPr>
        <p:spPr>
          <a:xfrm>
            <a:off x="450658" y="331310"/>
            <a:ext cx="11452226" cy="492443"/>
          </a:xfrm>
          <a:prstGeom prst="rect">
            <a:avLst/>
          </a:prstGeom>
          <a:noFill/>
        </p:spPr>
        <p:txBody>
          <a:bodyPr wrap="square">
            <a:spAutoFit/>
          </a:bodyPr>
          <a:lstStyle/>
          <a:p>
            <a:r>
              <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rPr>
              <a:t>派安普利单抗：结构更优化，强效更安全</a:t>
            </a:r>
            <a:endParaRPr lang="zh-CN" altLang="en-US" sz="2600"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11575" y="1440235"/>
            <a:ext cx="10969200" cy="4759200"/>
          </a:xfrm>
        </p:spPr>
        <p:txBody>
          <a:bodyPr/>
          <a:lstStyle/>
          <a:p>
            <a:endParaRPr lang="zh-CN" altLang="en-US"/>
          </a:p>
        </p:txBody>
      </p:sp>
      <p:sp>
        <p:nvSpPr>
          <p:cNvPr id="4" name="矩形: 圆角 1"/>
          <p:cNvSpPr/>
          <p:nvPr/>
        </p:nvSpPr>
        <p:spPr>
          <a:xfrm>
            <a:off x="695643" y="925185"/>
            <a:ext cx="11160125" cy="5007427"/>
          </a:xfrm>
          <a:prstGeom prst="roundRect">
            <a:avLst>
              <a:gd name="adj" fmla="val 2848"/>
            </a:avLst>
          </a:prstGeom>
          <a:solidFill>
            <a:schemeClr val="bg1"/>
          </a:solidFill>
          <a:ln>
            <a:noFill/>
          </a:ln>
          <a:effectLst>
            <a:outerShdw blurRad="88900" algn="ctr" rotWithShape="0">
              <a:srgbClr val="BD0158">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cxnSp>
        <p:nvCxnSpPr>
          <p:cNvPr id="6" name="直接连接符 5"/>
          <p:cNvCxnSpPr/>
          <p:nvPr/>
        </p:nvCxnSpPr>
        <p:spPr>
          <a:xfrm>
            <a:off x="885009" y="2498345"/>
            <a:ext cx="10711543"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916529" y="2671413"/>
            <a:ext cx="70660" cy="1305420"/>
          </a:xfrm>
          <a:prstGeom prst="rect">
            <a:avLst/>
          </a:prstGeom>
          <a:gradFill flip="none" rotWithShape="1">
            <a:gsLst>
              <a:gs pos="0">
                <a:srgbClr val="BD0158">
                  <a:alpha val="50000"/>
                </a:srgbClr>
              </a:gs>
              <a:gs pos="100000">
                <a:srgbClr val="F3BCD7"/>
              </a:gs>
              <a:gs pos="50000">
                <a:srgbClr val="E74F88"/>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23" name="矩形 22"/>
          <p:cNvSpPr/>
          <p:nvPr/>
        </p:nvSpPr>
        <p:spPr>
          <a:xfrm>
            <a:off x="987189" y="2671413"/>
            <a:ext cx="10577842" cy="1305420"/>
          </a:xfrm>
          <a:prstGeom prst="rect">
            <a:avLst/>
          </a:prstGeom>
          <a:gradFill flip="none" rotWithShape="1">
            <a:gsLst>
              <a:gs pos="100000">
                <a:srgbClr val="F3BCD7">
                  <a:alpha val="5000"/>
                </a:srgbClr>
              </a:gs>
              <a:gs pos="0">
                <a:srgbClr val="F3BCD7">
                  <a:alpha val="20000"/>
                </a:srgb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90204"/>
              <a:ea typeface="微软雅黑" panose="020B0503020204020204" pitchFamily="34" charset="-122"/>
              <a:cs typeface="+mn-cs"/>
            </a:endParaRPr>
          </a:p>
        </p:txBody>
      </p:sp>
      <p:sp>
        <p:nvSpPr>
          <p:cNvPr id="14" name="文本框 13"/>
          <p:cNvSpPr txBox="1"/>
          <p:nvPr/>
        </p:nvSpPr>
        <p:spPr>
          <a:xfrm>
            <a:off x="2080070" y="2886920"/>
            <a:ext cx="6476321" cy="874407"/>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8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rPr>
              <a:t>NCCN/CSCO</a:t>
            </a:r>
            <a:r>
              <a:rPr kumimoji="0" lang="zh-CN" altLang="en-US" sz="18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rPr>
              <a:t>指南推荐</a:t>
            </a:r>
            <a:r>
              <a:rPr kumimoji="0" lang="en-US" altLang="zh-CN" sz="18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rPr>
              <a:t>PD-1/L1</a:t>
            </a:r>
            <a:r>
              <a:rPr kumimoji="0" lang="zh-CN" altLang="en-US" sz="18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rPr>
              <a:t>联合化疗用于三阴性乳腺癌</a:t>
            </a:r>
            <a:endParaRPr kumimoji="0" lang="en-US" altLang="zh-CN" sz="18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rPr>
              <a:t>临床研究证明</a:t>
            </a:r>
            <a:r>
              <a:rPr kumimoji="0" lang="en-US" altLang="zh-CN" sz="18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rPr>
              <a:t>PD-1/L1</a:t>
            </a:r>
            <a:r>
              <a:rPr kumimoji="0" lang="zh-CN" altLang="en-US" sz="18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rPr>
              <a:t>联合化疗疗效优于单纯化疗</a:t>
            </a:r>
            <a:endParaRPr kumimoji="0" lang="en-US" altLang="zh-CN" sz="1800" b="1" i="0" u="none" strike="noStrike" kern="1200" cap="none" spc="0" normalizeH="0" baseline="0" noProof="0" dirty="0">
              <a:ln>
                <a:noFill/>
              </a:ln>
              <a:solidFill>
                <a:srgbClr val="BD0158"/>
              </a:solidFill>
              <a:effectLst/>
              <a:uLnTx/>
              <a:uFillTx/>
              <a:latin typeface="微软雅黑" panose="020B0503020204020204" pitchFamily="34" charset="-122"/>
              <a:ea typeface="微软雅黑" panose="020B0503020204020204" pitchFamily="34" charset="-122"/>
              <a:cs typeface="+mn-cs"/>
            </a:endParaRPr>
          </a:p>
        </p:txBody>
      </p:sp>
      <p:grpSp>
        <p:nvGrpSpPr>
          <p:cNvPr id="28" name="组合 27"/>
          <p:cNvGrpSpPr/>
          <p:nvPr/>
        </p:nvGrpSpPr>
        <p:grpSpPr>
          <a:xfrm>
            <a:off x="1340438" y="3091456"/>
            <a:ext cx="465334" cy="465334"/>
            <a:chOff x="1235134" y="3591831"/>
            <a:chExt cx="465334" cy="465334"/>
          </a:xfrm>
        </p:grpSpPr>
        <p:sp>
          <p:nvSpPr>
            <p:cNvPr id="27" name="椭圆 26"/>
            <p:cNvSpPr/>
            <p:nvPr/>
          </p:nvSpPr>
          <p:spPr>
            <a:xfrm>
              <a:off x="1235134" y="3591831"/>
              <a:ext cx="465334" cy="465334"/>
            </a:xfrm>
            <a:prstGeom prst="ellipse">
              <a:avLst/>
            </a:prstGeom>
            <a:gradFill flip="none" rotWithShape="1">
              <a:gsLst>
                <a:gs pos="100000">
                  <a:srgbClr val="F3BCD7"/>
                </a:gs>
                <a:gs pos="50000">
                  <a:srgbClr val="E74F88"/>
                </a:gs>
                <a:gs pos="0">
                  <a:srgbClr val="BD0158"/>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pic>
          <p:nvPicPr>
            <p:cNvPr id="26" name="图形 25"/>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328526" y="3690468"/>
              <a:ext cx="278550" cy="268060"/>
            </a:xfrm>
            <a:prstGeom prst="rect">
              <a:avLst/>
            </a:prstGeom>
          </p:spPr>
        </p:pic>
      </p:grpSp>
      <p:pic>
        <p:nvPicPr>
          <p:cNvPr id="29" name="图形 28"/>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0288095" y="2823564"/>
            <a:ext cx="1040294" cy="1001118"/>
          </a:xfrm>
          <a:prstGeom prst="rect">
            <a:avLst/>
          </a:prstGeom>
        </p:spPr>
      </p:pic>
      <p:cxnSp>
        <p:nvCxnSpPr>
          <p:cNvPr id="19" name="直接连接符 18"/>
          <p:cNvCxnSpPr/>
          <p:nvPr/>
        </p:nvCxnSpPr>
        <p:spPr>
          <a:xfrm>
            <a:off x="885009" y="4149901"/>
            <a:ext cx="10711543" cy="0"/>
          </a:xfrm>
          <a:prstGeom prst="line">
            <a:avLst/>
          </a:prstGeom>
          <a:ln>
            <a:solidFill>
              <a:srgbClr val="BD0158"/>
            </a:solidFill>
            <a:prstDash val="dash"/>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987189" y="4322970"/>
            <a:ext cx="10577842" cy="1305420"/>
          </a:xfrm>
          <a:prstGeom prst="rect">
            <a:avLst/>
          </a:prstGeom>
          <a:gradFill flip="none" rotWithShape="1">
            <a:gsLst>
              <a:gs pos="100000">
                <a:srgbClr val="F3BCD7">
                  <a:alpha val="5000"/>
                </a:srgbClr>
              </a:gs>
              <a:gs pos="0">
                <a:srgbClr val="F3BCD7">
                  <a:alpha val="20000"/>
                </a:srgb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FFFFFF"/>
                </a:solidFill>
                <a:effectLst/>
                <a:uLnTx/>
                <a:uFillTx/>
                <a:latin typeface="Arial" panose="020B0604020202090204"/>
                <a:ea typeface="微软雅黑" panose="020B0503020204020204" pitchFamily="34" charset="-122"/>
                <a:cs typeface="+mn-cs"/>
              </a:rPr>
              <a:t>80</a:t>
            </a:r>
            <a:endParaRPr kumimoji="0" lang="zh-CN" altLang="en-US" sz="1800" b="0" i="0" u="none" strike="noStrike" kern="1200" cap="none" spc="0" normalizeH="0" baseline="0" noProof="0" dirty="0">
              <a:ln>
                <a:noFill/>
              </a:ln>
              <a:solidFill>
                <a:srgbClr val="FFFFFF"/>
              </a:solidFill>
              <a:effectLst/>
              <a:uLnTx/>
              <a:uFillTx/>
              <a:latin typeface="Arial" panose="020B0604020202090204"/>
              <a:ea typeface="微软雅黑" panose="020B0503020204020204" pitchFamily="34" charset="-122"/>
              <a:cs typeface="+mn-cs"/>
            </a:endParaRPr>
          </a:p>
        </p:txBody>
      </p:sp>
      <p:sp>
        <p:nvSpPr>
          <p:cNvPr id="18" name="文本框 17"/>
          <p:cNvSpPr txBox="1"/>
          <p:nvPr/>
        </p:nvSpPr>
        <p:spPr>
          <a:xfrm>
            <a:off x="2080070" y="4791014"/>
            <a:ext cx="6891307" cy="369332"/>
          </a:xfrm>
          <a:prstGeom prst="rect">
            <a:avLst/>
          </a:prstGeom>
          <a:noFill/>
        </p:spPr>
        <p:txBody>
          <a:bodyPr wrap="square">
            <a:spAutoFit/>
          </a:bodyPr>
          <a:lstStyle/>
          <a:p>
            <a:pPr marL="179705" marR="0" lvl="0" indent="-179705" algn="l" defTabSz="914400" rtl="0" eaLnBrk="1" fontAlgn="auto" latinLnBrk="0" hangingPunct="1">
              <a:lnSpc>
                <a:spcPct val="100000"/>
              </a:lnSpc>
              <a:spcBef>
                <a:spcPts val="0"/>
              </a:spcBef>
              <a:spcAft>
                <a:spcPts val="0"/>
              </a:spcAft>
              <a:buClrTx/>
              <a:buSzTx/>
              <a:buFont typeface="Arial" panose="020B0604020202090204" pitchFamily="34" charset="0"/>
              <a:buChar char="•"/>
              <a:defRPr/>
            </a:pPr>
            <a:r>
              <a:rPr kumimoji="0" lang="zh-CN" altLang="en-US" sz="1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安尼可</a:t>
            </a:r>
            <a:r>
              <a:rPr kumimoji="0" lang="en-US" altLang="zh-CN" sz="1800" b="1" i="0" u="none" strike="noStrike" kern="1200" cap="none" spc="0" normalizeH="0" baseline="3000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作为新型</a:t>
            </a:r>
            <a:r>
              <a:rPr kumimoji="0" lang="en-US" altLang="zh-CN" sz="1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PD-1</a:t>
            </a:r>
            <a:r>
              <a:rPr kumimoji="0" lang="zh-CN" altLang="en-US" sz="1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，全方面升级；结构更优化，强效更安全</a:t>
            </a:r>
            <a:endParaRPr kumimoji="0" lang="zh-CN" altLang="en-US" sz="1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0" name="矩形 29"/>
          <p:cNvSpPr/>
          <p:nvPr/>
        </p:nvSpPr>
        <p:spPr>
          <a:xfrm>
            <a:off x="916529" y="4322970"/>
            <a:ext cx="70660" cy="1305420"/>
          </a:xfrm>
          <a:prstGeom prst="rect">
            <a:avLst/>
          </a:prstGeom>
          <a:gradFill flip="none" rotWithShape="1">
            <a:gsLst>
              <a:gs pos="0">
                <a:srgbClr val="BD0158">
                  <a:alpha val="50000"/>
                </a:srgbClr>
              </a:gs>
              <a:gs pos="100000">
                <a:srgbClr val="F3BCD7"/>
              </a:gs>
              <a:gs pos="50000">
                <a:srgbClr val="E74F88"/>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35" name="椭圆 34"/>
          <p:cNvSpPr/>
          <p:nvPr/>
        </p:nvSpPr>
        <p:spPr>
          <a:xfrm>
            <a:off x="1340438" y="4743013"/>
            <a:ext cx="465334" cy="465334"/>
          </a:xfrm>
          <a:prstGeom prst="ellipse">
            <a:avLst/>
          </a:prstGeom>
          <a:gradFill flip="none" rotWithShape="1">
            <a:gsLst>
              <a:gs pos="100000">
                <a:srgbClr val="F3BCD7"/>
              </a:gs>
              <a:gs pos="50000">
                <a:srgbClr val="E74F88"/>
              </a:gs>
              <a:gs pos="0">
                <a:srgbClr val="BD0158"/>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pic>
        <p:nvPicPr>
          <p:cNvPr id="49" name="图形 48"/>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479427" y="4475280"/>
            <a:ext cx="821411" cy="1000800"/>
          </a:xfrm>
          <a:prstGeom prst="rect">
            <a:avLst/>
          </a:prstGeom>
        </p:spPr>
      </p:pic>
      <p:pic>
        <p:nvPicPr>
          <p:cNvPr id="50" name="图形 49"/>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62303" y="4840680"/>
            <a:ext cx="221604" cy="270000"/>
          </a:xfrm>
          <a:prstGeom prst="rect">
            <a:avLst/>
          </a:prstGeom>
        </p:spPr>
      </p:pic>
      <p:sp>
        <p:nvSpPr>
          <p:cNvPr id="32" name="矩形 31"/>
          <p:cNvSpPr/>
          <p:nvPr/>
        </p:nvSpPr>
        <p:spPr>
          <a:xfrm>
            <a:off x="987189" y="1019857"/>
            <a:ext cx="10577842" cy="1305420"/>
          </a:xfrm>
          <a:prstGeom prst="rect">
            <a:avLst/>
          </a:prstGeom>
          <a:gradFill flip="none" rotWithShape="1">
            <a:gsLst>
              <a:gs pos="100000">
                <a:srgbClr val="F3BCD7">
                  <a:alpha val="5000"/>
                </a:srgbClr>
              </a:gs>
              <a:gs pos="0">
                <a:srgbClr val="F3BCD7">
                  <a:alpha val="20000"/>
                </a:srgb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FFFFFF"/>
                </a:solidFill>
                <a:effectLst/>
                <a:uLnTx/>
                <a:uFillTx/>
                <a:latin typeface="Arial" panose="020B0604020202090204"/>
                <a:ea typeface="微软雅黑" panose="020B0503020204020204" pitchFamily="34" charset="-122"/>
                <a:cs typeface="+mn-cs"/>
              </a:rPr>
              <a:t>80</a:t>
            </a:r>
            <a:endParaRPr kumimoji="0" lang="zh-CN" altLang="en-US" sz="1800" b="0" i="0" u="none" strike="noStrike" kern="1200" cap="none" spc="0" normalizeH="0" baseline="0" noProof="0" dirty="0">
              <a:ln>
                <a:noFill/>
              </a:ln>
              <a:solidFill>
                <a:srgbClr val="FFFFFF"/>
              </a:solidFill>
              <a:effectLst/>
              <a:uLnTx/>
              <a:uFillTx/>
              <a:latin typeface="Arial" panose="020B0604020202090204"/>
              <a:ea typeface="微软雅黑" panose="020B0503020204020204" pitchFamily="34" charset="-122"/>
              <a:cs typeface="+mn-cs"/>
            </a:endParaRPr>
          </a:p>
        </p:txBody>
      </p:sp>
      <p:sp>
        <p:nvSpPr>
          <p:cNvPr id="33" name="矩形 32"/>
          <p:cNvSpPr/>
          <p:nvPr/>
        </p:nvSpPr>
        <p:spPr>
          <a:xfrm>
            <a:off x="916529" y="1019857"/>
            <a:ext cx="70660" cy="1305420"/>
          </a:xfrm>
          <a:prstGeom prst="rect">
            <a:avLst/>
          </a:prstGeom>
          <a:gradFill flip="none" rotWithShape="1">
            <a:gsLst>
              <a:gs pos="0">
                <a:srgbClr val="BD0158">
                  <a:alpha val="50000"/>
                </a:srgbClr>
              </a:gs>
              <a:gs pos="100000">
                <a:srgbClr val="F3BCD7"/>
              </a:gs>
              <a:gs pos="50000">
                <a:srgbClr val="E74F88"/>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38" name="椭圆 37"/>
          <p:cNvSpPr/>
          <p:nvPr/>
        </p:nvSpPr>
        <p:spPr>
          <a:xfrm>
            <a:off x="1340438" y="1439900"/>
            <a:ext cx="465334" cy="465334"/>
          </a:xfrm>
          <a:prstGeom prst="ellipse">
            <a:avLst/>
          </a:prstGeom>
          <a:gradFill flip="none" rotWithShape="1">
            <a:gsLst>
              <a:gs pos="100000">
                <a:srgbClr val="F3BCD7"/>
              </a:gs>
              <a:gs pos="50000">
                <a:srgbClr val="E74F88"/>
              </a:gs>
              <a:gs pos="0">
                <a:srgbClr val="BD0158"/>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pic>
        <p:nvPicPr>
          <p:cNvPr id="46" name="图形 45"/>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457287" y="1172167"/>
            <a:ext cx="865692" cy="1000800"/>
          </a:xfrm>
          <a:prstGeom prst="rect">
            <a:avLst/>
          </a:prstGeom>
        </p:spPr>
      </p:pic>
      <p:pic>
        <p:nvPicPr>
          <p:cNvPr id="47" name="图形 46"/>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452058" y="1535767"/>
            <a:ext cx="236664" cy="273600"/>
          </a:xfrm>
          <a:prstGeom prst="rect">
            <a:avLst/>
          </a:prstGeom>
        </p:spPr>
      </p:pic>
      <p:sp>
        <p:nvSpPr>
          <p:cNvPr id="13" name="文本框 12"/>
          <p:cNvSpPr txBox="1"/>
          <p:nvPr/>
        </p:nvSpPr>
        <p:spPr>
          <a:xfrm>
            <a:off x="2080070" y="1235364"/>
            <a:ext cx="9091939" cy="874407"/>
          </a:xfrm>
          <a:prstGeom prst="rect">
            <a:avLst/>
          </a:prstGeom>
          <a:noFill/>
        </p:spPr>
        <p:txBody>
          <a:bodyPr wrap="square">
            <a:spAutoFit/>
          </a:bodyPr>
          <a:lstStyle/>
          <a:p>
            <a:pPr marL="179705" marR="0" lvl="0" indent="-179705" algn="l" defTabSz="914400" rtl="0" eaLnBrk="1" fontAlgn="auto" latinLnBrk="0" hangingPunct="1">
              <a:lnSpc>
                <a:spcPct val="150000"/>
              </a:lnSpc>
              <a:spcBef>
                <a:spcPts val="0"/>
              </a:spcBef>
              <a:spcAft>
                <a:spcPts val="0"/>
              </a:spcAft>
              <a:buClrTx/>
              <a:buSzTx/>
              <a:buFont typeface="Arial" panose="020B0604020202090204" pitchFamily="34" charset="0"/>
              <a:buChar char="•"/>
              <a:defRPr/>
            </a:pPr>
            <a:r>
              <a:rPr kumimoji="0" lang="zh-CN" altLang="en-US" sz="1800" b="1" i="0" u="none" strike="noStrike" kern="100" cap="none" spc="0" normalizeH="0" baseline="0" noProof="0" dirty="0">
                <a:ln>
                  <a:noFill/>
                </a:ln>
                <a:solidFill>
                  <a:srgbClr val="000000">
                    <a:lumMod val="75000"/>
                    <a:lumOff val="25000"/>
                  </a:srgbClr>
                </a:solidFill>
                <a:effectLst/>
                <a:uLnTx/>
                <a:uFillTx/>
                <a:latin typeface="Arial" panose="020B0604020202090204"/>
                <a:ea typeface="微软雅黑" panose="020B0503020204020204" pitchFamily="34" charset="-122"/>
                <a:cs typeface="Times New Roman" panose="02020503050405090304" pitchFamily="18" charset="0"/>
              </a:rPr>
              <a:t>乳腺癌的治疗选择取决于具体的分子分型，</a:t>
            </a:r>
            <a:r>
              <a:rPr kumimoji="0" lang="zh-CN" altLang="en-US" sz="1800" b="1" i="0" u="none" strike="noStrike" kern="120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mn-cs"/>
              </a:rPr>
              <a:t>三阴性乳腺癌患者仍然存在很大程度的未被满足治疗需求</a:t>
            </a:r>
            <a:endParaRPr kumimoji="0" lang="en-US" altLang="zh-CN" sz="1800" b="1" i="0" u="none" strike="noStrike" kern="120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885190" y="245745"/>
            <a:ext cx="9759315" cy="4914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cap="none" spc="0" normalizeH="0" baseline="0" dirty="0">
                <a:solidFill>
                  <a:schemeClr val="tx1">
                    <a:lumMod val="75000"/>
                    <a:lumOff val="25000"/>
                  </a:schemeClr>
                </a:solidFill>
                <a:effectLst>
                  <a:outerShdw blurRad="38100" dist="38100" dir="2700000" algn="tl">
                    <a:srgbClr val="000000">
                      <a:alpha val="43137"/>
                    </a:srgbClr>
                  </a:outerShdw>
                </a:effectLst>
                <a:latin typeface="+mj-ea"/>
                <a:ea typeface="+mj-ea"/>
                <a:cs typeface="+mn-ea"/>
              </a:rPr>
              <a:t>总  结</a:t>
            </a:r>
            <a:endParaRPr kumimoji="0" lang="zh-CN" altLang="en-US" sz="3600" b="1" i="0" u="none" strike="noStrike" cap="none" spc="0" normalizeH="0" baseline="0" dirty="0">
              <a:solidFill>
                <a:schemeClr val="tx1">
                  <a:lumMod val="75000"/>
                  <a:lumOff val="25000"/>
                </a:schemeClr>
              </a:solidFill>
              <a:effectLst>
                <a:outerShdw blurRad="38100" dist="38100" dir="2700000" algn="tl">
                  <a:srgbClr val="000000">
                    <a:alpha val="43137"/>
                  </a:srgbClr>
                </a:outerShdw>
              </a:effectLst>
              <a:latin typeface="+mj-ea"/>
              <a:ea typeface="+mj-ea"/>
              <a:cs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29330" y="2520315"/>
            <a:ext cx="5513070" cy="1276350"/>
          </a:xfrm>
          <a:prstGeom prst="rect">
            <a:avLst/>
          </a:prstGeom>
          <a:noFill/>
        </p:spPr>
        <p:txBody>
          <a:bodyPr wrap="square" rtlCol="0">
            <a:spAutoFit/>
          </a:bodyPr>
          <a:lstStyle/>
          <a:p>
            <a:pPr algn="ctr"/>
            <a:r>
              <a:rPr lang="en-US" altLang="zh-CN" sz="7700" b="1" dirty="0">
                <a:solidFill>
                  <a:schemeClr val="bg1"/>
                </a:solidFill>
                <a:latin typeface="微软雅黑" panose="020B0503020204020204" pitchFamily="34" charset="-122"/>
                <a:ea typeface="微软雅黑" panose="020B0503020204020204" pitchFamily="34" charset="-122"/>
              </a:rPr>
              <a:t>THANKS</a:t>
            </a:r>
            <a:endParaRPr lang="en-US" altLang="zh-CN" sz="7700" b="1"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MODEL_TYPE" val="cover"/>
</p:tagLst>
</file>

<file path=ppt/tags/tag5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5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1.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UNIT_TABLE_BEAUTIFY" val="smartTable{8a7d0b3d-6b01-444c-9c95-ad4948323f95}"/>
</p:tagLst>
</file>

<file path=ppt/tags/tag6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9.xml><?xml version="1.0" encoding="utf-8"?>
<p:tagLst xmlns:p="http://schemas.openxmlformats.org/presentationml/2006/main">
  <p:tag name="KSO_WM_FULL_TEXT_BEAUTIFY_COPY_ID" val="150995207"/>
</p:tagLst>
</file>

<file path=ppt/tags/tag7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1.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1.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1.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6.xml><?xml version="1.0" encoding="utf-8"?>
<p:tagLst xmlns:p="http://schemas.openxmlformats.org/presentationml/2006/main">
  <p:tag name="KSO_WM_UNIT_TABLE_BEAUTIFY" val="smartTable{335e39aa-a793-43cb-b05f-14390c639f64}"/>
</p:tagLst>
</file>

<file path=ppt/tags/tag9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pattFill prst="ltUpDiag">
          <a:fgClr>
            <a:srgbClr val="FBEBF3"/>
          </a:fgClr>
          <a:bgClr>
            <a:schemeClr val="bg1"/>
          </a:bgClr>
        </a:pattFill>
        <a:ln>
          <a:noFill/>
        </a:ln>
        <a:effectLst>
          <a:outerShdw blurRad="127000" algn="ctr" rotWithShape="0">
            <a:srgbClr val="BD0158">
              <a:alpha val="14000"/>
            </a:srgb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19385</Words>
  <Application>WPS 演示</Application>
  <PresentationFormat>宽屏</PresentationFormat>
  <Paragraphs>2057</Paragraphs>
  <Slides>43</Slides>
  <Notes>10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43</vt:i4>
      </vt:variant>
    </vt:vector>
  </HeadingPairs>
  <TitlesOfParts>
    <vt:vector size="65" baseType="lpstr">
      <vt:lpstr>Arial</vt:lpstr>
      <vt:lpstr>方正书宋_GBK</vt:lpstr>
      <vt:lpstr>Wingdings</vt:lpstr>
      <vt:lpstr>微软雅黑</vt:lpstr>
      <vt:lpstr>汉仪旗黑</vt:lpstr>
      <vt:lpstr>Wingdings</vt:lpstr>
      <vt:lpstr>Times New Roman</vt:lpstr>
      <vt:lpstr>Walbaum Text</vt:lpstr>
      <vt:lpstr>苹方-简</vt:lpstr>
      <vt:lpstr>Arial</vt:lpstr>
      <vt:lpstr>Calibri</vt:lpstr>
      <vt:lpstr>宋体</vt:lpstr>
      <vt:lpstr>Calibri</vt:lpstr>
      <vt:lpstr>黑体</vt:lpstr>
      <vt:lpstr>等线</vt:lpstr>
      <vt:lpstr>汉仪中等线KW</vt:lpstr>
      <vt:lpstr>宋体</vt:lpstr>
      <vt:lpstr>Arial Unicode MS</vt:lpstr>
      <vt:lpstr>Helvetica Neue</vt:lpstr>
      <vt:lpstr>汉仪书宋二KW</vt:lpstr>
      <vt:lpstr>汉仪中黑KW</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chengzi</cp:lastModifiedBy>
  <cp:revision>384</cp:revision>
  <dcterms:created xsi:type="dcterms:W3CDTF">2022-02-25T07:43:59Z</dcterms:created>
  <dcterms:modified xsi:type="dcterms:W3CDTF">2022-02-25T07:43:59Z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2052-2.8.0.4624</vt:lpwstr>
  </property>
  <property fmtid="{D5CDD505-2E9C-101B-9397-08002B2CF9AE}" pid="3" name="ICV">
    <vt:lpwstr>6008730A59AB46FCBC384C137380B647</vt:lpwstr>
  </property>
</Properties>
</file>