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5.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885" r:id="rId5"/>
    <p:sldId id="1771" r:id="rId6"/>
    <p:sldId id="1905" r:id="rId7"/>
    <p:sldId id="1906" r:id="rId8"/>
    <p:sldId id="1908" r:id="rId9"/>
    <p:sldId id="1909" r:id="rId10"/>
    <p:sldId id="1826" r:id="rId11"/>
    <p:sldId id="1543" r:id="rId12"/>
    <p:sldId id="1825" r:id="rId13"/>
    <p:sldId id="1824" r:id="rId14"/>
    <p:sldId id="1823" r:id="rId15"/>
    <p:sldId id="1880" r:id="rId16"/>
    <p:sldId id="1881" r:id="rId17"/>
    <p:sldId id="1882" r:id="rId18"/>
    <p:sldId id="1883" r:id="rId19"/>
    <p:sldId id="1884" r:id="rId20"/>
    <p:sldId id="1887" r:id="rId21"/>
    <p:sldId id="1888" r:id="rId22"/>
    <p:sldId id="1889" r:id="rId23"/>
    <p:sldId id="1890" r:id="rId24"/>
    <p:sldId id="1891" r:id="rId25"/>
    <p:sldId id="1612" r:id="rId26"/>
  </p:sldIdLst>
  <p:sldSz cx="9144000" cy="6858000" type="screen4x3"/>
  <p:notesSz cx="6858000" cy="9144000"/>
  <p:custDataLst>
    <p:tags r:id="rId31"/>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416"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9EDF4"/>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416"/>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67.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jpe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tags" Target="../tags/tag11.xml"/><Relationship Id="rId4" Type="http://schemas.openxmlformats.org/officeDocument/2006/relationships/image" Target="../media/image2.png"/><Relationship Id="rId3" Type="http://schemas.openxmlformats.org/officeDocument/2006/relationships/tags" Target="../tags/tag10.xml"/><Relationship Id="rId2" Type="http://schemas.openxmlformats.org/officeDocument/2006/relationships/image" Target="../media/image1.jpeg"/><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5.webp"/><Relationship Id="rId5" Type="http://schemas.openxmlformats.org/officeDocument/2006/relationships/tags" Target="../tags/tag14.xml"/><Relationship Id="rId4" Type="http://schemas.openxmlformats.org/officeDocument/2006/relationships/image" Target="../media/image2.png"/><Relationship Id="rId3" Type="http://schemas.openxmlformats.org/officeDocument/2006/relationships/tags" Target="../tags/tag13.xml"/><Relationship Id="rId2" Type="http://schemas.openxmlformats.org/officeDocument/2006/relationships/image" Target="../media/image1.jpeg"/><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tags" Target="../tags/tag17.xml"/><Relationship Id="rId4" Type="http://schemas.openxmlformats.org/officeDocument/2006/relationships/image" Target="../media/image2.png"/><Relationship Id="rId3" Type="http://schemas.openxmlformats.org/officeDocument/2006/relationships/tags" Target="../tags/tag16.xml"/><Relationship Id="rId2" Type="http://schemas.openxmlformats.org/officeDocument/2006/relationships/image" Target="../media/image1.jpeg"/><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tags" Target="../tags/tag20.xml"/><Relationship Id="rId4" Type="http://schemas.openxmlformats.org/officeDocument/2006/relationships/image" Target="../media/image2.png"/><Relationship Id="rId3" Type="http://schemas.openxmlformats.org/officeDocument/2006/relationships/tags" Target="../tags/tag19.xml"/><Relationship Id="rId2" Type="http://schemas.openxmlformats.org/officeDocument/2006/relationships/image" Target="../media/image1.jpeg"/><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tags" Target="../tags/tag23.xml"/><Relationship Id="rId4" Type="http://schemas.openxmlformats.org/officeDocument/2006/relationships/image" Target="../media/image2.png"/><Relationship Id="rId3" Type="http://schemas.openxmlformats.org/officeDocument/2006/relationships/tags" Target="../tags/tag22.xml"/><Relationship Id="rId2" Type="http://schemas.openxmlformats.org/officeDocument/2006/relationships/image" Target="../media/image1.jpeg"/><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tags" Target="../tags/tag26.xml"/><Relationship Id="rId4" Type="http://schemas.openxmlformats.org/officeDocument/2006/relationships/image" Target="../media/image2.png"/><Relationship Id="rId3" Type="http://schemas.openxmlformats.org/officeDocument/2006/relationships/tags" Target="../tags/tag25.xml"/><Relationship Id="rId2" Type="http://schemas.openxmlformats.org/officeDocument/2006/relationships/image" Target="../media/image1.jpeg"/><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tags" Target="../tags/tag29.xml"/><Relationship Id="rId4" Type="http://schemas.openxmlformats.org/officeDocument/2006/relationships/image" Target="../media/image2.png"/><Relationship Id="rId3" Type="http://schemas.openxmlformats.org/officeDocument/2006/relationships/tags" Target="../tags/tag28.xml"/><Relationship Id="rId2" Type="http://schemas.openxmlformats.org/officeDocument/2006/relationships/image" Target="../media/image1.jpeg"/><Relationship Id="rId1" Type="http://schemas.openxmlformats.org/officeDocument/2006/relationships/tags" Target="../tags/tag27.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tags" Target="../tags/tag32.xml"/><Relationship Id="rId4" Type="http://schemas.openxmlformats.org/officeDocument/2006/relationships/image" Target="../media/image2.png"/><Relationship Id="rId3" Type="http://schemas.openxmlformats.org/officeDocument/2006/relationships/tags" Target="../tags/tag31.xml"/><Relationship Id="rId2" Type="http://schemas.openxmlformats.org/officeDocument/2006/relationships/image" Target="../media/image1.jpeg"/><Relationship Id="rId1" Type="http://schemas.openxmlformats.org/officeDocument/2006/relationships/tags" Target="../tags/tag30.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tags" Target="../tags/tag35.xml"/><Relationship Id="rId4" Type="http://schemas.openxmlformats.org/officeDocument/2006/relationships/image" Target="../media/image2.png"/><Relationship Id="rId3" Type="http://schemas.openxmlformats.org/officeDocument/2006/relationships/tags" Target="../tags/tag34.xml"/><Relationship Id="rId2" Type="http://schemas.openxmlformats.org/officeDocument/2006/relationships/image" Target="../media/image1.jpeg"/><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tags" Target="../tags/tag38.xml"/><Relationship Id="rId4" Type="http://schemas.openxmlformats.org/officeDocument/2006/relationships/image" Target="../media/image2.png"/><Relationship Id="rId3" Type="http://schemas.openxmlformats.org/officeDocument/2006/relationships/tags" Target="../tags/tag37.xml"/><Relationship Id="rId2" Type="http://schemas.openxmlformats.org/officeDocument/2006/relationships/image" Target="../media/image1.jpeg"/><Relationship Id="rId1" Type="http://schemas.openxmlformats.org/officeDocument/2006/relationships/tags" Target="../tags/tag36.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tags" Target="../tags/tag41.xml"/><Relationship Id="rId4" Type="http://schemas.openxmlformats.org/officeDocument/2006/relationships/image" Target="../media/image2.png"/><Relationship Id="rId3" Type="http://schemas.openxmlformats.org/officeDocument/2006/relationships/tags" Target="../tags/tag40.xml"/><Relationship Id="rId2" Type="http://schemas.openxmlformats.org/officeDocument/2006/relationships/image" Target="../media/image1.jpeg"/><Relationship Id="rId1" Type="http://schemas.openxmlformats.org/officeDocument/2006/relationships/tags" Target="../tags/tag39.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tags" Target="../tags/tag44.xml"/><Relationship Id="rId4" Type="http://schemas.openxmlformats.org/officeDocument/2006/relationships/image" Target="../media/image2.png"/><Relationship Id="rId3" Type="http://schemas.openxmlformats.org/officeDocument/2006/relationships/tags" Target="../tags/tag43.xml"/><Relationship Id="rId2" Type="http://schemas.openxmlformats.org/officeDocument/2006/relationships/image" Target="../media/image1.jpeg"/><Relationship Id="rId1" Type="http://schemas.openxmlformats.org/officeDocument/2006/relationships/tags" Target="../tags/tag42.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tags" Target="../tags/tag47.xml"/><Relationship Id="rId4" Type="http://schemas.openxmlformats.org/officeDocument/2006/relationships/image" Target="../media/image2.png"/><Relationship Id="rId3" Type="http://schemas.openxmlformats.org/officeDocument/2006/relationships/tags" Target="../tags/tag46.xml"/><Relationship Id="rId2" Type="http://schemas.openxmlformats.org/officeDocument/2006/relationships/image" Target="../media/image1.jpeg"/><Relationship Id="rId1" Type="http://schemas.openxmlformats.org/officeDocument/2006/relationships/tags" Target="../tags/tag45.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tags" Target="../tags/tag50.xml"/><Relationship Id="rId4" Type="http://schemas.openxmlformats.org/officeDocument/2006/relationships/image" Target="../media/image2.png"/><Relationship Id="rId3" Type="http://schemas.openxmlformats.org/officeDocument/2006/relationships/tags" Target="../tags/tag49.xml"/><Relationship Id="rId2" Type="http://schemas.openxmlformats.org/officeDocument/2006/relationships/image" Target="../media/image1.jpeg"/><Relationship Id="rId1" Type="http://schemas.openxmlformats.org/officeDocument/2006/relationships/tags" Target="../tags/tag48.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tags" Target="../tags/tag53.xml"/><Relationship Id="rId4" Type="http://schemas.openxmlformats.org/officeDocument/2006/relationships/image" Target="../media/image2.png"/><Relationship Id="rId3" Type="http://schemas.openxmlformats.org/officeDocument/2006/relationships/tags" Target="../tags/tag52.xml"/><Relationship Id="rId2" Type="http://schemas.openxmlformats.org/officeDocument/2006/relationships/image" Target="../media/image1.jpeg"/><Relationship Id="rId1" Type="http://schemas.openxmlformats.org/officeDocument/2006/relationships/tags" Target="../tags/tag5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tags" Target="../tags/tag56.xml"/><Relationship Id="rId4" Type="http://schemas.openxmlformats.org/officeDocument/2006/relationships/image" Target="../media/image2.png"/><Relationship Id="rId3" Type="http://schemas.openxmlformats.org/officeDocument/2006/relationships/tags" Target="../tags/tag55.xml"/><Relationship Id="rId2" Type="http://schemas.openxmlformats.org/officeDocument/2006/relationships/image" Target="../media/image1.jpeg"/><Relationship Id="rId1" Type="http://schemas.openxmlformats.org/officeDocument/2006/relationships/tags" Target="../tags/tag54.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tags" Target="../tags/tag59.xml"/><Relationship Id="rId4" Type="http://schemas.openxmlformats.org/officeDocument/2006/relationships/image" Target="../media/image2.png"/><Relationship Id="rId3" Type="http://schemas.openxmlformats.org/officeDocument/2006/relationships/tags" Target="../tags/tag58.xml"/><Relationship Id="rId2" Type="http://schemas.openxmlformats.org/officeDocument/2006/relationships/image" Target="../media/image1.jpeg"/><Relationship Id="rId1" Type="http://schemas.openxmlformats.org/officeDocument/2006/relationships/tags" Target="../tags/tag57.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tags" Target="../tags/tag62.xml"/><Relationship Id="rId4" Type="http://schemas.openxmlformats.org/officeDocument/2006/relationships/image" Target="../media/image2.png"/><Relationship Id="rId3" Type="http://schemas.openxmlformats.org/officeDocument/2006/relationships/tags" Target="../tags/tag61.xml"/><Relationship Id="rId2" Type="http://schemas.openxmlformats.org/officeDocument/2006/relationships/image" Target="../media/image1.jpeg"/><Relationship Id="rId1" Type="http://schemas.openxmlformats.org/officeDocument/2006/relationships/tags" Target="../tags/tag60.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tags" Target="../tags/tag65.xml"/><Relationship Id="rId4" Type="http://schemas.openxmlformats.org/officeDocument/2006/relationships/image" Target="../media/image2.png"/><Relationship Id="rId3" Type="http://schemas.openxmlformats.org/officeDocument/2006/relationships/tags" Target="../tags/tag64.xml"/><Relationship Id="rId2" Type="http://schemas.openxmlformats.org/officeDocument/2006/relationships/image" Target="../media/image1.jpeg"/><Relationship Id="rId1" Type="http://schemas.openxmlformats.org/officeDocument/2006/relationships/tags" Target="../tags/tag63.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66.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8" y="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2024.11.09</a:t>
            </a:r>
            <a:endParaRPr lang="en-US" altLang="zh-CN" sz="2400" dirty="0" smtClean="0"/>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
        <p:nvSpPr>
          <p:cNvPr id="5" name="文本框 4"/>
          <p:cNvSpPr txBox="1"/>
          <p:nvPr/>
        </p:nvSpPr>
        <p:spPr>
          <a:xfrm>
            <a:off x="635" y="2362200"/>
            <a:ext cx="9144635" cy="1476375"/>
          </a:xfrm>
          <a:prstGeom prst="rect">
            <a:avLst/>
          </a:prstGeom>
          <a:noFill/>
        </p:spPr>
        <p:txBody>
          <a:bodyPr wrap="square" rtlCol="0">
            <a:spAutoFit/>
          </a:bodyPr>
          <a:p>
            <a:pPr algn="ctr"/>
            <a:r>
              <a:rPr lang="zh-CN" altLang="en-US" sz="3600"/>
              <a:t>第九届实验动物福利伦理委员会国际研讨会</a:t>
            </a:r>
            <a:endParaRPr lang="zh-CN" altLang="en-US" sz="3600" b="1"/>
          </a:p>
          <a:p>
            <a:pPr algn="ctr">
              <a:lnSpc>
                <a:spcPct val="150000"/>
              </a:lnSpc>
            </a:pPr>
            <a:r>
              <a:rPr lang="zh-CN" altLang="en-US" sz="3600" b="1">
                <a:sym typeface="+mn-ea"/>
              </a:rPr>
              <a:t>参会心得</a:t>
            </a:r>
            <a:endParaRPr lang="zh-CN" altLang="en-US" sz="3600" b="1">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tretch>
            <a:fillRect/>
          </a:stretch>
        </p:blipFill>
        <p:spPr>
          <a:xfrm>
            <a:off x="762000" y="1219200"/>
            <a:ext cx="7392670" cy="554228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454" t="16004" r="9238" b="639"/>
          <a:stretch>
            <a:fillRect/>
          </a:stretch>
        </p:blipFill>
        <p:spPr>
          <a:xfrm>
            <a:off x="457200" y="1828800"/>
            <a:ext cx="8314690" cy="393890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9" name="文本框 8"/>
          <p:cNvSpPr txBox="1"/>
          <p:nvPr/>
        </p:nvSpPr>
        <p:spPr>
          <a:xfrm>
            <a:off x="228600" y="1371600"/>
            <a:ext cx="5198110" cy="398780"/>
          </a:xfrm>
          <a:prstGeom prst="rect">
            <a:avLst/>
          </a:prstGeom>
          <a:noFill/>
        </p:spPr>
        <p:txBody>
          <a:bodyPr wrap="square" rtlCol="0">
            <a:spAutoFit/>
          </a:bodyPr>
          <a:p>
            <a:pPr marL="342900" indent="-342900">
              <a:buFont typeface="Wingdings" panose="05000000000000000000" charset="0"/>
              <a:buChar char="Ø"/>
            </a:pPr>
            <a:r>
              <a:rPr lang="zh-CN" altLang="en-US" sz="2000" b="1">
                <a:solidFill>
                  <a:srgbClr val="FF0000"/>
                </a:solidFill>
              </a:rPr>
              <a:t>什么是实验动物福利伦理审查？</a:t>
            </a:r>
            <a:endParaRPr lang="zh-CN" altLang="en-US" sz="2000" b="1">
              <a:solidFill>
                <a:srgbClr val="FF0000"/>
              </a:solidFill>
            </a:endParaRPr>
          </a:p>
        </p:txBody>
      </p:sp>
      <p:sp>
        <p:nvSpPr>
          <p:cNvPr id="10" name="文本框 9"/>
          <p:cNvSpPr txBox="1"/>
          <p:nvPr/>
        </p:nvSpPr>
        <p:spPr>
          <a:xfrm>
            <a:off x="264795" y="1990725"/>
            <a:ext cx="8524875" cy="4078605"/>
          </a:xfrm>
          <a:prstGeom prst="rect">
            <a:avLst/>
          </a:prstGeom>
          <a:noFill/>
        </p:spPr>
        <p:txBody>
          <a:bodyPr wrap="square" rtlCol="0">
            <a:spAutoFit/>
          </a:bodyPr>
          <a:p>
            <a:pPr>
              <a:lnSpc>
                <a:spcPct val="160000"/>
              </a:lnSpc>
            </a:pPr>
            <a:r>
              <a:rPr lang="en-US" altLang="zh-CN"/>
              <a:t>       </a:t>
            </a:r>
            <a:r>
              <a:rPr lang="zh-CN" altLang="en-US"/>
              <a:t>我国于2018年9月1日正式实施的国家标准GB/T35892-2018《实验动物福利伦理审查指南》，内容涉及实验动物操作与管理的各个方面，在提升动物实验科学性的同时保障实验动物的福利。</a:t>
            </a:r>
            <a:endParaRPr lang="zh-CN" altLang="en-US"/>
          </a:p>
          <a:p>
            <a:pPr>
              <a:lnSpc>
                <a:spcPct val="160000"/>
              </a:lnSpc>
            </a:pPr>
            <a:r>
              <a:rPr lang="en-US" altLang="zh-CN"/>
              <a:t>       </a:t>
            </a:r>
            <a:r>
              <a:rPr lang="zh-CN" altLang="en-US"/>
              <a:t>依据国标GB/T 35892-2018《实验动物福利伦理审查指南》所述，实验动物福利伦理审查就是“按照实验动物福利伦理的原则和标准，对使用实验动物的必要性、合理性和规范性进行的专门检查和审定”。</a:t>
            </a:r>
            <a:endParaRPr lang="zh-CN" altLang="en-US"/>
          </a:p>
          <a:p>
            <a:pPr>
              <a:lnSpc>
                <a:spcPct val="160000"/>
              </a:lnSpc>
            </a:pPr>
            <a:r>
              <a:rPr lang="en-US" altLang="zh-CN"/>
              <a:t>       </a:t>
            </a:r>
            <a:r>
              <a:rPr lang="zh-CN" altLang="en-US"/>
              <a:t>国标规定了实验动物生产、运输和使用过程中的福利伦理审查和管理的要求，包括审查机构、审查原则、审查内容、审查程序、审查规则和档案管理。该标准适用于我国实验动物福利伦理审查及其质量管理。</a:t>
            </a:r>
            <a:endParaRPr lang="zh-CN" altLang="en-US"/>
          </a:p>
        </p:txBody>
      </p:sp>
      <p:sp>
        <p:nvSpPr>
          <p:cNvPr id="15" name="圆角矩形 14"/>
          <p:cNvSpPr/>
          <p:nvPr/>
        </p:nvSpPr>
        <p:spPr>
          <a:xfrm>
            <a:off x="158750" y="1863725"/>
            <a:ext cx="8794115" cy="4460875"/>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9" name="文本框 8"/>
          <p:cNvSpPr txBox="1"/>
          <p:nvPr/>
        </p:nvSpPr>
        <p:spPr>
          <a:xfrm>
            <a:off x="228600" y="1371600"/>
            <a:ext cx="5198110" cy="398780"/>
          </a:xfrm>
          <a:prstGeom prst="rect">
            <a:avLst/>
          </a:prstGeom>
          <a:noFill/>
        </p:spPr>
        <p:txBody>
          <a:bodyPr wrap="square" rtlCol="0">
            <a:spAutoFit/>
          </a:bodyPr>
          <a:p>
            <a:pPr marL="342900" indent="-342900">
              <a:buFont typeface="Wingdings" panose="05000000000000000000" charset="0"/>
              <a:buChar char="Ø"/>
            </a:pPr>
            <a:r>
              <a:rPr lang="zh-CN" altLang="en-US" sz="2000" b="1">
                <a:solidFill>
                  <a:srgbClr val="FF0000"/>
                </a:solidFill>
              </a:rPr>
              <a:t>为什么要做伦理审查？</a:t>
            </a:r>
            <a:endParaRPr lang="zh-CN" altLang="en-US" sz="2000" b="1">
              <a:solidFill>
                <a:srgbClr val="FF0000"/>
              </a:solidFill>
            </a:endParaRPr>
          </a:p>
        </p:txBody>
      </p:sp>
      <p:sp>
        <p:nvSpPr>
          <p:cNvPr id="10" name="文本框 9"/>
          <p:cNvSpPr txBox="1"/>
          <p:nvPr/>
        </p:nvSpPr>
        <p:spPr>
          <a:xfrm>
            <a:off x="264795" y="1685925"/>
            <a:ext cx="8524875" cy="3636010"/>
          </a:xfrm>
          <a:prstGeom prst="rect">
            <a:avLst/>
          </a:prstGeom>
          <a:noFill/>
        </p:spPr>
        <p:txBody>
          <a:bodyPr wrap="square" rtlCol="0">
            <a:spAutoFit/>
          </a:bodyPr>
          <a:p>
            <a:pPr>
              <a:lnSpc>
                <a:spcPct val="160000"/>
              </a:lnSpc>
            </a:pPr>
            <a:r>
              <a:rPr lang="en-US" altLang="zh-CN"/>
              <a:t>        </a:t>
            </a:r>
            <a:r>
              <a:t>动物实验在推动医学和科学进步方面起到了关键作用，可以通过动物实验研究疾病的发展过程和药物的作用机制，从而为人类健康提供更有效的治疗方法。保护动物权益与促进科技发展是相辅相成的。动物实验的严格监管和伦理审查确保了动物在实验过程中得到了人道对待，减少了不必要的痛苦。</a:t>
            </a:r>
          </a:p>
          <a:p>
            <a:pPr>
              <a:lnSpc>
                <a:spcPct val="160000"/>
              </a:lnSpc>
            </a:pPr>
            <a:r>
              <a:rPr lang="en-US"/>
              <a:t>        </a:t>
            </a:r>
            <a:r>
              <a:t>早在2006年，国家科技部发布了《关于善待实验动物的指导性意见》</a:t>
            </a:r>
          </a:p>
          <a:p>
            <a:pPr>
              <a:lnSpc>
                <a:spcPct val="160000"/>
              </a:lnSpc>
            </a:pPr>
            <a:r>
              <a:rPr lang="en-US"/>
              <a:t>        </a:t>
            </a:r>
            <a:r>
              <a:t>在实验动物繁育、生产、运输、实验等方面提出了“善待实验动物”。</a:t>
            </a:r>
          </a:p>
          <a:p>
            <a:pPr>
              <a:lnSpc>
                <a:spcPct val="160000"/>
              </a:lnSpc>
            </a:pPr>
            <a:r>
              <a:rPr lang="en-US"/>
              <a:t>        </a:t>
            </a:r>
            <a:r>
              <a:t>从人道关怀的角度，实验动物为人类健康做出了极大的牺牲，理应享有应得的福利，得到我们的善待。</a:t>
            </a:r>
          </a:p>
        </p:txBody>
      </p:sp>
      <p:pic>
        <p:nvPicPr>
          <p:cNvPr id="3" name="图片 2"/>
          <p:cNvPicPr/>
          <p:nvPr/>
        </p:nvPicPr>
        <p:blipFill>
          <a:blip r:embed="rId6"/>
          <a:stretch>
            <a:fillRect/>
          </a:stretch>
        </p:blipFill>
        <p:spPr>
          <a:xfrm>
            <a:off x="1295400" y="1447800"/>
            <a:ext cx="6283960" cy="4638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9" name="文本框 8"/>
          <p:cNvSpPr txBox="1"/>
          <p:nvPr/>
        </p:nvSpPr>
        <p:spPr>
          <a:xfrm>
            <a:off x="228600" y="1447800"/>
            <a:ext cx="5198110" cy="398780"/>
          </a:xfrm>
          <a:prstGeom prst="rect">
            <a:avLst/>
          </a:prstGeom>
          <a:noFill/>
        </p:spPr>
        <p:txBody>
          <a:bodyPr wrap="square" rtlCol="0">
            <a:spAutoFit/>
          </a:bodyPr>
          <a:p>
            <a:pPr marL="342900" indent="-342900">
              <a:buFont typeface="Wingdings" panose="05000000000000000000" charset="0"/>
              <a:buChar char="Ø"/>
            </a:pPr>
            <a:r>
              <a:rPr lang="zh-CN" altLang="en-US" sz="2000" b="1">
                <a:solidFill>
                  <a:srgbClr val="FF0000"/>
                </a:solidFill>
              </a:rPr>
              <a:t>伦理审查依据的标准是什么？</a:t>
            </a:r>
            <a:endParaRPr lang="zh-CN" altLang="en-US" sz="2000" b="1">
              <a:solidFill>
                <a:srgbClr val="FF0000"/>
              </a:solidFill>
            </a:endParaRPr>
          </a:p>
        </p:txBody>
      </p:sp>
      <p:grpSp>
        <p:nvGrpSpPr>
          <p:cNvPr id="3" name="组合 2"/>
          <p:cNvGrpSpPr/>
          <p:nvPr/>
        </p:nvGrpSpPr>
        <p:grpSpPr>
          <a:xfrm>
            <a:off x="158750" y="2244725"/>
            <a:ext cx="8793480" cy="2644140"/>
            <a:chOff x="250" y="2935"/>
            <a:chExt cx="13848" cy="4164"/>
          </a:xfrm>
        </p:grpSpPr>
        <p:sp>
          <p:nvSpPr>
            <p:cNvPr id="10" name="文本框 9"/>
            <p:cNvSpPr txBox="1"/>
            <p:nvPr/>
          </p:nvSpPr>
          <p:spPr>
            <a:xfrm>
              <a:off x="417" y="3135"/>
              <a:ext cx="13425" cy="3632"/>
            </a:xfrm>
            <a:prstGeom prst="rect">
              <a:avLst/>
            </a:prstGeom>
            <a:noFill/>
          </p:spPr>
          <p:txBody>
            <a:bodyPr wrap="square" rtlCol="0">
              <a:spAutoFit/>
            </a:bodyPr>
            <a:p>
              <a:pPr algn="just">
                <a:lnSpc>
                  <a:spcPct val="160000"/>
                </a:lnSpc>
              </a:pPr>
              <a:r>
                <a:rPr lang="en-US" altLang="zh-CN"/>
                <a:t>       </a:t>
              </a:r>
              <a:r>
                <a:rPr lang="zh-CN" altLang="en-US"/>
                <a:t>动物福利是指动物如何适应其所处的环境，满足其基本的自然需求。科学证明，如果动</a:t>
              </a:r>
              <a:r>
                <a:rPr lang="zh-CN" altLang="en-US">
                  <a:latin typeface="Times New Roman" panose="02020603050405020304" pitchFamily="18" charset="0"/>
                  <a:cs typeface="Times New Roman" panose="02020603050405020304" pitchFamily="18" charset="0"/>
                </a:rPr>
                <a:t>物健康、感觉舒适、营养充足、安全、能够自由表达天性并且不受痛苦、恐惧和压力威胁，则满足动物福利的要求。动物福利的概念起源于19世纪的欧洲，随着动物实验越来越多地运用于生物医学的研究中，其得到了不断地完善，更是提出了</a:t>
              </a:r>
              <a:r>
                <a:rPr lang="zh-CN" altLang="en-US" b="1">
                  <a:solidFill>
                    <a:srgbClr val="FF0000"/>
                  </a:solidFill>
                  <a:latin typeface="Times New Roman" panose="02020603050405020304" pitchFamily="18" charset="0"/>
                  <a:cs typeface="Times New Roman" panose="02020603050405020304" pitchFamily="18" charset="0"/>
                </a:rPr>
                <a:t>五大自由（5F）和3R原则</a:t>
              </a:r>
              <a:r>
                <a:rPr lang="zh-CN" altLang="en-US">
                  <a:latin typeface="Times New Roman" panose="02020603050405020304" pitchFamily="18" charset="0"/>
                  <a:cs typeface="Times New Roman" panose="02020603050405020304" pitchFamily="18" charset="0"/>
                </a:rPr>
                <a:t>。</a:t>
              </a:r>
              <a:endParaRPr lang="zh-CN" altLang="en-US">
                <a:latin typeface="Times New Roman" panose="02020603050405020304" pitchFamily="18" charset="0"/>
                <a:cs typeface="Times New Roman" panose="02020603050405020304" pitchFamily="18" charset="0"/>
              </a:endParaRPr>
            </a:p>
          </p:txBody>
        </p:sp>
        <p:sp>
          <p:nvSpPr>
            <p:cNvPr id="15" name="圆角矩形 14"/>
            <p:cNvSpPr/>
            <p:nvPr/>
          </p:nvSpPr>
          <p:spPr>
            <a:xfrm>
              <a:off x="250" y="2935"/>
              <a:ext cx="13849" cy="4164"/>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    </a:t>
              </a:r>
              <a:endParaRPr lang="en-US" altLang="zh-CN"/>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9" name="文本框 8"/>
          <p:cNvSpPr txBox="1"/>
          <p:nvPr/>
        </p:nvSpPr>
        <p:spPr>
          <a:xfrm>
            <a:off x="228600" y="1295400"/>
            <a:ext cx="5198110" cy="398780"/>
          </a:xfrm>
          <a:prstGeom prst="rect">
            <a:avLst/>
          </a:prstGeom>
          <a:noFill/>
        </p:spPr>
        <p:txBody>
          <a:bodyPr wrap="square" rtlCol="0">
            <a:spAutoFit/>
          </a:bodyPr>
          <a:p>
            <a:pPr marL="342900" indent="-342900">
              <a:buFont typeface="Wingdings" panose="05000000000000000000" charset="0"/>
              <a:buChar char="Ø"/>
            </a:pPr>
            <a:r>
              <a:rPr lang="zh-CN" altLang="en-US" sz="2000" b="1">
                <a:solidFill>
                  <a:srgbClr val="FF0000"/>
                </a:solidFill>
                <a:latin typeface="Times New Roman" panose="02020603050405020304" pitchFamily="18" charset="0"/>
                <a:cs typeface="Times New Roman" panose="02020603050405020304" pitchFamily="18" charset="0"/>
                <a:sym typeface="+mn-ea"/>
              </a:rPr>
              <a:t>五大自由（5F）</a:t>
            </a:r>
            <a:endParaRPr lang="zh-CN" altLang="en-US" sz="2000" b="1">
              <a:solidFill>
                <a:srgbClr val="FF0000"/>
              </a:solidFill>
            </a:endParaRPr>
          </a:p>
        </p:txBody>
      </p:sp>
      <p:sp>
        <p:nvSpPr>
          <p:cNvPr id="10" name="文本框 9"/>
          <p:cNvSpPr txBox="1"/>
          <p:nvPr/>
        </p:nvSpPr>
        <p:spPr>
          <a:xfrm>
            <a:off x="381000" y="1828800"/>
            <a:ext cx="8524875" cy="4521835"/>
          </a:xfrm>
          <a:prstGeom prst="rect">
            <a:avLst/>
          </a:prstGeom>
          <a:noFill/>
        </p:spPr>
        <p:txBody>
          <a:bodyPr wrap="square" rtlCol="0">
            <a:spAutoFit/>
          </a:bodyPr>
          <a:p>
            <a:pPr algn="just">
              <a:lnSpc>
                <a:spcPct val="160000"/>
              </a:lnSpc>
            </a:pPr>
            <a:r>
              <a:rPr b="1">
                <a:solidFill>
                  <a:srgbClr val="FF0000"/>
                </a:solidFill>
              </a:rPr>
              <a:t>①享受不受饥渴的自由</a:t>
            </a:r>
            <a:endParaRPr b="1">
              <a:solidFill>
                <a:srgbClr val="FF0000"/>
              </a:solidFill>
            </a:endParaRPr>
          </a:p>
          <a:p>
            <a:pPr algn="just">
              <a:lnSpc>
                <a:spcPct val="160000"/>
              </a:lnSpc>
            </a:pPr>
            <a:r>
              <a:t>保证提供动物保持良好健康和精力所需要的食物和饮水。</a:t>
            </a:r>
          </a:p>
          <a:p>
            <a:pPr algn="just">
              <a:lnSpc>
                <a:spcPct val="160000"/>
              </a:lnSpc>
            </a:pPr>
            <a:r>
              <a:rPr b="1">
                <a:solidFill>
                  <a:srgbClr val="FF0000"/>
                </a:solidFill>
              </a:rPr>
              <a:t>②享有生活舒适的自由</a:t>
            </a:r>
            <a:endParaRPr b="1">
              <a:solidFill>
                <a:srgbClr val="FF0000"/>
              </a:solidFill>
            </a:endParaRPr>
          </a:p>
          <a:p>
            <a:pPr algn="just">
              <a:lnSpc>
                <a:spcPct val="160000"/>
              </a:lnSpc>
            </a:pPr>
            <a:r>
              <a:t>提供适当的房舍或栖息场所，让动物能够得到舒适的睡眠和休息。</a:t>
            </a:r>
          </a:p>
          <a:p>
            <a:pPr algn="just">
              <a:lnSpc>
                <a:spcPct val="160000"/>
              </a:lnSpc>
            </a:pPr>
            <a:r>
              <a:rPr b="1">
                <a:solidFill>
                  <a:srgbClr val="FF0000"/>
                </a:solidFill>
              </a:rPr>
              <a:t>③享有不受痛苦、伤害和疾病的自由</a:t>
            </a:r>
            <a:endParaRPr b="1">
              <a:solidFill>
                <a:srgbClr val="FF0000"/>
              </a:solidFill>
            </a:endParaRPr>
          </a:p>
          <a:p>
            <a:pPr algn="just">
              <a:lnSpc>
                <a:spcPct val="160000"/>
              </a:lnSpc>
            </a:pPr>
            <a:r>
              <a:t>保证动物不受额外的疼痛，预防疾病并对患病动物进行及时的治疗。</a:t>
            </a:r>
          </a:p>
          <a:p>
            <a:pPr algn="just">
              <a:lnSpc>
                <a:spcPct val="160000"/>
              </a:lnSpc>
            </a:pPr>
            <a:r>
              <a:rPr b="1">
                <a:solidFill>
                  <a:srgbClr val="FF0000"/>
                </a:solidFill>
              </a:rPr>
              <a:t>④享有生活无恐惧和无悲伤的自由</a:t>
            </a:r>
            <a:endParaRPr b="1">
              <a:solidFill>
                <a:srgbClr val="FF0000"/>
              </a:solidFill>
            </a:endParaRPr>
          </a:p>
          <a:p>
            <a:pPr algn="just">
              <a:lnSpc>
                <a:spcPct val="160000"/>
              </a:lnSpc>
            </a:pPr>
            <a:r>
              <a:t>保证避免动物遭受精神痛苦的各种条件和处置。</a:t>
            </a:r>
          </a:p>
          <a:p>
            <a:pPr algn="just">
              <a:lnSpc>
                <a:spcPct val="160000"/>
              </a:lnSpc>
            </a:pPr>
            <a:r>
              <a:rPr b="1">
                <a:solidFill>
                  <a:srgbClr val="FF0000"/>
                </a:solidFill>
              </a:rPr>
              <a:t>⑤享有表达天性的自由</a:t>
            </a:r>
            <a:endParaRPr b="1">
              <a:solidFill>
                <a:srgbClr val="FF0000"/>
              </a:solidFill>
            </a:endParaRPr>
          </a:p>
          <a:p>
            <a:pPr algn="just">
              <a:lnSpc>
                <a:spcPct val="160000"/>
              </a:lnSpc>
            </a:pPr>
            <a:r>
              <a:t>被提供足够的空间、适当的设施以及与同类伙伴在一起。</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tretch>
            <a:fillRect/>
          </a:stretch>
        </p:blipFill>
        <p:spPr>
          <a:xfrm>
            <a:off x="1600200" y="3487420"/>
            <a:ext cx="5810250" cy="3248025"/>
          </a:xfrm>
          <a:prstGeom prst="rect">
            <a:avLst/>
          </a:prstGeom>
        </p:spPr>
      </p:pic>
      <p:sp>
        <p:nvSpPr>
          <p:cNvPr id="5" name="文本框 4"/>
          <p:cNvSpPr txBox="1"/>
          <p:nvPr/>
        </p:nvSpPr>
        <p:spPr>
          <a:xfrm>
            <a:off x="304800" y="1219200"/>
            <a:ext cx="8519160" cy="2168525"/>
          </a:xfrm>
          <a:prstGeom prst="rect">
            <a:avLst/>
          </a:prstGeom>
          <a:noFill/>
        </p:spPr>
        <p:txBody>
          <a:bodyPr wrap="square" rtlCol="0">
            <a:spAutoFit/>
          </a:bodyPr>
          <a:p>
            <a:pPr algn="just">
              <a:lnSpc>
                <a:spcPct val="150000"/>
              </a:lnSpc>
            </a:pPr>
            <a:r>
              <a:rPr lang="en-US" altLang="zh-CN"/>
              <a:t>       </a:t>
            </a:r>
            <a:r>
              <a:rPr lang="zh-CN" altLang="en-US">
                <a:latin typeface="Times New Roman" panose="02020603050405020304" pitchFamily="18" charset="0"/>
                <a:cs typeface="Times New Roman" panose="02020603050405020304" pitchFamily="18" charset="0"/>
              </a:rPr>
              <a:t>为了给予实验动物基本的动物福利，我们需要遵守3R原则，即</a:t>
            </a:r>
            <a:r>
              <a:rPr lang="zh-CN" altLang="en-US">
                <a:solidFill>
                  <a:srgbClr val="FF0000"/>
                </a:solidFill>
                <a:latin typeface="Times New Roman" panose="02020603050405020304" pitchFamily="18" charset="0"/>
                <a:cs typeface="Times New Roman" panose="02020603050405020304" pitchFamily="18" charset="0"/>
              </a:rPr>
              <a:t>替代（Replacement）、减少（Reduction）和优化（Refinement）</a:t>
            </a:r>
            <a:r>
              <a:rPr lang="zh-CN" altLang="en-US">
                <a:latin typeface="Times New Roman" panose="02020603050405020304" pitchFamily="18" charset="0"/>
                <a:cs typeface="Times New Roman" panose="02020603050405020304" pitchFamily="18" charset="0"/>
              </a:rPr>
              <a:t>。该原则最早由两位英国科学家Russell和Burch于1959年在著作《The Principles of Humane Experimental Technique》人道主义技术原理中提出。此后，3R原则被广泛接受，并成为评估和指导动物实验的重要标准。</a:t>
            </a:r>
            <a:endParaRPr lang="zh-CN" altLang="en-US">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9242"/>
          <a:stretch>
            <a:fillRect/>
          </a:stretch>
        </p:blipFill>
        <p:spPr>
          <a:xfrm>
            <a:off x="381000" y="1524000"/>
            <a:ext cx="8442325" cy="47853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3" name="文本框 2"/>
          <p:cNvSpPr txBox="1"/>
          <p:nvPr/>
        </p:nvSpPr>
        <p:spPr>
          <a:xfrm>
            <a:off x="318770" y="1295400"/>
            <a:ext cx="8415020" cy="4797425"/>
          </a:xfrm>
          <a:prstGeom prst="rect">
            <a:avLst/>
          </a:prstGeom>
          <a:noFill/>
        </p:spPr>
        <p:txBody>
          <a:bodyPr wrap="square" rtlCol="0">
            <a:spAutoFit/>
          </a:bodyPr>
          <a:p>
            <a:pPr algn="just">
              <a:lnSpc>
                <a:spcPct val="170000"/>
              </a:lnSpc>
            </a:pPr>
            <a:r>
              <a:rPr lang="zh-CN" altLang="en-US" b="1">
                <a:solidFill>
                  <a:srgbClr val="FF0000"/>
                </a:solidFill>
              </a:rPr>
              <a:t>1</a:t>
            </a:r>
            <a:r>
              <a:rPr lang="en-US" altLang="zh-CN" b="1">
                <a:solidFill>
                  <a:srgbClr val="FF0000"/>
                </a:solidFill>
              </a:rPr>
              <a:t>. </a:t>
            </a:r>
            <a:r>
              <a:rPr lang="zh-CN" altLang="en-US" b="1">
                <a:solidFill>
                  <a:srgbClr val="FF0000"/>
                </a:solidFill>
              </a:rPr>
              <a:t>减少（</a:t>
            </a:r>
            <a:r>
              <a:rPr lang="zh-CN" altLang="en-US" b="1">
                <a:solidFill>
                  <a:srgbClr val="FF0000"/>
                </a:solidFill>
                <a:latin typeface="Times New Roman" panose="02020603050405020304" pitchFamily="18" charset="0"/>
                <a:cs typeface="Times New Roman" panose="02020603050405020304" pitchFamily="18" charset="0"/>
                <a:sym typeface="+mn-ea"/>
              </a:rPr>
              <a:t>Reduction）</a:t>
            </a:r>
            <a:r>
              <a:rPr lang="zh-CN" altLang="en-US"/>
              <a:t>：是指在科学研究中，使用较少量的动物获取同样多的试验数据或使用一定数量的动物能获得更多试验数据的科学方法。要达到减少的目的，在试验前需进行周密的设计，取得试验数据后要进行合理的统计学分析，不能单纯为达到减少动物使用数量而采取违反科学原则的做法。                                   </a:t>
            </a:r>
            <a:br>
              <a:rPr lang="zh-CN" altLang="en-US"/>
            </a:br>
            <a:r>
              <a:rPr lang="zh-CN" altLang="en-US" b="1">
                <a:solidFill>
                  <a:srgbClr val="FF0000"/>
                </a:solidFill>
              </a:rPr>
              <a:t> 2.</a:t>
            </a:r>
            <a:r>
              <a:rPr lang="en-US" altLang="zh-CN" b="1">
                <a:solidFill>
                  <a:srgbClr val="FF0000"/>
                </a:solidFill>
              </a:rPr>
              <a:t> </a:t>
            </a:r>
            <a:r>
              <a:rPr lang="zh-CN" altLang="en-US" b="1">
                <a:solidFill>
                  <a:srgbClr val="FF0000"/>
                </a:solidFill>
              </a:rPr>
              <a:t>替代（</a:t>
            </a:r>
            <a:r>
              <a:rPr lang="zh-CN" altLang="en-US" b="1">
                <a:solidFill>
                  <a:srgbClr val="FF0000"/>
                </a:solidFill>
                <a:latin typeface="Times New Roman" panose="02020603050405020304" pitchFamily="18" charset="0"/>
                <a:cs typeface="Times New Roman" panose="02020603050405020304" pitchFamily="18" charset="0"/>
                <a:sym typeface="+mn-ea"/>
              </a:rPr>
              <a:t>Replaceme</a:t>
            </a:r>
            <a:r>
              <a:rPr lang="zh-CN" altLang="en-US" b="1">
                <a:solidFill>
                  <a:srgbClr val="FF0000"/>
                </a:solidFill>
                <a:latin typeface="Times New Roman" panose="02020603050405020304" pitchFamily="18" charset="0"/>
                <a:cs typeface="Times New Roman" panose="02020603050405020304" pitchFamily="18" charset="0"/>
                <a:sym typeface="+mn-ea"/>
              </a:rPr>
              <a:t>nt</a:t>
            </a:r>
            <a:r>
              <a:rPr lang="zh-CN" altLang="en-US" sz="1800" b="1">
                <a:solidFill>
                  <a:srgbClr val="FF0000"/>
                </a:solidFill>
                <a:sym typeface="+mn-ea"/>
              </a:rPr>
              <a:t>）</a:t>
            </a:r>
            <a:r>
              <a:rPr lang="zh-CN" altLang="en-US"/>
              <a:t>：是指使用较少知觉或没有知觉的试验材料代替活体动物，或使用低等动物替代高等动物进行试验，并获得相同试验效果的科学方法。                   </a:t>
            </a:r>
            <a:endParaRPr lang="zh-CN" altLang="en-US"/>
          </a:p>
          <a:p>
            <a:pPr algn="just">
              <a:lnSpc>
                <a:spcPct val="170000"/>
              </a:lnSpc>
            </a:pPr>
            <a:r>
              <a:rPr lang="zh-CN" altLang="en-US" b="1">
                <a:solidFill>
                  <a:srgbClr val="FF0000"/>
                </a:solidFill>
              </a:rPr>
              <a:t> 3.</a:t>
            </a:r>
            <a:r>
              <a:rPr lang="en-US" altLang="zh-CN" b="1">
                <a:solidFill>
                  <a:srgbClr val="FF0000"/>
                </a:solidFill>
              </a:rPr>
              <a:t> </a:t>
            </a:r>
            <a:r>
              <a:rPr lang="zh-CN" altLang="en-US" b="1">
                <a:solidFill>
                  <a:srgbClr val="FF0000"/>
                </a:solidFill>
              </a:rPr>
              <a:t>优化</a:t>
            </a:r>
            <a:r>
              <a:rPr lang="zh-CN" altLang="en-US" b="1">
                <a:solidFill>
                  <a:srgbClr val="FF0000"/>
                </a:solidFill>
                <a:latin typeface="Times New Roman" panose="02020603050405020304" pitchFamily="18" charset="0"/>
                <a:cs typeface="Times New Roman" panose="02020603050405020304" pitchFamily="18" charset="0"/>
                <a:sym typeface="+mn-ea"/>
              </a:rPr>
              <a:t>（Refinement）</a:t>
            </a:r>
            <a:r>
              <a:rPr lang="zh-CN" altLang="en-US"/>
              <a:t>：是指通过改进和完善实验程序，避免、减少或减轻给动物造成的疼痛和不安，或为动物提供适宜的生活条件，以保证动物健康和康乐，保证动物实验结果可靠性和提高动物福利的科学方法。 </a:t>
            </a: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sp>
        <p:nvSpPr>
          <p:cNvPr id="3" name="文本框 2"/>
          <p:cNvSpPr txBox="1"/>
          <p:nvPr/>
        </p:nvSpPr>
        <p:spPr>
          <a:xfrm>
            <a:off x="457200" y="1524000"/>
            <a:ext cx="8201660" cy="4685030"/>
          </a:xfrm>
          <a:prstGeom prst="rect">
            <a:avLst/>
          </a:prstGeom>
          <a:noFill/>
        </p:spPr>
        <p:txBody>
          <a:bodyPr wrap="square" rtlCol="0">
            <a:noAutofit/>
          </a:bodyPr>
          <a:p>
            <a:pPr algn="just">
              <a:lnSpc>
                <a:spcPct val="170000"/>
              </a:lnSpc>
            </a:pPr>
            <a:r>
              <a:rPr lang="en-US" altLang="zh-CN">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实施3R原则，不仅是对实验动物的动物福利的保障，而且可能对实验的其他方面也有一定意义。Russell和Burch认为，3R原则的实施，不仅能直接使实验动物收益，还有其他一系列的好处。</a:t>
            </a:r>
            <a:r>
              <a:rPr lang="zh-CN" altLang="en-US" sz="2000">
                <a:solidFill>
                  <a:srgbClr val="FF0000"/>
                </a:solidFill>
                <a:latin typeface="Times New Roman" panose="02020603050405020304" pitchFamily="18" charset="0"/>
                <a:cs typeface="Times New Roman" panose="02020603050405020304" pitchFamily="18" charset="0"/>
              </a:rPr>
              <a:t>通过3R原则改善动物福利可以提升科学研究的质量。更人道的实验技术有助于获得更准确更可靠的研究结果。其次，3R原则又有一定的经济效益</a:t>
            </a:r>
            <a:r>
              <a:rPr lang="zh-CN" altLang="en-US" sz="2000">
                <a:latin typeface="Times New Roman" panose="02020603050405020304" pitchFamily="18" charset="0"/>
                <a:cs typeface="Times New Roman" panose="02020603050405020304" pitchFamily="18" charset="0"/>
              </a:rPr>
              <a:t>。减少使用的动物数量可以降低研究成本，提高资源使用效率，也有助于研究活动的可持续性。此外，寻找替代实验方法的过程中还可能产生新的研究途径，减轻科研过程的路径依赖，产生新的科研成果。</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8926" r="8926"/>
          <a:stretch>
            <a:fillRect/>
          </a:stretch>
        </p:blipFill>
        <p:spPr>
          <a:xfrm>
            <a:off x="457200" y="1752600"/>
            <a:ext cx="8202295" cy="4613910"/>
          </a:xfrm>
          <a:prstGeom prst="rect">
            <a:avLst/>
          </a:prstGeom>
        </p:spPr>
      </p:pic>
      <p:grpSp>
        <p:nvGrpSpPr>
          <p:cNvPr id="7" name="组合 6"/>
          <p:cNvGrpSpPr/>
          <p:nvPr/>
        </p:nvGrpSpPr>
        <p:grpSpPr>
          <a:xfrm>
            <a:off x="3886200" y="2971800"/>
            <a:ext cx="2680970" cy="685800"/>
            <a:chOff x="6120" y="4680"/>
            <a:chExt cx="4222" cy="1080"/>
          </a:xfrm>
        </p:grpSpPr>
        <p:sp>
          <p:nvSpPr>
            <p:cNvPr id="4" name="矩形 3"/>
            <p:cNvSpPr/>
            <p:nvPr/>
          </p:nvSpPr>
          <p:spPr>
            <a:xfrm>
              <a:off x="6120" y="4680"/>
              <a:ext cx="4127" cy="108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6120" y="4800"/>
              <a:ext cx="4222" cy="919"/>
            </a:xfrm>
            <a:prstGeom prst="rect">
              <a:avLst/>
            </a:prstGeom>
            <a:noFill/>
          </p:spPr>
          <p:txBody>
            <a:bodyPr wrap="square" rtlCol="0">
              <a:spAutoFit/>
            </a:bodyPr>
            <a:p>
              <a:r>
                <a:rPr lang="zh-CN" altLang="en-US" sz="1600"/>
                <a:t>任何会造成痛苦的动物实验在香港都需要动物许可证。</a:t>
              </a:r>
              <a:endParaRPr lang="zh-CN" altLang="en-US" sz="1600"/>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4" name="图片 3"/>
          <p:cNvPicPr>
            <a:picLocks noChangeAspect="1"/>
          </p:cNvPicPr>
          <p:nvPr/>
        </p:nvPicPr>
        <p:blipFill>
          <a:blip r:embed="rId6"/>
          <a:srcRect l="9503" r="9039"/>
          <a:stretch>
            <a:fillRect/>
          </a:stretch>
        </p:blipFill>
        <p:spPr>
          <a:xfrm>
            <a:off x="401955" y="1676400"/>
            <a:ext cx="8248650" cy="467931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046" r="8890"/>
          <a:stretch>
            <a:fillRect/>
          </a:stretch>
        </p:blipFill>
        <p:spPr>
          <a:xfrm>
            <a:off x="381000" y="1600200"/>
            <a:ext cx="8319770" cy="468439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8926" r="9242"/>
          <a:stretch>
            <a:fillRect/>
          </a:stretch>
        </p:blipFill>
        <p:spPr>
          <a:xfrm>
            <a:off x="304800" y="1524000"/>
            <a:ext cx="8494395" cy="479679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8926"/>
          <a:stretch>
            <a:fillRect/>
          </a:stretch>
        </p:blipFill>
        <p:spPr>
          <a:xfrm>
            <a:off x="304800" y="1371600"/>
            <a:ext cx="8549005" cy="482790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4" name="图片 3"/>
          <p:cNvPicPr>
            <a:picLocks noChangeAspect="1"/>
          </p:cNvPicPr>
          <p:nvPr/>
        </p:nvPicPr>
        <p:blipFill>
          <a:blip r:embed="rId6"/>
          <a:srcRect l="8926" r="8926"/>
          <a:stretch>
            <a:fillRect/>
          </a:stretch>
        </p:blipFill>
        <p:spPr>
          <a:xfrm>
            <a:off x="427990" y="1725295"/>
            <a:ext cx="8286750" cy="466153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9242"/>
          <a:stretch>
            <a:fillRect/>
          </a:stretch>
        </p:blipFill>
        <p:spPr>
          <a:xfrm>
            <a:off x="381000" y="1676400"/>
            <a:ext cx="8338185" cy="472630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9242"/>
          <a:stretch>
            <a:fillRect/>
          </a:stretch>
        </p:blipFill>
        <p:spPr>
          <a:xfrm>
            <a:off x="457200" y="1524000"/>
            <a:ext cx="8416925" cy="477139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9242"/>
          <a:stretch>
            <a:fillRect/>
          </a:stretch>
        </p:blipFill>
        <p:spPr>
          <a:xfrm>
            <a:off x="381000" y="1600200"/>
            <a:ext cx="8405495" cy="476504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8926" r="8926"/>
          <a:stretch>
            <a:fillRect/>
          </a:stretch>
        </p:blipFill>
        <p:spPr>
          <a:xfrm>
            <a:off x="441325" y="1676400"/>
            <a:ext cx="8169910" cy="459549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12700" cmpd="sng">
            <a:noFill/>
            <a:prstDash val="solid"/>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100330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altLang="en-US" sz="3200" b="1"/>
              <a:t>参会心得</a:t>
            </a:r>
            <a:endParaRPr lang="zh-CN" altLang="en-US" sz="3200" b="1"/>
          </a:p>
        </p:txBody>
      </p:sp>
      <p:pic>
        <p:nvPicPr>
          <p:cNvPr id="3" name="图片 2"/>
          <p:cNvPicPr>
            <a:picLocks noChangeAspect="1"/>
          </p:cNvPicPr>
          <p:nvPr/>
        </p:nvPicPr>
        <p:blipFill>
          <a:blip r:embed="rId6"/>
          <a:srcRect l="9242" r="9242"/>
          <a:stretch>
            <a:fillRect/>
          </a:stretch>
        </p:blipFill>
        <p:spPr>
          <a:xfrm>
            <a:off x="381000" y="1600200"/>
            <a:ext cx="8350250" cy="473329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COMMONDATA" val="eyJoZGlkIjoiY2ZmMDA4YjM4Y2Y1ODA0YzBjZWU5MDJlM2ExZGRiOTkifQ=="/>
  <p:tag name="KSO_WPP_MARK_KEY" val="9d95fddc-ee96-4680-aa17-4aeac1a80d10"/>
  <p:tag name="commondata" val="eyJoZGlkIjoiNzgyNTY0OWMwNDVjNmNkYzVkMjNjNzYxMjRlMTM3Mj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2096</Words>
  <Application>WPS 演示</Application>
  <PresentationFormat>全屏显示(4:3)</PresentationFormat>
  <Paragraphs>136</Paragraphs>
  <Slides>23</Slides>
  <Notes>25</Notes>
  <HiddenSlides>0</HiddenSlides>
  <MMClips>6</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Calibri</vt:lpstr>
      <vt:lpstr>Segoe UI</vt:lpstr>
      <vt:lpstr>Wingdings</vt:lpstr>
      <vt:lpstr>Times New Roman</vt:lpstr>
      <vt:lpstr>Arial Unicode MS</vt:lpstr>
      <vt:lpstr>微软雅黑</vt:lpstr>
      <vt:lpstr>汉仪正圆 55简</vt:lpstr>
      <vt:lpstr>Segoe Print</vt:lpstr>
      <vt:lpstr>汉仪正圆-75W</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537</cp:revision>
  <dcterms:created xsi:type="dcterms:W3CDTF">2021-08-30T00:29:00Z</dcterms:created>
  <dcterms:modified xsi:type="dcterms:W3CDTF">2024-11-09T01:37:26Z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C913520282364B319D8A0CEF75F4BBE0_12</vt:lpwstr>
  </property>
  <property fmtid="{D5CDD505-2E9C-101B-9397-08002B2CF9AE}" pid="4" name="KSOProductBuildVer">
    <vt:lpwstr>2052-12.1.0.18608</vt:lpwstr>
  </property>
</Properties>
</file>