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media/image10.svg" ContentType="image/svg+xml"/>
  <Override PartName="/ppt/media/image100.svg" ContentType="image/svg+xml"/>
  <Override PartName="/ppt/media/image102.svg" ContentType="image/svg+xml"/>
  <Override PartName="/ppt/media/image104.svg" ContentType="image/svg+xml"/>
  <Override PartName="/ppt/media/image106.svg" ContentType="image/svg+xml"/>
  <Override PartName="/ppt/media/image12.svg" ContentType="image/svg+xml"/>
  <Override PartName="/ppt/media/image14.svg" ContentType="image/svg+xml"/>
  <Override PartName="/ppt/media/image16.svg" ContentType="image/svg+xml"/>
  <Override PartName="/ppt/media/image18.svg" ContentType="image/svg+xml"/>
  <Override PartName="/ppt/media/image2.svg" ContentType="image/svg+xml"/>
  <Override PartName="/ppt/media/image20.svg" ContentType="image/svg+xml"/>
  <Override PartName="/ppt/media/image22.svg" ContentType="image/svg+xml"/>
  <Override PartName="/ppt/media/image24.svg" ContentType="image/svg+xml"/>
  <Override PartName="/ppt/media/image26.svg" ContentType="image/svg+xml"/>
  <Override PartName="/ppt/media/image29.svg" ContentType="image/svg+xml"/>
  <Override PartName="/ppt/media/image31.svg" ContentType="image/svg+xml"/>
  <Override PartName="/ppt/media/image33.svg" ContentType="image/svg+xml"/>
  <Override PartName="/ppt/media/image35.svg" ContentType="image/svg+xml"/>
  <Override PartName="/ppt/media/image37.svg" ContentType="image/svg+xml"/>
  <Override PartName="/ppt/media/image39.svg" ContentType="image/svg+xml"/>
  <Override PartName="/ppt/media/image4.svg" ContentType="image/svg+xml"/>
  <Override PartName="/ppt/media/image42.svg" ContentType="image/svg+xml"/>
  <Override PartName="/ppt/media/image44.svg" ContentType="image/svg+xml"/>
  <Override PartName="/ppt/media/image46.svg" ContentType="image/svg+xml"/>
  <Override PartName="/ppt/media/image48.svg" ContentType="image/svg+xml"/>
  <Override PartName="/ppt/media/image50.svg" ContentType="image/svg+xml"/>
  <Override PartName="/ppt/media/image52.svg" ContentType="image/svg+xml"/>
  <Override PartName="/ppt/media/image54.svg" ContentType="image/svg+xml"/>
  <Override PartName="/ppt/media/image56.svg" ContentType="image/svg+xml"/>
  <Override PartName="/ppt/media/image58.svg" ContentType="image/svg+xml"/>
  <Override PartName="/ppt/media/image6.svg" ContentType="image/svg+xml"/>
  <Override PartName="/ppt/media/image61.svg" ContentType="image/svg+xml"/>
  <Override PartName="/ppt/media/image63.svg" ContentType="image/svg+xml"/>
  <Override PartName="/ppt/media/image65.svg" ContentType="image/svg+xml"/>
  <Override PartName="/ppt/media/image67.svg" ContentType="image/svg+xml"/>
  <Override PartName="/ppt/media/image69.svg" ContentType="image/svg+xml"/>
  <Override PartName="/ppt/media/image71.svg" ContentType="image/svg+xml"/>
  <Override PartName="/ppt/media/image73.svg" ContentType="image/svg+xml"/>
  <Override PartName="/ppt/media/image75.svg" ContentType="image/svg+xml"/>
  <Override PartName="/ppt/media/image77.svg" ContentType="image/svg+xml"/>
  <Override PartName="/ppt/media/image8.svg" ContentType="image/svg+xml"/>
  <Override PartName="/ppt/media/image81.svg" ContentType="image/svg+xml"/>
  <Override PartName="/ppt/media/image83.svg" ContentType="image/svg+xml"/>
  <Override PartName="/ppt/media/image86.svg" ContentType="image/svg+xml"/>
  <Override PartName="/ppt/media/image88.svg" ContentType="image/svg+xml"/>
  <Override PartName="/ppt/media/image90.svg" ContentType="image/svg+xml"/>
  <Override PartName="/ppt/media/image92.svg" ContentType="image/svg+xml"/>
  <Override PartName="/ppt/media/image94.svg" ContentType="image/svg+xml"/>
  <Override PartName="/ppt/media/image96.svg" ContentType="image/svg+xml"/>
  <Override PartName="/ppt/media/image98.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 id="2147483660" r:id="rId3"/>
    <p:sldMasterId id="2147483662" r:id="rId4"/>
  </p:sldMasterIdLst>
  <p:notesMasterIdLst>
    <p:notesMasterId r:id="rId6"/>
  </p:notesMasterIdLst>
  <p:handoutMasterIdLst>
    <p:handoutMasterId r:id="rId29"/>
  </p:handoutMasterIdLst>
  <p:sldIdLst>
    <p:sldId id="256" r:id="rId5"/>
    <p:sldId id="257" r:id="rId7"/>
    <p:sldId id="258" r:id="rId8"/>
    <p:sldId id="259" r:id="rId9"/>
    <p:sldId id="260" r:id="rId10"/>
    <p:sldId id="278" r:id="rId11"/>
    <p:sldId id="261" r:id="rId12"/>
    <p:sldId id="279" r:id="rId13"/>
    <p:sldId id="262" r:id="rId14"/>
    <p:sldId id="263" r:id="rId15"/>
    <p:sldId id="280" r:id="rId16"/>
    <p:sldId id="264" r:id="rId17"/>
    <p:sldId id="265" r:id="rId18"/>
    <p:sldId id="266" r:id="rId19"/>
    <p:sldId id="267" r:id="rId20"/>
    <p:sldId id="268" r:id="rId21"/>
    <p:sldId id="269" r:id="rId22"/>
    <p:sldId id="270" r:id="rId23"/>
    <p:sldId id="271" r:id="rId24"/>
    <p:sldId id="272" r:id="rId25"/>
    <p:sldId id="273" r:id="rId26"/>
    <p:sldId id="274" r:id="rId27"/>
    <p:sldId id="276" r:id="rId28"/>
  </p:sldIdLst>
  <p:sldSz cx="12192000" cy="6858000"/>
  <p:notesSz cx="6858000" cy="9144000"/>
  <p:custDataLst>
    <p:tags r:id="rId3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32" userDrawn="1">
          <p15:clr>
            <a:srgbClr val="747775"/>
          </p15:clr>
        </p15:guide>
        <p15:guide id="2" pos="288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showGuides="1">
      <p:cViewPr varScale="1">
        <p:scale>
          <a:sx n="100" d="100"/>
          <a:sy n="100" d="100"/>
        </p:scale>
        <p:origin x="0" y="0"/>
      </p:cViewPr>
      <p:guideLst>
        <p:guide orient="horz" pos="1632"/>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3" Type="http://schemas.openxmlformats.org/officeDocument/2006/relationships/tags" Target="tags/tag55.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Master" Target="slideMasters/slideMaster2.xml"/><Relationship Id="rId29" Type="http://schemas.openxmlformats.org/officeDocument/2006/relationships/handoutMaster" Target="handoutMasters/handoutMaster1.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fld id="{B7268E1E-0E44-426D-905E-8AD9B19D2182}" type="datetimeFigureOut">
              <a:rPr lang="cs-CZ" smtClean="0"/>
            </a:fld>
            <a:endParaRPr lang="cs-CZ"/>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cs-CZ"/>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fld id="{871B2431-D351-4C6E-A3CF-9DFAC0E3E050}" type="slidenum">
              <a:rPr lang="cs-CZ" smtClean="0"/>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大家好，今天我将为大家介绍一篇发表在《Nature Medicine》上的系统性综述，题目是《用于疾病预防和健康促进的艺术》。</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纳入的研究主要采用了两种干预类型：健康传播项目和主动干预项目。健康传播项目旨在提高公众对NCDs的认识，而主动干预项目则鼓励人们积极参与艺术活动。这些干预措施主要在学校和社区等场所实施。</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张表格总结了所有纳入研究的测量结果。研究主要关注了NCDs的系统性和结构性驱动因素、心理健康、生理指标、缺乏运动、不健康饮食等多个方面。其中，系统性和结构性驱动因素是研究最多的类别，这表明研究人员越来越关注社会环境对健康的影响。</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关于干预效果，研究发现大多数研究报告了积极的结果，尤其是在改善饮食、控制体重和促进心理健康方面。然而，由于研究之间的异质性较大，无法进行 meta 分析。在质量评估方面，大多数研究的质量较高，但在利益相关者参与和抽样方法等方面仍有改进空间。</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定性分析部分揭示了三个核心主题：社区合作、文化相关性以及资源和可持续性。研究发现，社区参与和文化定制是艺术干预成功的关键因素，而资源不足和缺乏可持续性则是主要障碍。这些发现为未来的艺术干预项目提供了重要的实践指导。</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张表格进一步详细列出了与促进因素和障碍相关的主题。可以看到，社区合作、文化相关性和资源可持续性是相互关联的，解决其中任何一个问题都需要综合考虑其他因素。例如，要实现有效的社区合作，就必须确保项目具有文化相关性，并获得足够的资源支持。</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张表格总结了艺术策略促进健康公平的四种主要方式：识别健康差异、解决系统性驱动因素、增强文化相关性以及产生多维度结果。艺术的独特之处在于其能够同时作用于个体和社会层面，通过多种方式来促进健康公平。</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综合定量和定性结果，我们可以得出以下核心发现：首先，艺术干预主要服务于弱势群体；其次，文化相关性是提高干预效果的关键；第三，艺术能够有效识别和应对健康的系统性驱动因素；第四，艺术在健康沟通方面具有独特价值；最后，艺术干预在心血管疾病、糖尿病和心理健康等领域有较多应用。</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在讨论部分，研究人员也指出了一些负面结果，例如社区园艺项目可能会给参与者带来额外的压力。同时，研究强调了健康公平的重要性，指出社会分层是健康不平等的根本原因，需要从上游入手，通过社会变革来实现健康公平。</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研究还讨论了艺术的多元性和文化相关性。艺术的多模式方法使其能够同时作用于身体、情感和认知多个层面，产生多维度的结果。而文化相关性则是确保艺术干预能够被目标群体接受和有效的关键，这需要社区成员的深度参与。</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最后，研究讨论了艺术干预的潜在负面影响和研究的优劣势。艺术干预可能会带来一些意想不到的风险，如污名化某些人群。因此，在实施过程中需要加强培训和社区参与。同时，本研究也存在一些局限性，如纳入研究的异质性较大，中低收入国家的研究不足等，这为未来的研究指明了方向。</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首先，让我们来了解一下本研究的作者及其所属单位。这是一个由来自全球多个知名机构的研究人员组成的团队，他们的专业背景涵盖了医学、艺术、公共卫生等多个领域，为这项跨学科研究提供了坚实的基础。</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关于发表偏倚，研究人员承认由于筛选团队的地域分布和数据可用性等原因，可能存在一定的偏倚。但研究通过对每项研究进行偏差评估，并呼吁未来开展更多中低收入国家的研究来缓解这一问题。总体而言，本研究填补了现有研究的空白，为艺术在NCDs预防和健康促进中的应用提供了重要的证据和实践指导。</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这里是参考文献的最后几篇，以及一些补充说明。更多的详细信息，如研究方法、附加参考文献和源数据等，可以通过文章的DOI链接获取。</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篇综述的核心内容是探讨艺术在NCDs预防和健康促进中的作用。研究人员通过对95项涉及27个国家的研究进行分析，发现艺术活动可以通过多种途径对健康产生积极影响，尤其是在提高身体活动、改善饮食、促进心理健康以及应对健康不平等方面。</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NCDs是全球健康面临的重大挑战，尤其对弱势群体影响深远。尽管已有研究显示艺术活动对健康有益，但关于其在NCDs预防方面的系统性证据仍然缺乏。因此，本研究旨在填补这一空白，通过系统综述来评估艺术在这一领域的潜力。</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本研究的核心问题是探索在全球普通人群中，艺术用于促进健康和预防NCDs的现有证据。同时，研究还关注艺术应用的领域、相关的促进因素和障碍，以及如何通过艺术策略来解决健康公平问题。</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最后，这是本研究的方法部分。研究采用了混合方法系统综述的设计，遵循了PRISMA规范，并在PROSPERO进行了注册。研究人员通过广泛的文献检索和严格的筛选，纳入了95项研究进行分析。数据分析采用了主题合成法等定性和定量相结合的方法，以确保研究结果的可靠性和有效性。</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这是本研究的PRISMA流程图，展示了从文献检索到最终纳入研究的全过程。研究人员从多个数据库中检索到了超过10,000条记录，经过严格的筛选和评估，最终有95项研究被纳入本次系统综述。</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接下来我们看一下纳入研究的基本特征。这些研究发表于1992年至2024年，主要集中在高人类发展指数国家。研究设计多样，包括定量、定性和混合方法研究。研究人群涵盖了不同年龄、种族和社会经济背景的群体，总样本量超过23万人。</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smtClean="0"/>
              <a:t>1.7.2013</a:t>
            </a:r>
            <a:endParaRPr lang="cs-CZ" smtClean="0"/>
          </a:p>
        </p:txBody>
      </p:sp>
      <p:sp>
        <p:nvSpPr>
          <p:cNvPr id="4" name="Slide Image Placeholder 3"/>
          <p:cNvSpPr>
            <a:spLocks noGrp="1" noRot="1" noChangeAspect="1"/>
          </p:cNvSpPr>
          <p:nvPr>
            <p:ph type="sldImg" idx="2"/>
          </p:nvPr>
        </p:nvSpPr>
        <p:spPr>
          <a:xfrm>
            <a:off x="2857500" y="512763"/>
            <a:ext cx="3429000" cy="2566987"/>
          </a:xfrm>
          <a:prstGeom prst="rect">
            <a:avLst/>
          </a:prstGeom>
          <a:noFill/>
          <a:ln w="12700">
            <a:solidFill>
              <a:prstClr val="black"/>
            </a:solidFill>
          </a:ln>
        </p:spPr>
        <p:txBody>
          <a:bodyPr vert="horz" lIns="91440" tIns="45720" rIns="91440" bIns="45720" rtlCol="0" anchor="ctr"/>
          <a:lstStyle/>
          <a:p/>
        </p:txBody>
      </p:sp>
      <p:sp>
        <p:nvSpPr>
          <p:cNvPr id="5" name="Notes Placeholder 4"/>
          <p:cNvSpPr>
            <a:spLocks noGrp="1"/>
          </p:cNvSpPr>
          <p:nvPr>
            <p:ph type="body" sz="quarter" idx="3"/>
          </p:nvPr>
        </p:nvSpPr>
        <p:spPr>
          <a:xfrm>
            <a:off x="914400" y="3251200"/>
            <a:ext cx="7315200" cy="3081338"/>
          </a:xfrm>
          <a:prstGeom prst="rect">
            <a:avLst/>
          </a:prstGeom>
        </p:spPr>
        <p:txBody>
          <a:bodyPr vert="horz" lIns="91440" tIns="45720" rIns="91440" bIns="45720" rtlCol="0" anchor="ctr"/>
          <a:lstStyle>
            <a:lvl1pPr algn="l">
              <a:defRPr sz="1400" b="0" i="0" u="none" strike="noStrike"/>
            </a:lvl1pPr>
          </a:lstStyle>
          <a:p>
            <a:pPr indent="0" algn="l">
              <a:lnSpc>
                <a:spcPct val="100000"/>
              </a:lnSpc>
            </a:pPr>
            <a:r>
              <a:rPr lang="en-US" sz="1400" b="0" i="0" u="none" strike="noStrike">
                <a:solidFill>
                  <a:srgbClr val="000000"/>
                </a:solidFill>
              </a:rPr>
              <a:t>这张表格详细展示了研究群体的特征。可以看到，研究样本在种族、民族、年龄和社会经济地位等方面具有一定的多样性，但仍以非裔美国人、西班牙裔和白人为主。同时，有相当一部分研究关注了儿童和老年人，以及低经济地位和少数民族等弱势群体。</a:t>
            </a:r>
            <a:endParaRPr lang="en-US" sz="1400" b="0" i="0" u="none" strike="noStrike">
              <a:solidFill>
                <a:srgbClr val="000000"/>
              </a:solidFill>
            </a:endParaRPr>
          </a:p>
        </p:txBody>
      </p:sp>
      <p:sp>
        <p:nvSpPr>
          <p:cNvPr id="6" name="Footer Placeholder 5"/>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p:txBody>
      </p:sp>
      <p:sp>
        <p:nvSpPr>
          <p:cNvPr id="7" name="Slide Number Placeholder 6"/>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smtClean="0"/>
              <a:t>‹#›</a:t>
            </a:r>
            <a:endParaRPr 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标题幻灯片">
  <p:cSld name="TITLE">
    <p:spTree>
      <p:nvGrpSpPr>
        <p:cNvPr id="11" name="Shape 11"/>
        <p:cNvGrpSpPr/>
        <p:nvPr/>
      </p:nvGrpSpPr>
      <p:grpSpPr>
        <a:xfrm>
          <a:off x="0" y="0"/>
          <a:ext cx="0" cy="0"/>
          <a:chOff x="0" y="0"/>
          <a:chExt cx="0" cy="0"/>
        </a:xfrm>
      </p:grpSpPr>
      <p:sp>
        <p:nvSpPr>
          <p:cNvPr id="12" name="Shape 30"/>
          <p:cNvSpPr txBox="1"/>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 name="Shape 31"/>
          <p:cNvSpPr txBox="1"/>
          <p:nvPr>
            <p:ph type="subTitle" idx="1"/>
          </p:nvPr>
        </p:nvSpPr>
        <p:spPr>
          <a:xfrm>
            <a:off x="1143000" y="2701528"/>
            <a:ext cx="6858000" cy="1241821"/>
          </a:xfrm>
          <a:prstGeom prst="rect">
            <a:avLst/>
          </a:prstGeom>
          <a:noFill/>
          <a:ln>
            <a:noFill/>
          </a:ln>
        </p:spPr>
        <p:txBody>
          <a:bodyPr spcFirstLastPara="1" wrap="square" lIns="68575" tIns="34275" rIns="68575" bIns="34275" anchor="t" anchorCtr="0">
            <a:normAutofit/>
          </a:bodyPr>
          <a:lstStyle>
            <a:lvl1pPr lvl="0" algn="ctr">
              <a:lnSpc>
                <a:spcPct val="90000"/>
              </a:lnSpc>
              <a:spcBef>
                <a:spcPts val="800"/>
              </a:spcBef>
              <a:spcAft>
                <a:spcPts val="0"/>
              </a:spcAft>
              <a:buClr>
                <a:schemeClr val="dk1"/>
              </a:buClr>
              <a:buSzPts val="1800"/>
              <a:buNone/>
              <a:defRPr sz="1800"/>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
        <p:nvSpPr>
          <p:cNvPr id="14" name="Shape 32"/>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5" name="Shape 33"/>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16" name="Shape 34"/>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matchingName="标题和竖排文字">
  <p:cSld name="VERTICAL_TEXT">
    <p:spTree>
      <p:nvGrpSpPr>
        <p:cNvPr id="68" name="Shape 68"/>
        <p:cNvGrpSpPr/>
        <p:nvPr/>
      </p:nvGrpSpPr>
      <p:grpSpPr>
        <a:xfrm>
          <a:off x="0" y="0"/>
          <a:ext cx="0" cy="0"/>
          <a:chOff x="0" y="0"/>
          <a:chExt cx="0" cy="0"/>
        </a:xfrm>
      </p:grpSpPr>
      <p:sp>
        <p:nvSpPr>
          <p:cNvPr id="69" name="Shape 49"/>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0" name="Shape 50"/>
          <p:cNvSpPr txBox="1"/>
          <p:nvPr>
            <p:ph type="body" idx="1"/>
          </p:nvPr>
        </p:nvSpPr>
        <p:spPr>
          <a:xfrm rot="5400000">
            <a:off x="2940248" y="-942379"/>
            <a:ext cx="3263504" cy="78867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1" name="Shape 5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2" name="Shape 5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3" name="Shape 5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matchingName="竖排标题与文本">
  <p:cSld name="VERTICAL_TITLE_AND_VERTICAL_TEXT">
    <p:spTree>
      <p:nvGrpSpPr>
        <p:cNvPr id="74" name="Shape 74"/>
        <p:cNvGrpSpPr/>
        <p:nvPr/>
      </p:nvGrpSpPr>
      <p:grpSpPr>
        <a:xfrm>
          <a:off x="0" y="0"/>
          <a:ext cx="0" cy="0"/>
          <a:chOff x="0" y="0"/>
          <a:chExt cx="0" cy="0"/>
        </a:xfrm>
      </p:grpSpPr>
      <p:sp>
        <p:nvSpPr>
          <p:cNvPr id="75" name="Shape 15"/>
          <p:cNvSpPr txBox="1"/>
          <p:nvPr>
            <p:ph type="title"/>
          </p:nvPr>
        </p:nvSpPr>
        <p:spPr>
          <a:xfrm rot="5400000">
            <a:off x="5350073" y="1467445"/>
            <a:ext cx="4358879" cy="1971675"/>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76" name="Shape 16"/>
          <p:cNvSpPr txBox="1"/>
          <p:nvPr>
            <p:ph type="body" idx="1"/>
          </p:nvPr>
        </p:nvSpPr>
        <p:spPr>
          <a:xfrm rot="5400000">
            <a:off x="1349573" y="-447080"/>
            <a:ext cx="4358879" cy="5800725"/>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77" name="Shape 17"/>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8" name="Shape 18"/>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79" name="Shape 19"/>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matchingName="标题和内容">
  <p:cSld name="OBJECT">
    <p:spTree>
      <p:nvGrpSpPr>
        <p:cNvPr id="17" name="Shape 17"/>
        <p:cNvGrpSpPr/>
        <p:nvPr/>
      </p:nvGrpSpPr>
      <p:grpSpPr>
        <a:xfrm>
          <a:off x="0" y="0"/>
          <a:ext cx="0" cy="0"/>
          <a:chOff x="0" y="0"/>
          <a:chExt cx="0" cy="0"/>
        </a:xfrm>
      </p:grpSpPr>
      <p:sp>
        <p:nvSpPr>
          <p:cNvPr id="18" name="Shape 54"/>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9" name="Shape 55"/>
          <p:cNvSpPr txBox="1"/>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20" name="Shape 5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1" name="Shape 5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2" name="Shape 5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节标题">
  <p:cSld name="SECTION_HEADER">
    <p:spTree>
      <p:nvGrpSpPr>
        <p:cNvPr id="23" name="Shape 23"/>
        <p:cNvGrpSpPr/>
        <p:nvPr/>
      </p:nvGrpSpPr>
      <p:grpSpPr>
        <a:xfrm>
          <a:off x="0" y="0"/>
          <a:ext cx="0" cy="0"/>
          <a:chOff x="0" y="0"/>
          <a:chExt cx="0" cy="0"/>
        </a:xfrm>
      </p:grpSpPr>
      <p:sp>
        <p:nvSpPr>
          <p:cNvPr id="24" name="Shape 59"/>
          <p:cNvSpPr txBox="1"/>
          <p:nvPr>
            <p:ph type="title"/>
          </p:nvPr>
        </p:nvSpPr>
        <p:spPr>
          <a:xfrm>
            <a:off x="623888" y="1282304"/>
            <a:ext cx="7886700" cy="2139553"/>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4500"/>
              <a:buFont typeface="Arial" panose="020B0604020202020204"/>
              <a:buNone/>
              <a:defRPr sz="45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5" name="Shape 60"/>
          <p:cNvSpPr txBox="1"/>
          <p:nvPr>
            <p:ph type="body" idx="1"/>
          </p:nvPr>
        </p:nvSpPr>
        <p:spPr>
          <a:xfrm>
            <a:off x="623888" y="3442097"/>
            <a:ext cx="7886700" cy="1125140"/>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rgbClr val="888888"/>
              </a:buClr>
              <a:buSzPts val="1800"/>
              <a:buNone/>
              <a:defRPr sz="1800">
                <a:solidFill>
                  <a:srgbClr val="888888"/>
                </a:solidFill>
              </a:defRPr>
            </a:lvl1pPr>
            <a:lvl2pPr marL="914400" lvl="1" indent="-228600" algn="l">
              <a:lnSpc>
                <a:spcPct val="90000"/>
              </a:lnSpc>
              <a:spcBef>
                <a:spcPts val="400"/>
              </a:spcBef>
              <a:spcAft>
                <a:spcPts val="0"/>
              </a:spcAft>
              <a:buClr>
                <a:srgbClr val="888888"/>
              </a:buClr>
              <a:buSzPts val="1500"/>
              <a:buNone/>
              <a:defRPr sz="1500">
                <a:solidFill>
                  <a:srgbClr val="888888"/>
                </a:solidFill>
              </a:defRPr>
            </a:lvl2pPr>
            <a:lvl3pPr marL="1371600" lvl="2" indent="-228600" algn="l">
              <a:lnSpc>
                <a:spcPct val="90000"/>
              </a:lnSpc>
              <a:spcBef>
                <a:spcPts val="400"/>
              </a:spcBef>
              <a:spcAft>
                <a:spcPts val="0"/>
              </a:spcAft>
              <a:buClr>
                <a:srgbClr val="888888"/>
              </a:buClr>
              <a:buSzPts val="1400"/>
              <a:buNone/>
              <a:defRPr sz="1400">
                <a:solidFill>
                  <a:srgbClr val="888888"/>
                </a:solidFill>
              </a:defRPr>
            </a:lvl3pPr>
            <a:lvl4pPr marL="1828800" lvl="3" indent="-228600" algn="l">
              <a:lnSpc>
                <a:spcPct val="90000"/>
              </a:lnSpc>
              <a:spcBef>
                <a:spcPts val="400"/>
              </a:spcBef>
              <a:spcAft>
                <a:spcPts val="0"/>
              </a:spcAft>
              <a:buClr>
                <a:srgbClr val="888888"/>
              </a:buClr>
              <a:buSzPts val="1200"/>
              <a:buNone/>
              <a:defRPr sz="1200">
                <a:solidFill>
                  <a:srgbClr val="888888"/>
                </a:solidFill>
              </a:defRPr>
            </a:lvl4pPr>
            <a:lvl5pPr marL="2286000" lvl="4" indent="-228600" algn="l">
              <a:lnSpc>
                <a:spcPct val="90000"/>
              </a:lnSpc>
              <a:spcBef>
                <a:spcPts val="400"/>
              </a:spcBef>
              <a:spcAft>
                <a:spcPts val="0"/>
              </a:spcAft>
              <a:buClr>
                <a:srgbClr val="888888"/>
              </a:buClr>
              <a:buSzPts val="1200"/>
              <a:buNone/>
              <a:defRPr sz="1200">
                <a:solidFill>
                  <a:srgbClr val="888888"/>
                </a:solidFill>
              </a:defRPr>
            </a:lvl5pPr>
            <a:lvl6pPr marL="2743200" lvl="5" indent="-228600" algn="l">
              <a:lnSpc>
                <a:spcPct val="90000"/>
              </a:lnSpc>
              <a:spcBef>
                <a:spcPts val="400"/>
              </a:spcBef>
              <a:spcAft>
                <a:spcPts val="0"/>
              </a:spcAft>
              <a:buClr>
                <a:srgbClr val="888888"/>
              </a:buClr>
              <a:buSzPts val="1200"/>
              <a:buNone/>
              <a:defRPr sz="1200">
                <a:solidFill>
                  <a:srgbClr val="888888"/>
                </a:solidFill>
              </a:defRPr>
            </a:lvl6pPr>
            <a:lvl7pPr marL="3200400" lvl="6" indent="-228600" algn="l">
              <a:lnSpc>
                <a:spcPct val="90000"/>
              </a:lnSpc>
              <a:spcBef>
                <a:spcPts val="400"/>
              </a:spcBef>
              <a:spcAft>
                <a:spcPts val="0"/>
              </a:spcAft>
              <a:buClr>
                <a:srgbClr val="888888"/>
              </a:buClr>
              <a:buSzPts val="1200"/>
              <a:buNone/>
              <a:defRPr sz="1200">
                <a:solidFill>
                  <a:srgbClr val="888888"/>
                </a:solidFill>
              </a:defRPr>
            </a:lvl7pPr>
            <a:lvl8pPr marL="3657600" lvl="7" indent="-228600" algn="l">
              <a:lnSpc>
                <a:spcPct val="90000"/>
              </a:lnSpc>
              <a:spcBef>
                <a:spcPts val="400"/>
              </a:spcBef>
              <a:spcAft>
                <a:spcPts val="0"/>
              </a:spcAft>
              <a:buClr>
                <a:srgbClr val="888888"/>
              </a:buClr>
              <a:buSzPts val="1200"/>
              <a:buNone/>
              <a:defRPr sz="1200">
                <a:solidFill>
                  <a:srgbClr val="888888"/>
                </a:solidFill>
              </a:defRPr>
            </a:lvl8pPr>
            <a:lvl9pPr marL="4114800" lvl="8" indent="-228600" algn="l">
              <a:lnSpc>
                <a:spcPct val="90000"/>
              </a:lnSpc>
              <a:spcBef>
                <a:spcPts val="400"/>
              </a:spcBef>
              <a:spcAft>
                <a:spcPts val="0"/>
              </a:spcAft>
              <a:buClr>
                <a:srgbClr val="888888"/>
              </a:buClr>
              <a:buSzPts val="1200"/>
              <a:buNone/>
              <a:defRPr sz="1200">
                <a:solidFill>
                  <a:srgbClr val="888888"/>
                </a:solidFill>
              </a:defRPr>
            </a:lvl9pPr>
          </a:lstStyle>
          <a:p/>
        </p:txBody>
      </p:sp>
      <p:sp>
        <p:nvSpPr>
          <p:cNvPr id="26" name="Shape 6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7" name="Shape 6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28" name="Shape 6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matchingName="两栏内容">
  <p:cSld name="TWO_OBJECTS">
    <p:spTree>
      <p:nvGrpSpPr>
        <p:cNvPr id="29" name="Shape 29"/>
        <p:cNvGrpSpPr/>
        <p:nvPr/>
      </p:nvGrpSpPr>
      <p:grpSpPr>
        <a:xfrm>
          <a:off x="0" y="0"/>
          <a:ext cx="0" cy="0"/>
          <a:chOff x="0" y="0"/>
          <a:chExt cx="0" cy="0"/>
        </a:xfrm>
      </p:grpSpPr>
      <p:sp>
        <p:nvSpPr>
          <p:cNvPr id="30" name="Shape 9"/>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1" name="Shape 10"/>
          <p:cNvSpPr txBox="1"/>
          <p:nvPr>
            <p:ph type="body" idx="1"/>
          </p:nvPr>
        </p:nvSpPr>
        <p:spPr>
          <a:xfrm>
            <a:off x="6286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2" name="Shape 11"/>
          <p:cNvSpPr txBox="1"/>
          <p:nvPr>
            <p:ph type="body" idx="2"/>
          </p:nvPr>
        </p:nvSpPr>
        <p:spPr>
          <a:xfrm>
            <a:off x="4629150" y="1369219"/>
            <a:ext cx="38862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33" name="Shape 12"/>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4" name="Shape 13"/>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35" name="Shape 14"/>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matchingName="比较">
  <p:cSld name="TWO_OBJECTS_WITH_TEXT">
    <p:spTree>
      <p:nvGrpSpPr>
        <p:cNvPr id="36" name="Shape 36"/>
        <p:cNvGrpSpPr/>
        <p:nvPr/>
      </p:nvGrpSpPr>
      <p:grpSpPr>
        <a:xfrm>
          <a:off x="0" y="0"/>
          <a:ext cx="0" cy="0"/>
          <a:chOff x="0" y="0"/>
          <a:chExt cx="0" cy="0"/>
        </a:xfrm>
      </p:grpSpPr>
      <p:sp>
        <p:nvSpPr>
          <p:cNvPr id="37" name="Shape 35"/>
          <p:cNvSpPr txBox="1"/>
          <p:nvPr>
            <p:ph type="title"/>
          </p:nvPr>
        </p:nvSpPr>
        <p:spPr>
          <a:xfrm>
            <a:off x="629841"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38" name="Shape 36"/>
          <p:cNvSpPr txBox="1"/>
          <p:nvPr>
            <p:ph type="body" idx="1"/>
          </p:nvPr>
        </p:nvSpPr>
        <p:spPr>
          <a:xfrm>
            <a:off x="629841" y="1260872"/>
            <a:ext cx="3868340"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39" name="Shape 37"/>
          <p:cNvSpPr txBox="1"/>
          <p:nvPr>
            <p:ph type="body" idx="2"/>
          </p:nvPr>
        </p:nvSpPr>
        <p:spPr>
          <a:xfrm>
            <a:off x="629841" y="1878806"/>
            <a:ext cx="3868340"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0" name="Shape 38"/>
          <p:cNvSpPr txBox="1"/>
          <p:nvPr>
            <p:ph type="body" idx="3"/>
          </p:nvPr>
        </p:nvSpPr>
        <p:spPr>
          <a:xfrm>
            <a:off x="4629150" y="1260872"/>
            <a:ext cx="3887391" cy="617934"/>
          </a:xfrm>
          <a:prstGeom prst="rect">
            <a:avLst/>
          </a:prstGeom>
          <a:noFill/>
          <a:ln>
            <a:noFill/>
          </a:ln>
        </p:spPr>
        <p:txBody>
          <a:bodyPr spcFirstLastPara="1" wrap="square" lIns="68575" tIns="34275" rIns="68575" bIns="34275" anchor="b" anchorCtr="0">
            <a:normAutofit/>
          </a:bodyPr>
          <a:lstStyle>
            <a:lvl1pPr marL="457200" lvl="0" indent="-228600" algn="l">
              <a:lnSpc>
                <a:spcPct val="90000"/>
              </a:lnSpc>
              <a:spcBef>
                <a:spcPts val="800"/>
              </a:spcBef>
              <a:spcAft>
                <a:spcPts val="0"/>
              </a:spcAft>
              <a:buClr>
                <a:schemeClr val="dk1"/>
              </a:buClr>
              <a:buSzPts val="1800"/>
              <a:buNone/>
              <a:defRPr sz="1800" b="1"/>
            </a:lvl1pPr>
            <a:lvl2pPr marL="914400" lvl="1" indent="-228600" algn="l">
              <a:lnSpc>
                <a:spcPct val="90000"/>
              </a:lnSpc>
              <a:spcBef>
                <a:spcPts val="400"/>
              </a:spcBef>
              <a:spcAft>
                <a:spcPts val="0"/>
              </a:spcAft>
              <a:buClr>
                <a:schemeClr val="dk1"/>
              </a:buClr>
              <a:buSzPts val="1500"/>
              <a:buNone/>
              <a:defRPr sz="1500" b="1"/>
            </a:lvl2pPr>
            <a:lvl3pPr marL="1371600" lvl="2" indent="-228600" algn="l">
              <a:lnSpc>
                <a:spcPct val="90000"/>
              </a:lnSpc>
              <a:spcBef>
                <a:spcPts val="400"/>
              </a:spcBef>
              <a:spcAft>
                <a:spcPts val="0"/>
              </a:spcAft>
              <a:buClr>
                <a:schemeClr val="dk1"/>
              </a:buClr>
              <a:buSzPts val="1400"/>
              <a:buNone/>
              <a:defRPr sz="1400" b="1"/>
            </a:lvl3pPr>
            <a:lvl4pPr marL="1828800" lvl="3" indent="-228600" algn="l">
              <a:lnSpc>
                <a:spcPct val="90000"/>
              </a:lnSpc>
              <a:spcBef>
                <a:spcPts val="400"/>
              </a:spcBef>
              <a:spcAft>
                <a:spcPts val="0"/>
              </a:spcAft>
              <a:buClr>
                <a:schemeClr val="dk1"/>
              </a:buClr>
              <a:buSzPts val="1200"/>
              <a:buNone/>
              <a:defRPr sz="1200" b="1"/>
            </a:lvl4pPr>
            <a:lvl5pPr marL="2286000" lvl="4" indent="-228600" algn="l">
              <a:lnSpc>
                <a:spcPct val="90000"/>
              </a:lnSpc>
              <a:spcBef>
                <a:spcPts val="400"/>
              </a:spcBef>
              <a:spcAft>
                <a:spcPts val="0"/>
              </a:spcAft>
              <a:buClr>
                <a:schemeClr val="dk1"/>
              </a:buClr>
              <a:buSzPts val="1200"/>
              <a:buNone/>
              <a:defRPr sz="1200" b="1"/>
            </a:lvl5pPr>
            <a:lvl6pPr marL="2743200" lvl="5" indent="-228600" algn="l">
              <a:lnSpc>
                <a:spcPct val="90000"/>
              </a:lnSpc>
              <a:spcBef>
                <a:spcPts val="400"/>
              </a:spcBef>
              <a:spcAft>
                <a:spcPts val="0"/>
              </a:spcAft>
              <a:buClr>
                <a:schemeClr val="dk1"/>
              </a:buClr>
              <a:buSzPts val="1200"/>
              <a:buNone/>
              <a:defRPr sz="1200" b="1"/>
            </a:lvl6pPr>
            <a:lvl7pPr marL="3200400" lvl="6" indent="-228600" algn="l">
              <a:lnSpc>
                <a:spcPct val="90000"/>
              </a:lnSpc>
              <a:spcBef>
                <a:spcPts val="400"/>
              </a:spcBef>
              <a:spcAft>
                <a:spcPts val="0"/>
              </a:spcAft>
              <a:buClr>
                <a:schemeClr val="dk1"/>
              </a:buClr>
              <a:buSzPts val="1200"/>
              <a:buNone/>
              <a:defRPr sz="1200" b="1"/>
            </a:lvl7pPr>
            <a:lvl8pPr marL="3657600" lvl="7" indent="-228600" algn="l">
              <a:lnSpc>
                <a:spcPct val="90000"/>
              </a:lnSpc>
              <a:spcBef>
                <a:spcPts val="400"/>
              </a:spcBef>
              <a:spcAft>
                <a:spcPts val="0"/>
              </a:spcAft>
              <a:buClr>
                <a:schemeClr val="dk1"/>
              </a:buClr>
              <a:buSzPts val="1200"/>
              <a:buNone/>
              <a:defRPr sz="1200" b="1"/>
            </a:lvl8pPr>
            <a:lvl9pPr marL="4114800" lvl="8" indent="-228600" algn="l">
              <a:lnSpc>
                <a:spcPct val="90000"/>
              </a:lnSpc>
              <a:spcBef>
                <a:spcPts val="400"/>
              </a:spcBef>
              <a:spcAft>
                <a:spcPts val="0"/>
              </a:spcAft>
              <a:buClr>
                <a:schemeClr val="dk1"/>
              </a:buClr>
              <a:buSzPts val="1200"/>
              <a:buNone/>
              <a:defRPr sz="1200" b="1"/>
            </a:lvl9pPr>
          </a:lstStyle>
          <a:p/>
        </p:txBody>
      </p:sp>
      <p:sp>
        <p:nvSpPr>
          <p:cNvPr id="41" name="Shape 39"/>
          <p:cNvSpPr txBox="1"/>
          <p:nvPr>
            <p:ph type="body" idx="4"/>
          </p:nvPr>
        </p:nvSpPr>
        <p:spPr>
          <a:xfrm>
            <a:off x="4629150" y="1878806"/>
            <a:ext cx="3887391" cy="2763441"/>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400"/>
              </a:spcBef>
              <a:spcAft>
                <a:spcPts val="0"/>
              </a:spcAft>
              <a:buClr>
                <a:schemeClr val="dk1"/>
              </a:buClr>
              <a:buSzPts val="1400"/>
              <a:buChar char="•"/>
              <a:defRPr/>
            </a:lvl2pPr>
            <a:lvl3pPr marL="1371600" lvl="2" indent="-317500" algn="l">
              <a:lnSpc>
                <a:spcPct val="90000"/>
              </a:lnSpc>
              <a:spcBef>
                <a:spcPts val="400"/>
              </a:spcBef>
              <a:spcAft>
                <a:spcPts val="0"/>
              </a:spcAft>
              <a:buClr>
                <a:schemeClr val="dk1"/>
              </a:buClr>
              <a:buSzPts val="1400"/>
              <a:buChar char="•"/>
              <a:defRPr/>
            </a:lvl3pPr>
            <a:lvl4pPr marL="1828800" lvl="3" indent="-317500" algn="l">
              <a:lnSpc>
                <a:spcPct val="90000"/>
              </a:lnSpc>
              <a:spcBef>
                <a:spcPts val="400"/>
              </a:spcBef>
              <a:spcAft>
                <a:spcPts val="0"/>
              </a:spcAft>
              <a:buClr>
                <a:schemeClr val="dk1"/>
              </a:buClr>
              <a:buSzPts val="1400"/>
              <a:buChar char="•"/>
              <a:defRPr/>
            </a:lvl4pPr>
            <a:lvl5pPr marL="2286000" lvl="4" indent="-317500" algn="l">
              <a:lnSpc>
                <a:spcPct val="90000"/>
              </a:lnSpc>
              <a:spcBef>
                <a:spcPts val="400"/>
              </a:spcBef>
              <a:spcAft>
                <a:spcPts val="0"/>
              </a:spcAft>
              <a:buClr>
                <a:schemeClr val="dk1"/>
              </a:buClr>
              <a:buSzPts val="1400"/>
              <a:buChar char="•"/>
              <a:defRPr/>
            </a:lvl5pPr>
            <a:lvl6pPr marL="2743200" lvl="5" indent="-317500" algn="l">
              <a:lnSpc>
                <a:spcPct val="90000"/>
              </a:lnSpc>
              <a:spcBef>
                <a:spcPts val="400"/>
              </a:spcBef>
              <a:spcAft>
                <a:spcPts val="0"/>
              </a:spcAft>
              <a:buClr>
                <a:schemeClr val="dk1"/>
              </a:buClr>
              <a:buSzPts val="1400"/>
              <a:buChar char="•"/>
              <a:defRPr/>
            </a:lvl6pPr>
            <a:lvl7pPr marL="3200400" lvl="6" indent="-317500" algn="l">
              <a:lnSpc>
                <a:spcPct val="90000"/>
              </a:lnSpc>
              <a:spcBef>
                <a:spcPts val="400"/>
              </a:spcBef>
              <a:spcAft>
                <a:spcPts val="0"/>
              </a:spcAft>
              <a:buClr>
                <a:schemeClr val="dk1"/>
              </a:buClr>
              <a:buSzPts val="1400"/>
              <a:buChar char="•"/>
              <a:defRPr/>
            </a:lvl7pPr>
            <a:lvl8pPr marL="3657600" lvl="7" indent="-317500" algn="l">
              <a:lnSpc>
                <a:spcPct val="90000"/>
              </a:lnSpc>
              <a:spcBef>
                <a:spcPts val="400"/>
              </a:spcBef>
              <a:spcAft>
                <a:spcPts val="0"/>
              </a:spcAft>
              <a:buClr>
                <a:schemeClr val="dk1"/>
              </a:buClr>
              <a:buSzPts val="1400"/>
              <a:buChar char="•"/>
              <a:defRPr/>
            </a:lvl8pPr>
            <a:lvl9pPr marL="4114800" lvl="8" indent="-317500" algn="l">
              <a:lnSpc>
                <a:spcPct val="90000"/>
              </a:lnSpc>
              <a:spcBef>
                <a:spcPts val="400"/>
              </a:spcBef>
              <a:spcAft>
                <a:spcPts val="0"/>
              </a:spcAft>
              <a:buClr>
                <a:schemeClr val="dk1"/>
              </a:buClr>
              <a:buSzPts val="1400"/>
              <a:buChar char="•"/>
              <a:defRPr/>
            </a:lvl9pPr>
          </a:lstStyle>
          <a:p/>
        </p:txBody>
      </p:sp>
      <p:sp>
        <p:nvSpPr>
          <p:cNvPr id="42" name="Shape 40"/>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3" name="Shape 41"/>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4" name="Shape 42"/>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matchingName="仅标题">
  <p:cSld name="TITLE_ONLY">
    <p:spTree>
      <p:nvGrpSpPr>
        <p:cNvPr id="45" name="Shape 45"/>
        <p:cNvGrpSpPr/>
        <p:nvPr/>
      </p:nvGrpSpPr>
      <p:grpSpPr>
        <a:xfrm>
          <a:off x="0" y="0"/>
          <a:ext cx="0" cy="0"/>
          <a:chOff x="0" y="0"/>
          <a:chExt cx="0" cy="0"/>
        </a:xfrm>
      </p:grpSpPr>
      <p:sp>
        <p:nvSpPr>
          <p:cNvPr id="46" name="Shape 20"/>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47" name="Shape 21"/>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8" name="Shape 22"/>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49" name="Shape 23"/>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matchingName="空白">
  <p:cSld name="BLANK">
    <p:spTree>
      <p:nvGrpSpPr>
        <p:cNvPr id="50" name="Shape 50"/>
        <p:cNvGrpSpPr/>
        <p:nvPr/>
      </p:nvGrpSpPr>
      <p:grpSpPr>
        <a:xfrm>
          <a:off x="0" y="0"/>
          <a:ext cx="0" cy="0"/>
          <a:chOff x="0" y="0"/>
          <a:chExt cx="0" cy="0"/>
        </a:xfrm>
      </p:grpSpPr>
      <p:sp>
        <p:nvSpPr>
          <p:cNvPr id="51" name="Shape 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2" name="Shape 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3" name="Shape 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matchingName="内容与标题">
  <p:cSld name="OBJECT_WITH_CAPTION_TEXT">
    <p:spTree>
      <p:nvGrpSpPr>
        <p:cNvPr id="54" name="Shape 54"/>
        <p:cNvGrpSpPr/>
        <p:nvPr/>
      </p:nvGrpSpPr>
      <p:grpSpPr>
        <a:xfrm>
          <a:off x="0" y="0"/>
          <a:ext cx="0" cy="0"/>
          <a:chOff x="0" y="0"/>
          <a:chExt cx="0" cy="0"/>
        </a:xfrm>
      </p:grpSpPr>
      <p:sp>
        <p:nvSpPr>
          <p:cNvPr id="55" name="Shape 43"/>
          <p:cNvSpPr txBox="1"/>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56" name="Shape 44"/>
          <p:cNvSpPr txBox="1"/>
          <p:nvPr>
            <p:ph type="body" idx="1"/>
          </p:nvPr>
        </p:nvSpPr>
        <p:spPr>
          <a:xfrm>
            <a:off x="3887391" y="740569"/>
            <a:ext cx="4629150" cy="3655219"/>
          </a:xfrm>
          <a:prstGeom prst="rect">
            <a:avLst/>
          </a:prstGeom>
          <a:noFill/>
          <a:ln>
            <a:noFill/>
          </a:ln>
        </p:spPr>
        <p:txBody>
          <a:bodyPr spcFirstLastPara="1" wrap="square" lIns="68575" tIns="34275" rIns="68575" bIns="34275" anchor="t" anchorCtr="0">
            <a:normAutofit/>
          </a:bodyPr>
          <a:lstStyle>
            <a:lvl1pPr marL="457200" lvl="0" indent="-381000" algn="l">
              <a:lnSpc>
                <a:spcPct val="90000"/>
              </a:lnSpc>
              <a:spcBef>
                <a:spcPts val="800"/>
              </a:spcBef>
              <a:spcAft>
                <a:spcPts val="0"/>
              </a:spcAft>
              <a:buClr>
                <a:schemeClr val="dk1"/>
              </a:buClr>
              <a:buSzPts val="2400"/>
              <a:buChar char="•"/>
              <a:defRPr sz="2400"/>
            </a:lvl1pPr>
            <a:lvl2pPr marL="914400" lvl="1" indent="-361950" algn="l">
              <a:lnSpc>
                <a:spcPct val="90000"/>
              </a:lnSpc>
              <a:spcBef>
                <a:spcPts val="400"/>
              </a:spcBef>
              <a:spcAft>
                <a:spcPts val="0"/>
              </a:spcAft>
              <a:buClr>
                <a:schemeClr val="dk1"/>
              </a:buClr>
              <a:buSzPts val="2100"/>
              <a:buChar char="•"/>
              <a:defRPr sz="2100"/>
            </a:lvl2pPr>
            <a:lvl3pPr marL="1371600" lvl="2" indent="-342900" algn="l">
              <a:lnSpc>
                <a:spcPct val="90000"/>
              </a:lnSpc>
              <a:spcBef>
                <a:spcPts val="400"/>
              </a:spcBef>
              <a:spcAft>
                <a:spcPts val="0"/>
              </a:spcAft>
              <a:buClr>
                <a:schemeClr val="dk1"/>
              </a:buClr>
              <a:buSzPts val="1800"/>
              <a:buChar char="•"/>
              <a:defRPr sz="1800"/>
            </a:lvl3pPr>
            <a:lvl4pPr marL="1828800" lvl="3" indent="-323850" algn="l">
              <a:lnSpc>
                <a:spcPct val="90000"/>
              </a:lnSpc>
              <a:spcBef>
                <a:spcPts val="400"/>
              </a:spcBef>
              <a:spcAft>
                <a:spcPts val="0"/>
              </a:spcAft>
              <a:buClr>
                <a:schemeClr val="dk1"/>
              </a:buClr>
              <a:buSzPts val="1500"/>
              <a:buChar char="•"/>
              <a:defRPr sz="1500"/>
            </a:lvl4pPr>
            <a:lvl5pPr marL="2286000" lvl="4" indent="-323850" algn="l">
              <a:lnSpc>
                <a:spcPct val="90000"/>
              </a:lnSpc>
              <a:spcBef>
                <a:spcPts val="400"/>
              </a:spcBef>
              <a:spcAft>
                <a:spcPts val="0"/>
              </a:spcAft>
              <a:buClr>
                <a:schemeClr val="dk1"/>
              </a:buClr>
              <a:buSzPts val="1500"/>
              <a:buChar char="•"/>
              <a:defRPr sz="1500"/>
            </a:lvl5pPr>
            <a:lvl6pPr marL="2743200" lvl="5" indent="-323850" algn="l">
              <a:lnSpc>
                <a:spcPct val="90000"/>
              </a:lnSpc>
              <a:spcBef>
                <a:spcPts val="400"/>
              </a:spcBef>
              <a:spcAft>
                <a:spcPts val="0"/>
              </a:spcAft>
              <a:buClr>
                <a:schemeClr val="dk1"/>
              </a:buClr>
              <a:buSzPts val="1500"/>
              <a:buChar char="•"/>
              <a:defRPr sz="1500"/>
            </a:lvl6pPr>
            <a:lvl7pPr marL="3200400" lvl="6" indent="-323850" algn="l">
              <a:lnSpc>
                <a:spcPct val="90000"/>
              </a:lnSpc>
              <a:spcBef>
                <a:spcPts val="400"/>
              </a:spcBef>
              <a:spcAft>
                <a:spcPts val="0"/>
              </a:spcAft>
              <a:buClr>
                <a:schemeClr val="dk1"/>
              </a:buClr>
              <a:buSzPts val="1500"/>
              <a:buChar char="•"/>
              <a:defRPr sz="1500"/>
            </a:lvl7pPr>
            <a:lvl8pPr marL="3657600" lvl="7" indent="-323850" algn="l">
              <a:lnSpc>
                <a:spcPct val="90000"/>
              </a:lnSpc>
              <a:spcBef>
                <a:spcPts val="400"/>
              </a:spcBef>
              <a:spcAft>
                <a:spcPts val="0"/>
              </a:spcAft>
              <a:buClr>
                <a:schemeClr val="dk1"/>
              </a:buClr>
              <a:buSzPts val="1500"/>
              <a:buChar char="•"/>
              <a:defRPr sz="1500"/>
            </a:lvl8pPr>
            <a:lvl9pPr marL="4114800" lvl="8" indent="-323850" algn="l">
              <a:lnSpc>
                <a:spcPct val="90000"/>
              </a:lnSpc>
              <a:spcBef>
                <a:spcPts val="400"/>
              </a:spcBef>
              <a:spcAft>
                <a:spcPts val="0"/>
              </a:spcAft>
              <a:buClr>
                <a:schemeClr val="dk1"/>
              </a:buClr>
              <a:buSzPts val="1500"/>
              <a:buChar char="•"/>
              <a:defRPr sz="1500"/>
            </a:lvl9pPr>
          </a:lstStyle>
          <a:p/>
        </p:txBody>
      </p:sp>
      <p:sp>
        <p:nvSpPr>
          <p:cNvPr id="57" name="Shape 45"/>
          <p:cNvSpPr txBox="1"/>
          <p:nvPr>
            <p:ph type="body" idx="2"/>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58" name="Shape 46"/>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59" name="Shape 47"/>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0" name="Shape 48"/>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matchingName="图片与标题">
  <p:cSld name="PICTURE_WITH_CAPTION_TEXT">
    <p:spTree>
      <p:nvGrpSpPr>
        <p:cNvPr id="61" name="Shape 61"/>
        <p:cNvGrpSpPr/>
        <p:nvPr/>
      </p:nvGrpSpPr>
      <p:grpSpPr>
        <a:xfrm>
          <a:off x="0" y="0"/>
          <a:ext cx="0" cy="0"/>
          <a:chOff x="0" y="0"/>
          <a:chExt cx="0" cy="0"/>
        </a:xfrm>
      </p:grpSpPr>
      <p:sp>
        <p:nvSpPr>
          <p:cNvPr id="62" name="Shape 24"/>
          <p:cNvSpPr txBox="1"/>
          <p:nvPr>
            <p:ph type="title"/>
          </p:nvPr>
        </p:nvSpPr>
        <p:spPr>
          <a:xfrm>
            <a:off x="629841" y="342900"/>
            <a:ext cx="2949178" cy="1200150"/>
          </a:xfrm>
          <a:prstGeom prst="rect">
            <a:avLst/>
          </a:prstGeom>
          <a:noFill/>
          <a:ln>
            <a:noFill/>
          </a:ln>
        </p:spPr>
        <p:txBody>
          <a:bodyPr spcFirstLastPara="1" wrap="square" lIns="68575" tIns="34275" rIns="68575" bIns="34275" anchor="b" anchorCtr="0">
            <a:normAutofit/>
          </a:bodyPr>
          <a:lstStyle>
            <a:lvl1pPr lvl="0" algn="l">
              <a:lnSpc>
                <a:spcPct val="90000"/>
              </a:lnSpc>
              <a:spcBef>
                <a:spcPts val="0"/>
              </a:spcBef>
              <a:spcAft>
                <a:spcPts val="0"/>
              </a:spcAft>
              <a:buClr>
                <a:schemeClr val="dk1"/>
              </a:buClr>
              <a:buSzPts val="2400"/>
              <a:buFont typeface="Arial" panose="020B0604020202020204"/>
              <a:buNone/>
              <a:defRPr sz="2400"/>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63" name="Shape 25"/>
          <p:cNvSpPr/>
          <p:nvPr>
            <p:ph type="pic" idx="2"/>
          </p:nvPr>
        </p:nvSpPr>
        <p:spPr>
          <a:xfrm>
            <a:off x="3887391" y="740569"/>
            <a:ext cx="4629150" cy="3655219"/>
          </a:xfrm>
          <a:prstGeom prst="rect">
            <a:avLst/>
          </a:prstGeom>
          <a:noFill/>
          <a:ln>
            <a:noFill/>
          </a:ln>
        </p:spPr>
      </p:sp>
      <p:sp>
        <p:nvSpPr>
          <p:cNvPr id="64" name="Shape 26"/>
          <p:cNvSpPr txBox="1"/>
          <p:nvPr>
            <p:ph type="body" idx="1"/>
          </p:nvPr>
        </p:nvSpPr>
        <p:spPr>
          <a:xfrm>
            <a:off x="629841" y="1543050"/>
            <a:ext cx="2949178" cy="2858691"/>
          </a:xfrm>
          <a:prstGeom prst="rect">
            <a:avLst/>
          </a:prstGeom>
          <a:noFill/>
          <a:ln>
            <a:noFill/>
          </a:ln>
        </p:spPr>
        <p:txBody>
          <a:bodyPr spcFirstLastPara="1" wrap="square" lIns="68575" tIns="34275" rIns="68575" bIns="34275" anchor="t" anchorCtr="0">
            <a:normAutofit/>
          </a:bodyPr>
          <a:lstStyle>
            <a:lvl1pPr marL="457200" lvl="0" indent="-228600" algn="l">
              <a:lnSpc>
                <a:spcPct val="90000"/>
              </a:lnSpc>
              <a:spcBef>
                <a:spcPts val="800"/>
              </a:spcBef>
              <a:spcAft>
                <a:spcPts val="0"/>
              </a:spcAft>
              <a:buClr>
                <a:schemeClr val="dk1"/>
              </a:buClr>
              <a:buSzPts val="1200"/>
              <a:buNone/>
              <a:defRPr sz="1200"/>
            </a:lvl1pPr>
            <a:lvl2pPr marL="914400" lvl="1" indent="-228600" algn="l">
              <a:lnSpc>
                <a:spcPct val="90000"/>
              </a:lnSpc>
              <a:spcBef>
                <a:spcPts val="400"/>
              </a:spcBef>
              <a:spcAft>
                <a:spcPts val="0"/>
              </a:spcAft>
              <a:buClr>
                <a:schemeClr val="dk1"/>
              </a:buClr>
              <a:buSzPts val="1100"/>
              <a:buNone/>
              <a:defRPr sz="1100"/>
            </a:lvl2pPr>
            <a:lvl3pPr marL="1371600" lvl="2" indent="-228600" algn="l">
              <a:lnSpc>
                <a:spcPct val="90000"/>
              </a:lnSpc>
              <a:spcBef>
                <a:spcPts val="400"/>
              </a:spcBef>
              <a:spcAft>
                <a:spcPts val="0"/>
              </a:spcAft>
              <a:buClr>
                <a:schemeClr val="dk1"/>
              </a:buClr>
              <a:buSzPts val="900"/>
              <a:buNone/>
              <a:defRPr sz="900"/>
            </a:lvl3pPr>
            <a:lvl4pPr marL="1828800" lvl="3" indent="-228600" algn="l">
              <a:lnSpc>
                <a:spcPct val="90000"/>
              </a:lnSpc>
              <a:spcBef>
                <a:spcPts val="400"/>
              </a:spcBef>
              <a:spcAft>
                <a:spcPts val="0"/>
              </a:spcAft>
              <a:buClr>
                <a:schemeClr val="dk1"/>
              </a:buClr>
              <a:buSzPts val="800"/>
              <a:buNone/>
              <a:defRPr sz="800"/>
            </a:lvl4pPr>
            <a:lvl5pPr marL="2286000" lvl="4" indent="-228600" algn="l">
              <a:lnSpc>
                <a:spcPct val="90000"/>
              </a:lnSpc>
              <a:spcBef>
                <a:spcPts val="400"/>
              </a:spcBef>
              <a:spcAft>
                <a:spcPts val="0"/>
              </a:spcAft>
              <a:buClr>
                <a:schemeClr val="dk1"/>
              </a:buClr>
              <a:buSzPts val="800"/>
              <a:buNone/>
              <a:defRPr sz="800"/>
            </a:lvl5pPr>
            <a:lvl6pPr marL="2743200" lvl="5" indent="-228600" algn="l">
              <a:lnSpc>
                <a:spcPct val="90000"/>
              </a:lnSpc>
              <a:spcBef>
                <a:spcPts val="400"/>
              </a:spcBef>
              <a:spcAft>
                <a:spcPts val="0"/>
              </a:spcAft>
              <a:buClr>
                <a:schemeClr val="dk1"/>
              </a:buClr>
              <a:buSzPts val="800"/>
              <a:buNone/>
              <a:defRPr sz="800"/>
            </a:lvl6pPr>
            <a:lvl7pPr marL="3200400" lvl="6" indent="-228600" algn="l">
              <a:lnSpc>
                <a:spcPct val="90000"/>
              </a:lnSpc>
              <a:spcBef>
                <a:spcPts val="400"/>
              </a:spcBef>
              <a:spcAft>
                <a:spcPts val="0"/>
              </a:spcAft>
              <a:buClr>
                <a:schemeClr val="dk1"/>
              </a:buClr>
              <a:buSzPts val="800"/>
              <a:buNone/>
              <a:defRPr sz="800"/>
            </a:lvl7pPr>
            <a:lvl8pPr marL="3657600" lvl="7" indent="-228600" algn="l">
              <a:lnSpc>
                <a:spcPct val="90000"/>
              </a:lnSpc>
              <a:spcBef>
                <a:spcPts val="400"/>
              </a:spcBef>
              <a:spcAft>
                <a:spcPts val="0"/>
              </a:spcAft>
              <a:buClr>
                <a:schemeClr val="dk1"/>
              </a:buClr>
              <a:buSzPts val="800"/>
              <a:buNone/>
              <a:defRPr sz="800"/>
            </a:lvl8pPr>
            <a:lvl9pPr marL="4114800" lvl="8" indent="-228600" algn="l">
              <a:lnSpc>
                <a:spcPct val="90000"/>
              </a:lnSpc>
              <a:spcBef>
                <a:spcPts val="400"/>
              </a:spcBef>
              <a:spcAft>
                <a:spcPts val="0"/>
              </a:spcAft>
              <a:buClr>
                <a:schemeClr val="dk1"/>
              </a:buClr>
              <a:buSzPts val="800"/>
              <a:buNone/>
              <a:defRPr sz="800"/>
            </a:lvl9pPr>
          </a:lstStyle>
          <a:p/>
        </p:txBody>
      </p:sp>
      <p:sp>
        <p:nvSpPr>
          <p:cNvPr id="65" name="Shape 27"/>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6" name="Shape 28"/>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p:txBody>
      </p:sp>
      <p:sp>
        <p:nvSpPr>
          <p:cNvPr id="67" name="Shape 29"/>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zh-CN"/>
            </a:fld>
            <a:endParaRPr 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Shape 1"/>
          <p:cNvSpPr txBox="1"/>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Arial" panose="020B0604020202020204"/>
              <a:buNone/>
              <a:defRPr sz="33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7" name="Shape 2"/>
          <p:cNvSpPr txBox="1"/>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panose="020B0604020202020204"/>
              <a:buChar char="•"/>
              <a:defRPr sz="21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42900" algn="l" rtl="0">
              <a:lnSpc>
                <a:spcPct val="90000"/>
              </a:lnSpc>
              <a:spcBef>
                <a:spcPts val="40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23850" algn="l" rtl="0">
              <a:lnSpc>
                <a:spcPct val="90000"/>
              </a:lnSpc>
              <a:spcBef>
                <a:spcPts val="400"/>
              </a:spcBef>
              <a:spcAft>
                <a:spcPts val="0"/>
              </a:spcAft>
              <a:buClr>
                <a:schemeClr val="dk1"/>
              </a:buClr>
              <a:buSzPts val="1500"/>
              <a:buFont typeface="Arial" panose="020B0604020202020204"/>
              <a:buChar char="•"/>
              <a:defRPr sz="15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90000"/>
              </a:lnSpc>
              <a:spcBef>
                <a:spcPts val="400"/>
              </a:spcBef>
              <a:spcAft>
                <a:spcPts val="0"/>
              </a:spcAft>
              <a:buClr>
                <a:schemeClr val="dk1"/>
              </a:buClr>
              <a:buSzPts val="1400"/>
              <a:buFont typeface="Arial" panose="020B0604020202020204"/>
              <a:buChar char="•"/>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8" name="Shape 3"/>
          <p:cNvSpPr txBox="1"/>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9" name="Shape 4"/>
          <p:cNvSpPr txBox="1"/>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100"/>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10" name="Shape 5"/>
          <p:cNvSpPr txBox="1"/>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1pPr>
            <a:lvl2pPr marL="0" marR="0" lvl="1"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2pPr>
            <a:lvl3pPr marL="0" marR="0" lvl="2"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3pPr>
            <a:lvl4pPr marL="0" marR="0" lvl="3"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4pPr>
            <a:lvl5pPr marL="0" marR="0" lvl="4"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5pPr>
            <a:lvl6pPr marL="0" marR="0" lvl="5"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6pPr>
            <a:lvl7pPr marL="0" marR="0" lvl="6"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7pPr>
            <a:lvl8pPr marL="0" marR="0" lvl="7"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8pPr>
            <a:lvl9pPr marL="0" marR="0" lvl="8" indent="0" algn="r" rtl="0">
              <a:spcBef>
                <a:spcPts val="0"/>
              </a:spcBef>
              <a:buNone/>
              <a:defRPr sz="900" b="0" i="0" u="none" strike="noStrike" cap="none">
                <a:solidFill>
                  <a:srgbClr val="888888"/>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zh-CN"/>
            </a:fld>
            <a:endParaRPr lang="zh-CN"/>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1"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5"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63"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12.xml"/><Relationship Id="rId4" Type="http://schemas.openxmlformats.org/officeDocument/2006/relationships/image" Target="../media/image4.svg"/><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9" Type="http://schemas.openxmlformats.org/officeDocument/2006/relationships/tags" Target="../tags/tag21.xml"/><Relationship Id="rId8" Type="http://schemas.openxmlformats.org/officeDocument/2006/relationships/tags" Target="../tags/tag20.xml"/><Relationship Id="rId7" Type="http://schemas.openxmlformats.org/officeDocument/2006/relationships/image" Target="../media/image54.svg"/><Relationship Id="rId6" Type="http://schemas.openxmlformats.org/officeDocument/2006/relationships/image" Target="../media/image53.png"/><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image" Target="../media/image48.svg"/><Relationship Id="rId2" Type="http://schemas.openxmlformats.org/officeDocument/2006/relationships/image" Target="../media/image47.png"/><Relationship Id="rId18" Type="http://schemas.openxmlformats.org/officeDocument/2006/relationships/notesSlide" Target="../notesSlides/notesSlide9.xml"/><Relationship Id="rId17" Type="http://schemas.openxmlformats.org/officeDocument/2006/relationships/slideLayout" Target="../slideLayouts/slideLayout12.xml"/><Relationship Id="rId16" Type="http://schemas.openxmlformats.org/officeDocument/2006/relationships/tags" Target="../tags/tag24.xml"/><Relationship Id="rId15" Type="http://schemas.openxmlformats.org/officeDocument/2006/relationships/image" Target="../media/image58.svg"/><Relationship Id="rId14" Type="http://schemas.openxmlformats.org/officeDocument/2006/relationships/image" Target="../media/image57.png"/><Relationship Id="rId13" Type="http://schemas.openxmlformats.org/officeDocument/2006/relationships/tags" Target="../tags/tag23.xml"/><Relationship Id="rId12" Type="http://schemas.openxmlformats.org/officeDocument/2006/relationships/tags" Target="../tags/tag22.xml"/><Relationship Id="rId11" Type="http://schemas.openxmlformats.org/officeDocument/2006/relationships/image" Target="../media/image56.svg"/><Relationship Id="rId10" Type="http://schemas.openxmlformats.org/officeDocument/2006/relationships/image" Target="../media/image55.png"/><Relationship Id="rId1" Type="http://schemas.openxmlformats.org/officeDocument/2006/relationships/tags" Target="../tags/tag1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59.png"/></Relationships>
</file>

<file path=ppt/slides/_rels/slide12.xml.rels><?xml version="1.0" encoding="UTF-8" standalone="yes"?>
<Relationships xmlns="http://schemas.openxmlformats.org/package/2006/relationships"><Relationship Id="rId9" Type="http://schemas.openxmlformats.org/officeDocument/2006/relationships/image" Target="../media/image67.svg"/><Relationship Id="rId8" Type="http://schemas.openxmlformats.org/officeDocument/2006/relationships/image" Target="../media/image66.png"/><Relationship Id="rId7" Type="http://schemas.openxmlformats.org/officeDocument/2006/relationships/image" Target="../media/image65.svg"/><Relationship Id="rId6" Type="http://schemas.openxmlformats.org/officeDocument/2006/relationships/image" Target="../media/image64.png"/><Relationship Id="rId5" Type="http://schemas.openxmlformats.org/officeDocument/2006/relationships/image" Target="../media/image63.svg"/><Relationship Id="rId4" Type="http://schemas.openxmlformats.org/officeDocument/2006/relationships/image" Target="../media/image62.png"/><Relationship Id="rId3" Type="http://schemas.openxmlformats.org/officeDocument/2006/relationships/image" Target="../media/image47.png"/><Relationship Id="rId2" Type="http://schemas.openxmlformats.org/officeDocument/2006/relationships/image" Target="../media/image61.svg"/><Relationship Id="rId13" Type="http://schemas.openxmlformats.org/officeDocument/2006/relationships/notesSlide" Target="../notesSlides/notesSlide10.xml"/><Relationship Id="rId12" Type="http://schemas.openxmlformats.org/officeDocument/2006/relationships/slideLayout" Target="../slideLayouts/slideLayout12.xml"/><Relationship Id="rId11" Type="http://schemas.openxmlformats.org/officeDocument/2006/relationships/image" Target="../media/image69.svg"/><Relationship Id="rId10" Type="http://schemas.openxmlformats.org/officeDocument/2006/relationships/image" Target="../media/image68.png"/><Relationship Id="rId1" Type="http://schemas.openxmlformats.org/officeDocument/2006/relationships/image" Target="../media/image60.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25.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12.xml"/><Relationship Id="rId5" Type="http://schemas.openxmlformats.org/officeDocument/2006/relationships/slideLayout" Target="../slideLayouts/slideLayout12.xml"/><Relationship Id="rId4" Type="http://schemas.openxmlformats.org/officeDocument/2006/relationships/image" Target="../media/image73.svg"/><Relationship Id="rId3" Type="http://schemas.openxmlformats.org/officeDocument/2006/relationships/image" Target="../media/image72.png"/><Relationship Id="rId2" Type="http://schemas.openxmlformats.org/officeDocument/2006/relationships/image" Target="../media/image71.svg"/><Relationship Id="rId1" Type="http://schemas.openxmlformats.org/officeDocument/2006/relationships/image" Target="../media/image70.png"/></Relationships>
</file>

<file path=ppt/slides/_rels/slide15.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12.xml"/><Relationship Id="rId4" Type="http://schemas.openxmlformats.org/officeDocument/2006/relationships/image" Target="../media/image77.svg"/><Relationship Id="rId3" Type="http://schemas.openxmlformats.org/officeDocument/2006/relationships/image" Target="../media/image76.png"/><Relationship Id="rId2" Type="http://schemas.openxmlformats.org/officeDocument/2006/relationships/image" Target="../media/image75.svg"/><Relationship Id="rId1" Type="http://schemas.openxmlformats.org/officeDocument/2006/relationships/image" Target="../media/image74.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2.xml"/><Relationship Id="rId1" Type="http://schemas.openxmlformats.org/officeDocument/2006/relationships/tags" Target="../tags/tag2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tags" Target="../tags/tag27.xml"/></Relationships>
</file>

<file path=ppt/slides/_rels/slide18.xml.rels><?xml version="1.0" encoding="UTF-8" standalone="yes"?>
<Relationships xmlns="http://schemas.openxmlformats.org/package/2006/relationships"><Relationship Id="rId9" Type="http://schemas.openxmlformats.org/officeDocument/2006/relationships/tags" Target="../tags/tag33.xml"/><Relationship Id="rId8" Type="http://schemas.openxmlformats.org/officeDocument/2006/relationships/tags" Target="../tags/tag32.xml"/><Relationship Id="rId7" Type="http://schemas.openxmlformats.org/officeDocument/2006/relationships/image" Target="../media/image79.png"/><Relationship Id="rId6" Type="http://schemas.openxmlformats.org/officeDocument/2006/relationships/tags" Target="../tags/tag31.xml"/><Relationship Id="rId5" Type="http://schemas.openxmlformats.org/officeDocument/2006/relationships/tags" Target="../tags/tag30.xml"/><Relationship Id="rId4" Type="http://schemas.openxmlformats.org/officeDocument/2006/relationships/image" Target="../media/image78.png"/><Relationship Id="rId3" Type="http://schemas.openxmlformats.org/officeDocument/2006/relationships/tags" Target="../tags/tag29.xml"/><Relationship Id="rId2" Type="http://schemas.openxmlformats.org/officeDocument/2006/relationships/tags" Target="../tags/tag28.xml"/><Relationship Id="rId15" Type="http://schemas.openxmlformats.org/officeDocument/2006/relationships/notesSlide" Target="../notesSlides/notesSlide16.xml"/><Relationship Id="rId14" Type="http://schemas.openxmlformats.org/officeDocument/2006/relationships/slideLayout" Target="../slideLayouts/slideLayout12.xml"/><Relationship Id="rId13" Type="http://schemas.openxmlformats.org/officeDocument/2006/relationships/tags" Target="../tags/tag35.xml"/><Relationship Id="rId12" Type="http://schemas.openxmlformats.org/officeDocument/2006/relationships/tags" Target="../tags/tag34.xml"/><Relationship Id="rId11" Type="http://schemas.openxmlformats.org/officeDocument/2006/relationships/image" Target="../media/image81.svg"/><Relationship Id="rId10" Type="http://schemas.openxmlformats.org/officeDocument/2006/relationships/image" Target="../media/image80.png"/><Relationship Id="rId1" Type="http://schemas.openxmlformats.org/officeDocument/2006/relationships/image" Target="../media/image47.png"/></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7.xml"/><Relationship Id="rId5" Type="http://schemas.openxmlformats.org/officeDocument/2006/relationships/slideLayout" Target="../slideLayouts/slideLayout12.xml"/><Relationship Id="rId4" Type="http://schemas.openxmlformats.org/officeDocument/2006/relationships/image" Target="../media/image83.svg"/><Relationship Id="rId3" Type="http://schemas.openxmlformats.org/officeDocument/2006/relationships/image" Target="../media/image82.png"/><Relationship Id="rId2" Type="http://schemas.openxmlformats.org/officeDocument/2006/relationships/image" Target="../media/image78.png"/><Relationship Id="rId1" Type="http://schemas.openxmlformats.org/officeDocument/2006/relationships/image" Target="../media/image36.png"/></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2.xml"/><Relationship Id="rId4" Type="http://schemas.openxmlformats.org/officeDocument/2006/relationships/image" Target="../media/image8.svg"/><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9" Type="http://schemas.openxmlformats.org/officeDocument/2006/relationships/tags" Target="../tags/tag42.xml"/><Relationship Id="rId8" Type="http://schemas.openxmlformats.org/officeDocument/2006/relationships/tags" Target="../tags/tag41.xml"/><Relationship Id="rId7" Type="http://schemas.openxmlformats.org/officeDocument/2006/relationships/tags" Target="../tags/tag40.xml"/><Relationship Id="rId6" Type="http://schemas.openxmlformats.org/officeDocument/2006/relationships/image" Target="../media/image13.png"/><Relationship Id="rId5" Type="http://schemas.openxmlformats.org/officeDocument/2006/relationships/tags" Target="../tags/tag39.xml"/><Relationship Id="rId4" Type="http://schemas.openxmlformats.org/officeDocument/2006/relationships/tags" Target="../tags/tag38.xml"/><Relationship Id="rId3" Type="http://schemas.openxmlformats.org/officeDocument/2006/relationships/tags" Target="../tags/tag37.xml"/><Relationship Id="rId29" Type="http://schemas.openxmlformats.org/officeDocument/2006/relationships/notesSlide" Target="../notesSlides/notesSlide18.xml"/><Relationship Id="rId28" Type="http://schemas.openxmlformats.org/officeDocument/2006/relationships/slideLayout" Target="../slideLayouts/slideLayout12.xml"/><Relationship Id="rId27" Type="http://schemas.openxmlformats.org/officeDocument/2006/relationships/tags" Target="../tags/tag54.xml"/><Relationship Id="rId26" Type="http://schemas.openxmlformats.org/officeDocument/2006/relationships/tags" Target="../tags/tag53.xml"/><Relationship Id="rId25" Type="http://schemas.openxmlformats.org/officeDocument/2006/relationships/image" Target="../media/image81.svg"/><Relationship Id="rId24" Type="http://schemas.openxmlformats.org/officeDocument/2006/relationships/image" Target="../media/image80.png"/><Relationship Id="rId23" Type="http://schemas.openxmlformats.org/officeDocument/2006/relationships/tags" Target="../tags/tag52.xml"/><Relationship Id="rId22" Type="http://schemas.openxmlformats.org/officeDocument/2006/relationships/tags" Target="../tags/tag51.xml"/><Relationship Id="rId21" Type="http://schemas.openxmlformats.org/officeDocument/2006/relationships/tags" Target="../tags/tag50.xml"/><Relationship Id="rId20" Type="http://schemas.openxmlformats.org/officeDocument/2006/relationships/image" Target="../media/image47.png"/><Relationship Id="rId2" Type="http://schemas.openxmlformats.org/officeDocument/2006/relationships/image" Target="../media/image78.png"/><Relationship Id="rId19" Type="http://schemas.openxmlformats.org/officeDocument/2006/relationships/tags" Target="../tags/tag49.xml"/><Relationship Id="rId18" Type="http://schemas.openxmlformats.org/officeDocument/2006/relationships/tags" Target="../tags/tag48.xml"/><Relationship Id="rId17" Type="http://schemas.openxmlformats.org/officeDocument/2006/relationships/tags" Target="../tags/tag47.xml"/><Relationship Id="rId16" Type="http://schemas.openxmlformats.org/officeDocument/2006/relationships/image" Target="../media/image86.svg"/><Relationship Id="rId15" Type="http://schemas.openxmlformats.org/officeDocument/2006/relationships/image" Target="../media/image85.png"/><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image" Target="../media/image84.png"/><Relationship Id="rId1" Type="http://schemas.openxmlformats.org/officeDocument/2006/relationships/tags" Target="../tags/tag36.xml"/></Relationships>
</file>

<file path=ppt/slides/_rels/slide21.xml.rels><?xml version="1.0" encoding="UTF-8" standalone="yes"?>
<Relationships xmlns="http://schemas.openxmlformats.org/package/2006/relationships"><Relationship Id="rId9" Type="http://schemas.openxmlformats.org/officeDocument/2006/relationships/image" Target="../media/image74.png"/><Relationship Id="rId8" Type="http://schemas.openxmlformats.org/officeDocument/2006/relationships/image" Target="../media/image86.svg"/><Relationship Id="rId7" Type="http://schemas.openxmlformats.org/officeDocument/2006/relationships/image" Target="../media/image85.png"/><Relationship Id="rId6" Type="http://schemas.openxmlformats.org/officeDocument/2006/relationships/image" Target="../media/image92.svg"/><Relationship Id="rId5" Type="http://schemas.openxmlformats.org/officeDocument/2006/relationships/image" Target="../media/image91.png"/><Relationship Id="rId4" Type="http://schemas.openxmlformats.org/officeDocument/2006/relationships/image" Target="../media/image90.svg"/><Relationship Id="rId3" Type="http://schemas.openxmlformats.org/officeDocument/2006/relationships/image" Target="../media/image89.png"/><Relationship Id="rId2" Type="http://schemas.openxmlformats.org/officeDocument/2006/relationships/image" Target="../media/image88.svg"/><Relationship Id="rId17" Type="http://schemas.openxmlformats.org/officeDocument/2006/relationships/notesSlide" Target="../notesSlides/notesSlide19.xml"/><Relationship Id="rId16" Type="http://schemas.openxmlformats.org/officeDocument/2006/relationships/slideLayout" Target="../slideLayouts/slideLayout12.xml"/><Relationship Id="rId15" Type="http://schemas.openxmlformats.org/officeDocument/2006/relationships/image" Target="../media/image96.svg"/><Relationship Id="rId14" Type="http://schemas.openxmlformats.org/officeDocument/2006/relationships/image" Target="../media/image95.png"/><Relationship Id="rId13" Type="http://schemas.openxmlformats.org/officeDocument/2006/relationships/image" Target="../media/image94.svg"/><Relationship Id="rId12" Type="http://schemas.openxmlformats.org/officeDocument/2006/relationships/image" Target="../media/image93.png"/><Relationship Id="rId11" Type="http://schemas.openxmlformats.org/officeDocument/2006/relationships/image" Target="../media/image36.png"/><Relationship Id="rId10" Type="http://schemas.openxmlformats.org/officeDocument/2006/relationships/image" Target="../media/image75.svg"/><Relationship Id="rId1" Type="http://schemas.openxmlformats.org/officeDocument/2006/relationships/image" Target="../media/image87.png"/></Relationships>
</file>

<file path=ppt/slides/_rels/slide22.xml.rels><?xml version="1.0" encoding="UTF-8" standalone="yes"?>
<Relationships xmlns="http://schemas.openxmlformats.org/package/2006/relationships"><Relationship Id="rId9" Type="http://schemas.openxmlformats.org/officeDocument/2006/relationships/image" Target="../media/image102.svg"/><Relationship Id="rId8" Type="http://schemas.openxmlformats.org/officeDocument/2006/relationships/image" Target="../media/image101.png"/><Relationship Id="rId7" Type="http://schemas.openxmlformats.org/officeDocument/2006/relationships/image" Target="../media/image9.png"/><Relationship Id="rId6" Type="http://schemas.openxmlformats.org/officeDocument/2006/relationships/image" Target="../media/image100.svg"/><Relationship Id="rId5" Type="http://schemas.openxmlformats.org/officeDocument/2006/relationships/image" Target="../media/image99.png"/><Relationship Id="rId4" Type="http://schemas.openxmlformats.org/officeDocument/2006/relationships/image" Target="../media/image88.svg"/><Relationship Id="rId3" Type="http://schemas.openxmlformats.org/officeDocument/2006/relationships/image" Target="../media/image87.png"/><Relationship Id="rId2" Type="http://schemas.openxmlformats.org/officeDocument/2006/relationships/image" Target="../media/image98.svg"/><Relationship Id="rId15" Type="http://schemas.openxmlformats.org/officeDocument/2006/relationships/notesSlide" Target="../notesSlides/notesSlide20.xml"/><Relationship Id="rId14" Type="http://schemas.openxmlformats.org/officeDocument/2006/relationships/slideLayout" Target="../slideLayouts/slideLayout12.xml"/><Relationship Id="rId13" Type="http://schemas.openxmlformats.org/officeDocument/2006/relationships/image" Target="../media/image83.svg"/><Relationship Id="rId12" Type="http://schemas.openxmlformats.org/officeDocument/2006/relationships/image" Target="../media/image82.png"/><Relationship Id="rId11" Type="http://schemas.openxmlformats.org/officeDocument/2006/relationships/image" Target="../media/image104.svg"/><Relationship Id="rId10" Type="http://schemas.openxmlformats.org/officeDocument/2006/relationships/image" Target="../media/image103.png"/><Relationship Id="rId1" Type="http://schemas.openxmlformats.org/officeDocument/2006/relationships/image" Target="../media/image97.png"/></Relationships>
</file>

<file path=ppt/slides/_rels/slide23.xml.rels><?xml version="1.0" encoding="UTF-8" standalone="yes"?>
<Relationships xmlns="http://schemas.openxmlformats.org/package/2006/relationships"><Relationship Id="rId6" Type="http://schemas.openxmlformats.org/officeDocument/2006/relationships/notesSlide" Target="../notesSlides/notesSlide21.xml"/><Relationship Id="rId5" Type="http://schemas.openxmlformats.org/officeDocument/2006/relationships/slideLayout" Target="../slideLayouts/slideLayout12.xml"/><Relationship Id="rId4" Type="http://schemas.openxmlformats.org/officeDocument/2006/relationships/image" Target="../media/image1.png"/><Relationship Id="rId3" Type="http://schemas.openxmlformats.org/officeDocument/2006/relationships/image" Target="../media/image47.png"/><Relationship Id="rId2" Type="http://schemas.openxmlformats.org/officeDocument/2006/relationships/image" Target="../media/image106.svg"/><Relationship Id="rId1" Type="http://schemas.openxmlformats.org/officeDocument/2006/relationships/image" Target="../media/image105.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2.xml"/><Relationship Id="rId2" Type="http://schemas.openxmlformats.org/officeDocument/2006/relationships/image" Target="../media/image10.svg"/><Relationship Id="rId1"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12.xml"/><Relationship Id="rId4" Type="http://schemas.openxmlformats.org/officeDocument/2006/relationships/image" Target="../media/image14.svg"/><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s>
</file>

<file path=ppt/slides/_rels/slide6.xml.rels><?xml version="1.0" encoding="UTF-8" standalone="yes"?>
<Relationships xmlns="http://schemas.openxmlformats.org/package/2006/relationships"><Relationship Id="rId9" Type="http://schemas.openxmlformats.org/officeDocument/2006/relationships/image" Target="../media/image23.png"/><Relationship Id="rId8" Type="http://schemas.openxmlformats.org/officeDocument/2006/relationships/image" Target="../media/image22.svg"/><Relationship Id="rId7" Type="http://schemas.openxmlformats.org/officeDocument/2006/relationships/image" Target="../media/image21.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 Id="rId3" Type="http://schemas.openxmlformats.org/officeDocument/2006/relationships/image" Target="../media/image17.png"/><Relationship Id="rId2" Type="http://schemas.openxmlformats.org/officeDocument/2006/relationships/image" Target="../media/image16.svg"/><Relationship Id="rId15" Type="http://schemas.openxmlformats.org/officeDocument/2006/relationships/notesSlide" Target="../notesSlides/notesSlide6.xml"/><Relationship Id="rId14" Type="http://schemas.openxmlformats.org/officeDocument/2006/relationships/slideLayout" Target="../slideLayouts/slideLayout13.xml"/><Relationship Id="rId13" Type="http://schemas.openxmlformats.org/officeDocument/2006/relationships/image" Target="../media/image27.png"/><Relationship Id="rId12" Type="http://schemas.openxmlformats.org/officeDocument/2006/relationships/image" Target="../media/image26.svg"/><Relationship Id="rId11" Type="http://schemas.openxmlformats.org/officeDocument/2006/relationships/image" Target="../media/image25.png"/><Relationship Id="rId10" Type="http://schemas.openxmlformats.org/officeDocument/2006/relationships/image" Target="../media/image24.svg"/><Relationship Id="rId1" Type="http://schemas.openxmlformats.org/officeDocument/2006/relationships/image" Target="../media/image15.png"/></Relationships>
</file>

<file path=ppt/slides/_rels/slide7.xml.rels><?xml version="1.0" encoding="UTF-8" standalone="yes"?>
<Relationships xmlns="http://schemas.openxmlformats.org/package/2006/relationships"><Relationship Id="rId9" Type="http://schemas.openxmlformats.org/officeDocument/2006/relationships/image" Target="../media/image9.png"/><Relationship Id="rId8" Type="http://schemas.openxmlformats.org/officeDocument/2006/relationships/image" Target="../media/image35.svg"/><Relationship Id="rId7" Type="http://schemas.openxmlformats.org/officeDocument/2006/relationships/image" Target="../media/image34.png"/><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 Id="rId3" Type="http://schemas.openxmlformats.org/officeDocument/2006/relationships/image" Target="../media/image30.png"/><Relationship Id="rId2" Type="http://schemas.openxmlformats.org/officeDocument/2006/relationships/image" Target="../media/image29.svg"/><Relationship Id="rId16" Type="http://schemas.openxmlformats.org/officeDocument/2006/relationships/notesSlide" Target="../notesSlides/notesSlide7.xml"/><Relationship Id="rId15" Type="http://schemas.openxmlformats.org/officeDocument/2006/relationships/slideLayout" Target="../slideLayouts/slideLayout12.xml"/><Relationship Id="rId14" Type="http://schemas.openxmlformats.org/officeDocument/2006/relationships/image" Target="../media/image39.svg"/><Relationship Id="rId13" Type="http://schemas.openxmlformats.org/officeDocument/2006/relationships/image" Target="../media/image38.png"/><Relationship Id="rId12" Type="http://schemas.openxmlformats.org/officeDocument/2006/relationships/image" Target="../media/image37.svg"/><Relationship Id="rId11" Type="http://schemas.openxmlformats.org/officeDocument/2006/relationships/image" Target="../media/image36.png"/><Relationship Id="rId10" Type="http://schemas.openxmlformats.org/officeDocument/2006/relationships/image" Target="../media/image10.svg"/><Relationship Id="rId1" Type="http://schemas.openxmlformats.org/officeDocument/2006/relationships/image" Target="../media/image28.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40.png"/></Relationships>
</file>

<file path=ppt/slides/_rels/slide9.xml.rels><?xml version="1.0" encoding="UTF-8" standalone="yes"?>
<Relationships xmlns="http://schemas.openxmlformats.org/package/2006/relationships"><Relationship Id="rId9" Type="http://schemas.openxmlformats.org/officeDocument/2006/relationships/image" Target="../media/image45.png"/><Relationship Id="rId8" Type="http://schemas.openxmlformats.org/officeDocument/2006/relationships/tags" Target="../tags/tag4.xml"/><Relationship Id="rId7" Type="http://schemas.openxmlformats.org/officeDocument/2006/relationships/tags" Target="../tags/tag3.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tags" Target="../tags/tag2.xml"/><Relationship Id="rId30" Type="http://schemas.openxmlformats.org/officeDocument/2006/relationships/notesSlide" Target="../notesSlides/notesSlide8.xml"/><Relationship Id="rId3" Type="http://schemas.openxmlformats.org/officeDocument/2006/relationships/tags" Target="../tags/tag1.xml"/><Relationship Id="rId29" Type="http://schemas.openxmlformats.org/officeDocument/2006/relationships/slideLayout" Target="../slideLayouts/slideLayout12.xml"/><Relationship Id="rId28" Type="http://schemas.openxmlformats.org/officeDocument/2006/relationships/tags" Target="../tags/tag16.xml"/><Relationship Id="rId27" Type="http://schemas.openxmlformats.org/officeDocument/2006/relationships/tags" Target="../tags/tag15.xml"/><Relationship Id="rId26" Type="http://schemas.openxmlformats.org/officeDocument/2006/relationships/image" Target="../media/image52.svg"/><Relationship Id="rId25" Type="http://schemas.openxmlformats.org/officeDocument/2006/relationships/image" Target="../media/image51.png"/><Relationship Id="rId24" Type="http://schemas.openxmlformats.org/officeDocument/2006/relationships/tags" Target="../tags/tag14.xml"/><Relationship Id="rId23" Type="http://schemas.openxmlformats.org/officeDocument/2006/relationships/tags" Target="../tags/tag13.xml"/><Relationship Id="rId22" Type="http://schemas.openxmlformats.org/officeDocument/2006/relationships/tags" Target="../tags/tag12.xml"/><Relationship Id="rId21" Type="http://schemas.openxmlformats.org/officeDocument/2006/relationships/image" Target="../media/image50.svg"/><Relationship Id="rId20" Type="http://schemas.openxmlformats.org/officeDocument/2006/relationships/image" Target="../media/image49.png"/><Relationship Id="rId2" Type="http://schemas.openxmlformats.org/officeDocument/2006/relationships/image" Target="../media/image42.svg"/><Relationship Id="rId19" Type="http://schemas.openxmlformats.org/officeDocument/2006/relationships/tags" Target="../tags/tag11.xml"/><Relationship Id="rId18" Type="http://schemas.openxmlformats.org/officeDocument/2006/relationships/tags" Target="../tags/tag10.xml"/><Relationship Id="rId17" Type="http://schemas.openxmlformats.org/officeDocument/2006/relationships/tags" Target="../tags/tag9.xml"/><Relationship Id="rId16" Type="http://schemas.openxmlformats.org/officeDocument/2006/relationships/image" Target="../media/image48.svg"/><Relationship Id="rId15" Type="http://schemas.openxmlformats.org/officeDocument/2006/relationships/image" Target="../media/image47.png"/><Relationship Id="rId14" Type="http://schemas.openxmlformats.org/officeDocument/2006/relationships/tags" Target="../tags/tag8.xml"/><Relationship Id="rId13" Type="http://schemas.openxmlformats.org/officeDocument/2006/relationships/tags" Target="../tags/tag7.xml"/><Relationship Id="rId12" Type="http://schemas.openxmlformats.org/officeDocument/2006/relationships/tags" Target="../tags/tag6.xml"/><Relationship Id="rId11" Type="http://schemas.openxmlformats.org/officeDocument/2006/relationships/tags" Target="../tags/tag5.xml"/><Relationship Id="rId10" Type="http://schemas.openxmlformats.org/officeDocument/2006/relationships/image" Target="../media/image46.svg"/><Relationship Id="rId1" Type="http://schemas.openxmlformats.org/officeDocument/2006/relationships/image" Target="../media/image4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09600" y="1016000"/>
            <a:ext cx="10972800" cy="5080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40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用于疾病预防和健康促进的艺术: 系统评价</a:t>
            </a:r>
            <a:endParaRPr lang="en-US" sz="4000"/>
          </a:p>
        </p:txBody>
      </p:sp>
      <p:cxnSp>
        <p:nvCxnSpPr>
          <p:cNvPr id="3" name="Connector 3"/>
          <p:cNvCxnSpPr/>
          <p:nvPr/>
        </p:nvCxnSpPr>
        <p:spPr>
          <a:xfrm rot="-3978">
            <a:off x="609604" y="1708150"/>
            <a:ext cx="109728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09600" y="1968500"/>
            <a:ext cx="109728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Nature Medicine</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09600" y="2565400"/>
            <a:ext cx="203200" cy="203200"/>
          </a:xfrm>
          <a:prstGeom prst="rect">
            <a:avLst/>
          </a:prstGeom>
        </p:spPr>
      </p:pic>
      <p:sp>
        <p:nvSpPr>
          <p:cNvPr id="6" name="AutoShape 6"/>
          <p:cNvSpPr/>
          <p:nvPr/>
        </p:nvSpPr>
        <p:spPr>
          <a:xfrm>
            <a:off x="914400" y="2540000"/>
            <a:ext cx="8890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https://doi.org/10.1038/s41591-025-03962-7</a:t>
            </a:r>
            <a:endParaRPr lang="en-US" sz="1100"/>
          </a:p>
        </p:txBody>
      </p:sp>
      <p:cxnSp>
        <p:nvCxnSpPr>
          <p:cNvPr id="7" name="Connector 7"/>
          <p:cNvCxnSpPr/>
          <p:nvPr/>
        </p:nvCxnSpPr>
        <p:spPr>
          <a:xfrm rot="-3978">
            <a:off x="609604" y="3105150"/>
            <a:ext cx="109728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8" name="AutoShape 8"/>
          <p:cNvSpPr/>
          <p:nvPr/>
        </p:nvSpPr>
        <p:spPr>
          <a:xfrm>
            <a:off x="609600" y="3365500"/>
            <a:ext cx="109728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作者</a:t>
            </a:r>
            <a:endParaRPr lang="en-US" sz="1100"/>
          </a:p>
        </p:txBody>
      </p:sp>
      <p:sp>
        <p:nvSpPr>
          <p:cNvPr id="9" name="AutoShape 9"/>
          <p:cNvSpPr/>
          <p:nvPr/>
        </p:nvSpPr>
        <p:spPr>
          <a:xfrm>
            <a:off x="609600" y="3746500"/>
            <a:ext cx="109728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Jill Sonke, Michael Koon Boon Tan, Jennifer Baxley Lee, Virginia Pesata, Seher Akram, Tasha Golden, Jane Morgan-Daniel, Sanmi Oduntan, Sharifa Abdulla, Daisy Fancourt, Michael Pratt, J. Jaime Miranda, Courtney Pyche, Kremlin Wickramasinghe, Nils Fietje &amp; Nisha Sajnani</a:t>
            </a:r>
            <a:endParaRPr lang="en-US" sz="1100"/>
          </a:p>
        </p:txBody>
      </p:sp>
      <p:cxnSp>
        <p:nvCxnSpPr>
          <p:cNvPr id="10" name="Connector 10"/>
          <p:cNvCxnSpPr/>
          <p:nvPr/>
        </p:nvCxnSpPr>
        <p:spPr>
          <a:xfrm rot="-3978">
            <a:off x="609604" y="4565650"/>
            <a:ext cx="109728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11" name="Picture 11"/>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9600" y="4851400"/>
            <a:ext cx="203200" cy="203200"/>
          </a:xfrm>
          <a:prstGeom prst="rect">
            <a:avLst/>
          </a:prstGeom>
        </p:spPr>
      </p:pic>
      <p:sp>
        <p:nvSpPr>
          <p:cNvPr id="12" name="AutoShape 12"/>
          <p:cNvSpPr/>
          <p:nvPr/>
        </p:nvSpPr>
        <p:spPr>
          <a:xfrm>
            <a:off x="914400" y="4826000"/>
            <a:ext cx="10160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收到:2025 年 2 月 4 日 | 接受:2025 年 8 月 15 日 | 在线发布:</a:t>
            </a:r>
            <a:r>
              <a:rPr lang="en-US" altLang="zh-CN" dirty="0">
                <a:solidFill>
                  <a:srgbClr val="003366"/>
                </a:solidFill>
                <a:latin typeface="仿宋" panose="02010609060101010101" pitchFamily="49" charset="-122"/>
                <a:ea typeface="仿宋" panose="02010609060101010101" pitchFamily="49" charset="-122"/>
                <a:sym typeface="+mn-ea"/>
              </a:rPr>
              <a:t>9</a:t>
            </a:r>
            <a:r>
              <a:rPr lang="zh-CN" altLang="en-US" dirty="0">
                <a:solidFill>
                  <a:srgbClr val="003366"/>
                </a:solidFill>
                <a:latin typeface="仿宋" panose="02010609060101010101" pitchFamily="49" charset="-122"/>
                <a:ea typeface="仿宋" panose="02010609060101010101" pitchFamily="49" charset="-122"/>
                <a:sym typeface="+mn-ea"/>
              </a:rPr>
              <a:t>月，</a:t>
            </a:r>
            <a:r>
              <a:rPr dirty="0">
                <a:solidFill>
                  <a:srgbClr val="003366"/>
                </a:solidFill>
                <a:latin typeface="仿宋" panose="02010609060101010101" pitchFamily="49" charset="-122"/>
                <a:ea typeface="仿宋" panose="02010609060101010101" pitchFamily="49" charset="-122"/>
                <a:sym typeface="+mn-ea"/>
              </a:rPr>
              <a:t>202</a:t>
            </a:r>
            <a:r>
              <a:rPr lang="en-US" dirty="0">
                <a:solidFill>
                  <a:srgbClr val="003366"/>
                </a:solidFill>
                <a:latin typeface="仿宋" panose="02010609060101010101" pitchFamily="49" charset="-122"/>
                <a:ea typeface="仿宋" panose="02010609060101010101" pitchFamily="49" charset="-122"/>
                <a:sym typeface="+mn-ea"/>
              </a:rPr>
              <a:t>5</a:t>
            </a:r>
            <a:endParaRPr lang="en-US" sz="1100"/>
          </a:p>
        </p:txBody>
      </p:sp>
      <p:sp>
        <p:nvSpPr>
          <p:cNvPr id="13" name="AutoShape 13"/>
          <p:cNvSpPr/>
          <p:nvPr/>
        </p:nvSpPr>
        <p:spPr>
          <a:xfrm>
            <a:off x="0" y="6248400"/>
            <a:ext cx="12192000" cy="101600"/>
          </a:xfrm>
          <a:prstGeom prst="roundRect">
            <a:avLst>
              <a:gd name="adj" fmla="val 0"/>
            </a:avLst>
          </a:prstGeom>
          <a:solidFill>
            <a:srgbClr val="000080">
              <a:alpha val="100000"/>
            </a:srgbClr>
          </a:solidFill>
          <a:ln w="25400" cap="flat" cmpd="sng">
            <a:noFill/>
            <a:prstDash val="solid"/>
            <a:round/>
          </a:ln>
        </p:spPr>
        <p:txBody>
          <a:bodyPr vert="horz" wrap="square" lIns="63500" tIns="63500" rIns="63500" bIns="63500" rtlCol="0" anchor="ctr"/>
          <a:lstStyle/>
          <a:p>
            <a:pPr algn="ctr">
              <a:defRPr/>
            </a:p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研究群体</a:t>
            </a:r>
            <a:r>
              <a:rPr lang="zh-CN" alt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人口学</a:t>
            </a: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特征（表1）</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graphicFrame>
        <p:nvGraphicFramePr>
          <p:cNvPr id="4" name="Table 4"/>
          <p:cNvGraphicFramePr>
            <a:graphicFrameLocks noGrp="1"/>
          </p:cNvGraphicFramePr>
          <p:nvPr/>
        </p:nvGraphicFramePr>
        <p:xfrm>
          <a:off x="635000" y="1524000"/>
          <a:ext cx="4826000" cy="3124200"/>
        </p:xfrm>
        <a:graphic>
          <a:graphicData uri="http://schemas.openxmlformats.org/drawingml/2006/table">
            <a:tbl>
              <a:tblPr>
                <a:effectLst/>
              </a:tblPr>
              <a:tblGrid>
                <a:gridCol w="3556000"/>
                <a:gridCol w="1270000"/>
              </a:tblGrid>
              <a:tr h="457200">
                <a:tc>
                  <a:txBody>
                    <a:bodyPr rtlCol="0"/>
                    <a:lstStyle/>
                    <a:p>
                      <a:pPr indent="0" algn="ctr">
                        <a:lnSpc>
                          <a:spcPct val="100000"/>
                        </a:lnSpc>
                        <a:defRPr/>
                      </a:pPr>
                      <a:r>
                        <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民族</a:t>
                      </a:r>
                      <a:r>
                        <a:rPr lang="en-US" altLang="zh-CN"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种族</a:t>
                      </a:r>
                      <a:endPar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ctr">
                        <a:lnSpc>
                          <a:spcPct val="100000"/>
                        </a:lnSpc>
                        <a:defRPr/>
                      </a:pPr>
                      <a:r>
                        <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研究数量</a:t>
                      </a:r>
                      <a:endParaRPr lang="en-US" sz="1100"/>
                    </a:p>
                  </a:txBody>
                  <a:tcPr marL="101600" marR="101600" marT="101600" marB="101600" anchor="t" anchorCtr="0">
                    <a:lnL>
                      <a:noFill/>
                    </a:lnL>
                    <a:lnR>
                      <a:noFill/>
                    </a:lnR>
                    <a:lnT>
                      <a:noFill/>
                    </a:lnT>
                    <a:lnB>
                      <a:noFill/>
                    </a:lnB>
                    <a:solidFill>
                      <a:srgbClr val="F3F4F6">
                        <a:alpha val="100000"/>
                      </a:srgbClr>
                    </a:solid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未报告</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34</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非裔美国人/黑人</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34</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西班牙裔</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29</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白人</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19</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亚洲人</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15</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美洲印第安人/阿拉斯加原住民</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11</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混合种族</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8</a:t>
                      </a:r>
                      <a:endParaRPr lang="en-US" sz="1100"/>
                    </a:p>
                  </a:txBody>
                  <a:tcPr marL="101600" marR="101600" marT="101600" marB="101600" anchor="t" anchorCtr="0">
                    <a:lnL>
                      <a:noFill/>
                    </a:lnL>
                    <a:lnR>
                      <a:noFill/>
                    </a:lnR>
                    <a:lnT>
                      <a:noFill/>
                    </a:lnT>
                    <a:lnB>
                      <a:noFill/>
                    </a:lnB>
                    <a:noFill/>
                  </a:tcPr>
                </a:tc>
              </a:tr>
            </a:tbl>
          </a:graphicData>
        </a:graphic>
      </p:graphicFrame>
      <p:cxnSp>
        <p:nvCxnSpPr>
          <p:cNvPr id="5" name="Connector 5"/>
          <p:cNvCxnSpPr/>
          <p:nvPr/>
        </p:nvCxnSpPr>
        <p:spPr>
          <a:xfrm rot="5387267">
            <a:off x="4127500" y="3232162"/>
            <a:ext cx="3429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graphicFrame>
        <p:nvGraphicFramePr>
          <p:cNvPr id="6" name="Table 6"/>
          <p:cNvGraphicFramePr>
            <a:graphicFrameLocks noGrp="1"/>
          </p:cNvGraphicFramePr>
          <p:nvPr/>
        </p:nvGraphicFramePr>
        <p:xfrm>
          <a:off x="6096000" y="1524000"/>
          <a:ext cx="4826000" cy="2743200"/>
        </p:xfrm>
        <a:graphic>
          <a:graphicData uri="http://schemas.openxmlformats.org/drawingml/2006/table">
            <a:tbl>
              <a:tblPr>
                <a:effectLst/>
              </a:tblPr>
              <a:tblGrid>
                <a:gridCol w="3556000"/>
                <a:gridCol w="1270000"/>
              </a:tblGrid>
              <a:tr h="457200">
                <a:tc>
                  <a:txBody>
                    <a:bodyPr rtlCol="0"/>
                    <a:lstStyle/>
                    <a:p>
                      <a:pPr indent="0" algn="ctr">
                        <a:lnSpc>
                          <a:spcPct val="100000"/>
                        </a:lnSpc>
                        <a:defRPr/>
                      </a:pPr>
                      <a:r>
                        <a:rPr lang="zh-CN" altLang="en-US" sz="1400" b="1">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民族</a:t>
                      </a:r>
                      <a:r>
                        <a:rPr lang="en-US" altLang="zh-CN" sz="1400" b="1">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400" b="1">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种族</a:t>
                      </a:r>
                      <a:endParaRPr lang="en-US" sz="1100"/>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ctr">
                        <a:lnSpc>
                          <a:spcPct val="100000"/>
                        </a:lnSpc>
                        <a:defRPr/>
                      </a:pPr>
                      <a:r>
                        <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研究数量</a:t>
                      </a:r>
                      <a:endParaRPr lang="en-US" sz="1100"/>
                    </a:p>
                  </a:txBody>
                  <a:tcPr marL="101600" marR="101600" marT="101600" marB="101600" anchor="t" anchorCtr="0">
                    <a:lnL>
                      <a:noFill/>
                    </a:lnL>
                    <a:lnR>
                      <a:noFill/>
                    </a:lnR>
                    <a:lnT>
                      <a:noFill/>
                    </a:lnT>
                    <a:lnB>
                      <a:noFill/>
                    </a:lnB>
                    <a:solidFill>
                      <a:srgbClr val="F3F4F6">
                        <a:alpha val="100000"/>
                      </a:srgbClr>
                    </a:solid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太平洋岛民</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4</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非洲</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2</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原住民第一民族</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中东</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其他原住民</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12</a:t>
                      </a:r>
                      <a:endParaRPr lang="en-US" sz="1100"/>
                    </a:p>
                  </a:txBody>
                  <a:tcPr marL="101600" marR="101600" marT="101600" marB="101600" anchor="t" anchorCtr="0">
                    <a:lnL>
                      <a:noFill/>
                    </a:lnL>
                    <a:lnR>
                      <a:noFill/>
                    </a:lnR>
                    <a:lnT>
                      <a:noFill/>
                    </a:lnT>
                    <a:lnB>
                      <a:noFill/>
                    </a:lnB>
                    <a:noFill/>
                  </a:tcPr>
                </a:tc>
              </a:tr>
              <a:tr h="381000">
                <a:tc>
                  <a:txBody>
                    <a:bodyPr rtlCol="0"/>
                    <a:lstStyle/>
                    <a:p>
                      <a:pPr indent="0" algn="ctr">
                        <a:lnSpc>
                          <a:spcPct val="100000"/>
                        </a:lnSpc>
                        <a:defRPr/>
                      </a:pPr>
                      <a:endPar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00000"/>
                        </a:lnSpc>
                        <a:defRPr/>
                      </a:pPr>
                      <a:endPar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00000"/>
                        </a:lnSpc>
                        <a:defRPr/>
                      </a:pPr>
                      <a:endPar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p>
                      <a:pPr indent="0" algn="ctr">
                        <a:lnSpc>
                          <a:spcPct val="100000"/>
                        </a:lnSpc>
                        <a:defRPr/>
                      </a:pPr>
                      <a:r>
                        <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服务不足/边缘化群体</a:t>
                      </a:r>
                      <a:endParaRPr lang="en-US" sz="1100"/>
                    </a:p>
                  </a:txBody>
                  <a:tcPr marL="127000" marR="101600" marT="101600" marB="101600" anchor="t" anchorCtr="0">
                    <a:lnL>
                      <a:noFill/>
                    </a:lnL>
                    <a:lnR>
                      <a:noFill/>
                    </a:lnR>
                    <a:lnT>
                      <a:noFill/>
                    </a:lnT>
                    <a:lnB>
                      <a:noFill/>
                    </a:lnB>
                    <a:noFill/>
                  </a:tcPr>
                </a:tc>
                <a:tc>
                  <a:txBody>
                    <a:bodyPr rtlCol="0"/>
                    <a:lstStyle/>
                    <a:p>
                      <a:pPr indent="0" algn="ctr">
                        <a:lnSpc>
                          <a:spcPct val="100000"/>
                        </a:lnSpc>
                        <a:defRPr/>
                      </a:pPr>
                      <a:endParaRPr lang="en-US" sz="1100"/>
                    </a:p>
                    <a:p>
                      <a:pPr indent="0" algn="ctr">
                        <a:lnSpc>
                          <a:spcPct val="100000"/>
                        </a:lnSpc>
                        <a:defRPr/>
                      </a:pPr>
                      <a:endParaRPr lang="en-US" sz="1100"/>
                    </a:p>
                    <a:p>
                      <a:pPr indent="0" algn="ctr">
                        <a:lnSpc>
                          <a:spcPct val="100000"/>
                        </a:lnSpc>
                        <a:defRPr/>
                      </a:pPr>
                      <a:endParaRPr lang="en-US" sz="1100"/>
                    </a:p>
                    <a:p>
                      <a:pPr indent="0" algn="ctr">
                        <a:lnSpc>
                          <a:spcPct val="100000"/>
                        </a:lnSpc>
                        <a:defRPr/>
                      </a:pPr>
                      <a:endParaRPr lang="en-US" sz="1100"/>
                    </a:p>
                    <a:p>
                      <a:pPr indent="0" algn="ctr">
                        <a:lnSpc>
                          <a:spcPct val="100000"/>
                        </a:lnSpc>
                        <a:defRPr/>
                      </a:pPr>
                      <a:endParaRPr lang="en-US" sz="1100"/>
                    </a:p>
                  </a:txBody>
                  <a:tcPr marL="101600" marR="101600" marT="101600" marB="101600" anchor="t" anchorCtr="0">
                    <a:lnL>
                      <a:noFill/>
                    </a:lnL>
                    <a:lnR>
                      <a:noFill/>
                    </a:lnR>
                    <a:lnT>
                      <a:noFill/>
                    </a:lnT>
                    <a:lnB>
                      <a:noFill/>
                    </a:lnB>
                    <a:noFill/>
                  </a:tcPr>
                </a:tc>
              </a:tr>
            </a:tbl>
          </a:graphicData>
        </a:graphic>
      </p:graphicFrame>
      <p:cxnSp>
        <p:nvCxnSpPr>
          <p:cNvPr id="7" name="Connector 7"/>
          <p:cNvCxnSpPr/>
          <p:nvPr/>
        </p:nvCxnSpPr>
        <p:spPr>
          <a:xfrm rot="-3997">
            <a:off x="635004" y="5200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8" name="Picture 8"/>
          <p:cNvPicPr>
            <a:picLocks noChangeAspect="1"/>
          </p:cNvPicPr>
          <p:nvPr>
            <p:custDataLst>
              <p:tags r:id="rId1"/>
            </p:custDataLst>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5000" y="5461000"/>
            <a:ext cx="254000" cy="254000"/>
          </a:xfrm>
          <a:prstGeom prst="rect">
            <a:avLst/>
          </a:prstGeom>
        </p:spPr>
      </p:pic>
      <p:sp>
        <p:nvSpPr>
          <p:cNvPr id="9" name="AutoShape 9"/>
          <p:cNvSpPr/>
          <p:nvPr>
            <p:custDataLst>
              <p:tags r:id="rId4"/>
            </p:custDataLst>
          </p:nvPr>
        </p:nvSpPr>
        <p:spPr>
          <a:xfrm>
            <a:off x="1016000" y="54610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儿童(0-17岁): 55 | 老年人(50岁+): 18</a:t>
            </a:r>
            <a:endParaRPr lang="en-US" sz="1100"/>
          </a:p>
        </p:txBody>
      </p:sp>
      <p:pic>
        <p:nvPicPr>
          <p:cNvPr id="10" name="Picture 10"/>
          <p:cNvPicPr>
            <a:picLocks noChangeAspect="1"/>
          </p:cNvPicPr>
          <p:nvPr>
            <p:custDataLst>
              <p:tags r:id="rId5"/>
            </p:custDataLst>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096000" y="5461000"/>
            <a:ext cx="254000" cy="254000"/>
          </a:xfrm>
          <a:prstGeom prst="rect">
            <a:avLst/>
          </a:prstGeom>
        </p:spPr>
      </p:pic>
      <p:sp>
        <p:nvSpPr>
          <p:cNvPr id="11" name="AutoShape 11"/>
          <p:cNvSpPr/>
          <p:nvPr>
            <p:custDataLst>
              <p:tags r:id="rId8"/>
            </p:custDataLst>
          </p:nvPr>
        </p:nvSpPr>
        <p:spPr>
          <a:xfrm>
            <a:off x="6477000" y="54610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低经济地位: 41 | 少数民族: 40</a:t>
            </a:r>
            <a:endParaRPr lang="en-US" sz="1100"/>
          </a:p>
        </p:txBody>
      </p:sp>
      <p:pic>
        <p:nvPicPr>
          <p:cNvPr id="12" name="Picture 12"/>
          <p:cNvPicPr>
            <a:picLocks noChangeAspect="1"/>
          </p:cNvPicPr>
          <p:nvPr>
            <p:custDataLst>
              <p:tags r:id="rId9"/>
            </p:custDataLst>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35000" y="5905500"/>
            <a:ext cx="254000" cy="254000"/>
          </a:xfrm>
          <a:prstGeom prst="rect">
            <a:avLst/>
          </a:prstGeom>
        </p:spPr>
      </p:pic>
      <p:sp>
        <p:nvSpPr>
          <p:cNvPr id="13" name="AutoShape 13"/>
          <p:cNvSpPr/>
          <p:nvPr>
            <p:custDataLst>
              <p:tags r:id="rId12"/>
            </p:custDataLst>
          </p:nvPr>
        </p:nvSpPr>
        <p:spPr>
          <a:xfrm>
            <a:off x="1016000" y="59055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女性(仅): 8 | 语言障碍: 8 | 农村: 6</a:t>
            </a:r>
            <a:endParaRPr lang="en-US" sz="1100"/>
          </a:p>
        </p:txBody>
      </p:sp>
      <p:pic>
        <p:nvPicPr>
          <p:cNvPr id="14" name="Picture 14"/>
          <p:cNvPicPr>
            <a:picLocks noChangeAspect="1"/>
          </p:cNvPicPr>
          <p:nvPr>
            <p:custDataLst>
              <p:tags r:id="rId13"/>
            </p:custDataLst>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096000" y="5905500"/>
            <a:ext cx="254000" cy="254000"/>
          </a:xfrm>
          <a:prstGeom prst="rect">
            <a:avLst/>
          </a:prstGeom>
        </p:spPr>
      </p:pic>
      <p:sp>
        <p:nvSpPr>
          <p:cNvPr id="15" name="AutoShape 15"/>
          <p:cNvSpPr/>
          <p:nvPr>
            <p:custDataLst>
              <p:tags r:id="rId16"/>
            </p:custDataLst>
          </p:nvPr>
        </p:nvSpPr>
        <p:spPr>
          <a:xfrm>
            <a:off x="6477000" y="59055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无家可归者: 4 | 低教育水平: 3 | 移民: 2</a:t>
            </a:r>
            <a:endParaRPr lang="en-US" sz="1100"/>
          </a:p>
        </p:txBody>
      </p:sp>
      <p:sp>
        <p:nvSpPr>
          <p:cNvPr id="16" name="下箭头 15"/>
          <p:cNvSpPr/>
          <p:nvPr/>
        </p:nvSpPr>
        <p:spPr>
          <a:xfrm>
            <a:off x="5610225" y="4799330"/>
            <a:ext cx="485775" cy="560705"/>
          </a:xfrm>
          <a:prstGeom prst="downArrow">
            <a:avLst/>
          </a:prstGeom>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3606800" y="57785"/>
            <a:ext cx="4937125" cy="680021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干预类型与实施场景（定量结果2）</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875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干预类型</a:t>
            </a:r>
            <a:endParaRPr lang="en-US" sz="1100"/>
          </a:p>
        </p:txBody>
      </p:sp>
      <p:sp>
        <p:nvSpPr>
          <p:cNvPr id="5" name="AutoShape 5"/>
          <p:cNvSpPr/>
          <p:nvPr/>
        </p:nvSpPr>
        <p:spPr>
          <a:xfrm>
            <a:off x="635000" y="2095500"/>
            <a:ext cx="5080000" cy="1397000"/>
          </a:xfrm>
          <a:prstGeom prst="roundRect">
            <a:avLst>
              <a:gd name="adj" fmla="val 7272"/>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25500" y="2286000"/>
            <a:ext cx="304800" cy="304800"/>
          </a:xfrm>
          <a:prstGeom prst="rect">
            <a:avLst/>
          </a:prstGeom>
        </p:spPr>
      </p:pic>
      <p:sp>
        <p:nvSpPr>
          <p:cNvPr id="7" name="AutoShape 7"/>
          <p:cNvSpPr/>
          <p:nvPr/>
        </p:nvSpPr>
        <p:spPr>
          <a:xfrm>
            <a:off x="1333500" y="2298700"/>
            <a:ext cx="381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健康传播项目 (49项)</a:t>
            </a:r>
            <a:endParaRPr lang="en-US" sz="1100"/>
          </a:p>
        </p:txBody>
      </p:sp>
      <p:sp>
        <p:nvSpPr>
          <p:cNvPr id="8" name="AutoShape 8"/>
          <p:cNvSpPr/>
          <p:nvPr/>
        </p:nvSpPr>
        <p:spPr>
          <a:xfrm>
            <a:off x="1333500" y="2667000"/>
            <a:ext cx="4191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旨在增加知识意识和减少污名化，如广播小说和戏剧。</a:t>
            </a:r>
            <a:endParaRPr lang="en-US" sz="1100"/>
          </a:p>
        </p:txBody>
      </p:sp>
      <p:sp>
        <p:nvSpPr>
          <p:cNvPr id="9" name="AutoShape 9"/>
          <p:cNvSpPr/>
          <p:nvPr/>
        </p:nvSpPr>
        <p:spPr>
          <a:xfrm>
            <a:off x="635000" y="3683000"/>
            <a:ext cx="5080000" cy="1397000"/>
          </a:xfrm>
          <a:prstGeom prst="roundRect">
            <a:avLst>
              <a:gd name="adj" fmla="val 7272"/>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5500" y="3873500"/>
            <a:ext cx="304800" cy="304800"/>
          </a:xfrm>
          <a:prstGeom prst="rect">
            <a:avLst/>
          </a:prstGeom>
        </p:spPr>
      </p:pic>
      <p:sp>
        <p:nvSpPr>
          <p:cNvPr id="11" name="AutoShape 11"/>
          <p:cNvSpPr/>
          <p:nvPr/>
        </p:nvSpPr>
        <p:spPr>
          <a:xfrm>
            <a:off x="1333500" y="3886200"/>
            <a:ext cx="381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主动干预项目 (46项)</a:t>
            </a:r>
            <a:endParaRPr lang="en-US" sz="1100"/>
          </a:p>
        </p:txBody>
      </p:sp>
      <p:sp>
        <p:nvSpPr>
          <p:cNvPr id="12" name="AutoShape 12"/>
          <p:cNvSpPr/>
          <p:nvPr/>
        </p:nvSpPr>
        <p:spPr>
          <a:xfrm>
            <a:off x="1333500" y="4254500"/>
            <a:ext cx="4191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鼓励积极参与艺术活动，如舞蹈课和园艺。</a:t>
            </a:r>
            <a:endParaRPr lang="en-US" sz="1100"/>
          </a:p>
        </p:txBody>
      </p:sp>
      <p:cxnSp>
        <p:nvCxnSpPr>
          <p:cNvPr id="13" name="Connector 13"/>
          <p:cNvCxnSpPr/>
          <p:nvPr/>
        </p:nvCxnSpPr>
        <p:spPr>
          <a:xfrm rot="5387499">
            <a:off x="4349750" y="3327412"/>
            <a:ext cx="34925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4" name="AutoShape 14"/>
          <p:cNvSpPr/>
          <p:nvPr/>
        </p:nvSpPr>
        <p:spPr>
          <a:xfrm>
            <a:off x="6477000" y="15875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实施场景</a:t>
            </a:r>
            <a:endParaRPr lang="en-US" sz="1100"/>
          </a:p>
        </p:txBody>
      </p:sp>
      <p:pic>
        <p:nvPicPr>
          <p:cNvPr id="15" name="Picture 15"/>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477000" y="2222500"/>
            <a:ext cx="304800" cy="304800"/>
          </a:xfrm>
          <a:prstGeom prst="rect">
            <a:avLst/>
          </a:prstGeom>
        </p:spPr>
      </p:pic>
      <p:sp>
        <p:nvSpPr>
          <p:cNvPr id="16" name="AutoShape 16"/>
          <p:cNvSpPr/>
          <p:nvPr/>
        </p:nvSpPr>
        <p:spPr>
          <a:xfrm>
            <a:off x="6985000" y="2235200"/>
            <a:ext cx="4445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学校：</a:t>
            </a:r>
            <a: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45项</a:t>
            </a:r>
            <a:endParaRPr lang="en-US" sz="1100"/>
          </a:p>
        </p:txBody>
      </p:sp>
      <p:pic>
        <p:nvPicPr>
          <p:cNvPr id="17" name="Picture 17"/>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477000" y="3111500"/>
            <a:ext cx="304800" cy="304800"/>
          </a:xfrm>
          <a:prstGeom prst="rect">
            <a:avLst/>
          </a:prstGeom>
        </p:spPr>
      </p:pic>
      <p:sp>
        <p:nvSpPr>
          <p:cNvPr id="18" name="AutoShape 18"/>
          <p:cNvSpPr/>
          <p:nvPr/>
        </p:nvSpPr>
        <p:spPr>
          <a:xfrm>
            <a:off x="6985000" y="3124200"/>
            <a:ext cx="4445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a:t>
            </a:r>
            <a: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46项</a:t>
            </a:r>
            <a:endParaRPr lang="en-US" sz="1100"/>
          </a:p>
        </p:txBody>
      </p:sp>
      <p:sp>
        <p:nvSpPr>
          <p:cNvPr id="19" name="AutoShape 19"/>
          <p:cNvSpPr/>
          <p:nvPr/>
        </p:nvSpPr>
        <p:spPr>
          <a:xfrm>
            <a:off x="6985000" y="3479800"/>
            <a:ext cx="4445000" cy="254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含艺术/文化场所、基于信仰的场所等</a:t>
            </a:r>
            <a:endParaRPr lang="en-US" sz="1100"/>
          </a:p>
        </p:txBody>
      </p:sp>
      <p:pic>
        <p:nvPicPr>
          <p:cNvPr id="20" name="Picture 20"/>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477000" y="4254500"/>
            <a:ext cx="304800" cy="304800"/>
          </a:xfrm>
          <a:prstGeom prst="rect">
            <a:avLst/>
          </a:prstGeom>
        </p:spPr>
      </p:pic>
      <p:sp>
        <p:nvSpPr>
          <p:cNvPr id="21" name="AutoShape 21"/>
          <p:cNvSpPr/>
          <p:nvPr/>
        </p:nvSpPr>
        <p:spPr>
          <a:xfrm>
            <a:off x="6985000" y="4267200"/>
            <a:ext cx="4445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电子/广播/印刷媒体：</a:t>
            </a:r>
            <a: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4项</a:t>
            </a:r>
            <a:endParaRPr lang="en-US" sz="1100"/>
          </a:p>
        </p:txBody>
      </p:sp>
      <p:cxnSp>
        <p:nvCxnSpPr>
          <p:cNvPr id="22" name="Connector 22"/>
          <p:cNvCxnSpPr/>
          <p:nvPr/>
        </p:nvCxnSpPr>
        <p:spPr>
          <a:xfrm rot="-3997">
            <a:off x="635004" y="5391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3" name="Picture 23"/>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35000" y="5651500"/>
            <a:ext cx="203200" cy="203200"/>
          </a:xfrm>
          <a:prstGeom prst="rect">
            <a:avLst/>
          </a:prstGeom>
        </p:spPr>
      </p:pic>
      <p:sp>
        <p:nvSpPr>
          <p:cNvPr id="24" name="AutoShape 24"/>
          <p:cNvSpPr/>
          <p:nvPr/>
        </p:nvSpPr>
        <p:spPr>
          <a:xfrm>
            <a:off x="965200" y="5651500"/>
            <a:ext cx="1016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补充：研究中包含广泛的艺术参与模式和形式，详见扩展数据表3。</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所有</a:t>
            </a:r>
            <a:r>
              <a:rPr lang="zh-CN" alt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检测</a:t>
            </a: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结果（表2）</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graphicFrame>
        <p:nvGraphicFramePr>
          <p:cNvPr id="4" name="Table 4"/>
          <p:cNvGraphicFramePr>
            <a:graphicFrameLocks noGrp="1"/>
          </p:cNvGraphicFramePr>
          <p:nvPr>
            <p:custDataLst>
              <p:tags r:id="rId1"/>
            </p:custDataLst>
          </p:nvPr>
        </p:nvGraphicFramePr>
        <p:xfrm>
          <a:off x="635000" y="1460500"/>
          <a:ext cx="10922000" cy="4318000"/>
        </p:xfrm>
        <a:graphic>
          <a:graphicData uri="http://schemas.openxmlformats.org/drawingml/2006/table">
            <a:tbl>
              <a:tblPr>
                <a:effectLst/>
              </a:tblPr>
              <a:tblGrid>
                <a:gridCol w="2032000"/>
                <a:gridCol w="1524000"/>
                <a:gridCol w="6350000"/>
                <a:gridCol w="1016000"/>
              </a:tblGrid>
              <a:tr h="508000">
                <a:tc>
                  <a:txBody>
                    <a:bodyPr rtlCol="0"/>
                    <a:lstStyle/>
                    <a:p>
                      <a:pPr indent="0" algn="ctr">
                        <a:lnSpc>
                          <a:spcPct val="100000"/>
                        </a:lnSpc>
                        <a:defRPr/>
                      </a:pPr>
                      <a:r>
                        <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分类</a:t>
                      </a:r>
                      <a:endPar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ctr">
                        <a:lnSpc>
                          <a:spcPct val="100000"/>
                        </a:lnSpc>
                        <a:defRPr/>
                      </a:pPr>
                      <a:r>
                        <a:rPr 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子类别</a:t>
                      </a:r>
                      <a:endParaRPr lang="en-US" sz="1100"/>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ctr">
                        <a:lnSpc>
                          <a:spcPct val="100000"/>
                        </a:lnSpc>
                        <a:defRPr/>
                      </a:pPr>
                      <a:r>
                        <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检测的</a:t>
                      </a:r>
                      <a:r>
                        <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结果</a:t>
                      </a:r>
                      <a:endPar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ctr">
                        <a:lnSpc>
                          <a:spcPct val="100000"/>
                        </a:lnSpc>
                        <a:defRPr/>
                      </a:pPr>
                      <a:r>
                        <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数量</a:t>
                      </a:r>
                      <a:endParaRPr lang="zh-CN" altLang="en-US" sz="14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F3F4F6">
                        <a:alpha val="100000"/>
                      </a:srgbClr>
                    </a:solidFill>
                  </a:tcPr>
                </a:tc>
              </a:tr>
              <a:tr h="762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NCDs</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系统性/结构性/</a:t>
                      </a:r>
                      <a:r>
                        <a:rPr lang="zh-CN" alt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社会性</a:t>
                      </a: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驱动因素</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17000"/>
                        </a:lnSpc>
                        <a:defRPr/>
                      </a:pP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资本主义</a:t>
                      </a:r>
                      <a:r>
                        <a:rPr 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区划、</a:t>
                      </a:r>
                      <a:r>
                        <a:rPr lang="en-US" alt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 </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建筑环境、政府、医保系统、媒体、产业</a:t>
                      </a:r>
                      <a:r>
                        <a:rPr lang="en-US" alt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企业</a:t>
                      </a: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压迫 </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种族主义</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性别歧视</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贫困</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失业</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住房负担能力不足</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交通不便</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医疗服务可及性不足</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健康服务可及性不足</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健康食品可及性不足</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体力活动机会不足</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歧视</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社会污名</a:t>
                      </a:r>
                      <a:r>
                        <a:rPr lang="zh-CN" altLang="en-US" sz="1200">
                          <a:solidFill>
                            <a:schemeClr val="tx1"/>
                          </a:solidFill>
                          <a:uFillTx/>
                          <a:latin typeface="Noto Sans SC" charset="0"/>
                          <a:ea typeface="Noto Sans SC" panose="020B0200000000000000" charset="-122"/>
                          <a:cs typeface="Noto Sans SC" panose="020B0200000000000000" charset="-122"/>
                        </a:rPr>
                        <a:t>、文化偏好</a:t>
                      </a:r>
                      <a:r>
                        <a:rPr lang="zh-CN" sz="1200">
                          <a:solidFill>
                            <a:schemeClr val="tx1"/>
                          </a:solidFill>
                          <a:uFillTx/>
                          <a:latin typeface="Noto Sans SC" charset="0"/>
                          <a:ea typeface="Noto Sans SC" panose="020B0200000000000000" charset="-122"/>
                          <a:cs typeface="Noto Sans SC" panose="020B0200000000000000" charset="-122"/>
                        </a:rPr>
                        <a:t>、</a:t>
                      </a:r>
                      <a:r>
                        <a:rPr lang="zh-CN" altLang="en-US" sz="1200">
                          <a:solidFill>
                            <a:schemeClr val="tx1"/>
                          </a:solidFill>
                          <a:uFillTx/>
                          <a:latin typeface="Noto Sans SC" charset="0"/>
                          <a:ea typeface="Noto Sans SC" panose="020B0200000000000000" charset="-122"/>
                          <a:cs typeface="Noto Sans SC" panose="020B0200000000000000" charset="-122"/>
                        </a:rPr>
                        <a:t>社会孤立、心理健康污名化、社会支持缺失、语言障碍、健康素养低下、</a:t>
                      </a:r>
                      <a:r>
                        <a:rPr lang="en-US" altLang="zh-CN" sz="1200">
                          <a:solidFill>
                            <a:schemeClr val="tx1"/>
                          </a:solidFill>
                          <a:uFillTx/>
                          <a:latin typeface="Noto Sans SC" charset="0"/>
                          <a:ea typeface="Noto Sans SC" panose="020B0200000000000000" charset="-122"/>
                          <a:cs typeface="Noto Sans SC" panose="020B0200000000000000" charset="-122"/>
                        </a:rPr>
                        <a:t> </a:t>
                      </a:r>
                      <a:r>
                        <a:rPr lang="zh-CN" altLang="en-US" sz="1200">
                          <a:solidFill>
                            <a:schemeClr val="tx1"/>
                          </a:solidFill>
                          <a:uFillTx/>
                          <a:latin typeface="Noto Sans SC" charset="0"/>
                          <a:ea typeface="Noto Sans SC" panose="020B0200000000000000" charset="-122"/>
                          <a:cs typeface="Noto Sans SC" panose="020B0200000000000000" charset="-122"/>
                        </a:rPr>
                        <a:t>历史创伤</a:t>
                      </a:r>
                      <a:r>
                        <a:rPr lang="zh-CN" sz="1200">
                          <a:solidFill>
                            <a:schemeClr val="tx1"/>
                          </a:solidFill>
                          <a:uFillTx/>
                          <a:latin typeface="Noto Sans SC" charset="0"/>
                          <a:ea typeface="Noto Sans SC" panose="020B0200000000000000" charset="-122"/>
                          <a:cs typeface="Noto Sans SC" panose="020B0200000000000000" charset="-122"/>
                        </a:rPr>
                        <a:t>、</a:t>
                      </a:r>
                      <a:r>
                        <a:rPr lang="zh-CN" altLang="en-US" sz="1200">
                          <a:solidFill>
                            <a:schemeClr val="tx1"/>
                          </a:solidFill>
                          <a:uFillTx/>
                          <a:latin typeface="Noto Sans SC" charset="0"/>
                          <a:ea typeface="Noto Sans SC" panose="020B0200000000000000" charset="-122"/>
                          <a:cs typeface="Noto Sans SC" panose="020B0200000000000000" charset="-122"/>
                        </a:rPr>
                        <a:t>新移民过渡期压力等</a:t>
                      </a:r>
                      <a:endParaRPr lang="zh-CN" altLang="en-US" sz="1200">
                        <a:solidFill>
                          <a:schemeClr val="tx1"/>
                        </a:solidFill>
                        <a:uFillTx/>
                        <a:latin typeface="Noto Sans SC" charset="0"/>
                        <a:ea typeface="Noto Sans SC" panose="020B0200000000000000" charset="-122"/>
                        <a:cs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114</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心理健康</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a:solidFill>
                            <a:schemeClr val="tx1"/>
                          </a:solidFill>
                          <a:uFillTx/>
                          <a:latin typeface="Noto Sans SC" charset="0"/>
                          <a:ea typeface="Noto Sans SC" panose="020B0200000000000000" charset="-122"/>
                          <a:cs typeface="Noto Sans SC" panose="020B0200000000000000" charset="-122"/>
                        </a:rPr>
                        <a:t>心理健康 </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抑郁症状</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精神健康</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焦虑</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压力</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精神困扰</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精神功能</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认知功能</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生活满意度</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幸福感</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生活质量</a:t>
                      </a:r>
                      <a:r>
                        <a:rPr lang="zh-CN" altLang="en-US" sz="1200">
                          <a:solidFill>
                            <a:schemeClr val="tx1"/>
                          </a:solidFill>
                          <a:uFillTx/>
                          <a:latin typeface="Noto Sans SC" charset="0"/>
                          <a:ea typeface="Noto Sans SC" panose="020B0200000000000000" charset="-122"/>
                          <a:cs typeface="Noto Sans SC" panose="020B0200000000000000" charset="-122"/>
                        </a:rPr>
                        <a:t>、</a:t>
                      </a:r>
                      <a:r>
                        <a:rPr lang="en-US" sz="1200">
                          <a:solidFill>
                            <a:schemeClr val="tx1"/>
                          </a:solidFill>
                          <a:uFillTx/>
                          <a:latin typeface="Noto Sans SC" charset="0"/>
                          <a:ea typeface="Noto Sans SC" panose="020B0200000000000000" charset="-122"/>
                          <a:cs typeface="Noto Sans SC" panose="020B0200000000000000" charset="-122"/>
                        </a:rPr>
                        <a:t>情绪</a:t>
                      </a:r>
                      <a:r>
                        <a:rPr lang="zh-CN" altLang="en-US" sz="1200">
                          <a:solidFill>
                            <a:schemeClr val="tx1"/>
                          </a:solidFill>
                          <a:uFillTx/>
                          <a:latin typeface="Noto Sans SC" charset="0"/>
                          <a:ea typeface="Noto Sans SC" panose="020B0200000000000000" charset="-122"/>
                          <a:cs typeface="Noto Sans SC" panose="020B0200000000000000" charset="-122"/>
                        </a:rPr>
                        <a:t>等</a:t>
                      </a:r>
                      <a:endParaRPr lang="zh-CN" altLang="en-US" sz="1200">
                        <a:solidFill>
                          <a:schemeClr val="tx1"/>
                        </a:solidFill>
                        <a:uFillTx/>
                        <a:latin typeface="Noto Sans SC" charset="0"/>
                        <a:ea typeface="Noto Sans SC" panose="020B0200000000000000" charset="-122"/>
                        <a:cs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33</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生理指标</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alt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BMI</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、血压</a:t>
                      </a:r>
                      <a:r>
                        <a:rPr 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心率、腰围、体脂率、心血管危险因素、有氧能力、计时跑</a:t>
                      </a:r>
                      <a:r>
                        <a:rPr lang="en-US" alt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1</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英里、脂质水平、胰岛素水平</a:t>
                      </a: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等</a:t>
                      </a:r>
                      <a:endPar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22</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缺乏运动</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体力活动、体力活动水平、屏幕时间、电视观看、久坐行为</a:t>
                      </a: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等</a:t>
                      </a:r>
                      <a:endPar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22</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不健康饮食</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果蔬摄入量、饮食摄入量、食品购买行为、饮食质量、食品不安全、知识、健康素养、公共卫生素养</a:t>
                      </a: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等</a:t>
                      </a:r>
                      <a:endPar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38</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物质使用</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烟草/酒精</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吸烟行为、酒精消费</a:t>
                      </a:r>
                      <a:endPar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7</a:t>
                      </a:r>
                      <a:endParaRPr lang="en-US" sz="1100"/>
                    </a:p>
                  </a:txBody>
                  <a:tcPr marL="101600" marR="101600" marT="101600" marB="101600" anchor="t" anchorCtr="0">
                    <a:lnL>
                      <a:noFill/>
                    </a:lnL>
                    <a:lnR>
                      <a:noFill/>
                    </a:lnR>
                    <a:lnT>
                      <a:noFill/>
                    </a:lnT>
                    <a:lnB>
                      <a:noFill/>
                    </a:lnB>
                    <a:noFill/>
                  </a:tcPr>
                </a:tc>
              </a:tr>
              <a:tr h="508000">
                <a:tc>
                  <a:txBody>
                    <a:bodyPr rtlCol="0"/>
                    <a:lstStyle/>
                    <a:p>
                      <a:pPr indent="0" algn="ctr">
                        <a:lnSpc>
                          <a:spcPct val="100000"/>
                        </a:lnSpc>
                        <a:defRPr/>
                      </a:pPr>
                      <a:r>
                        <a:rPr lang="en-US" sz="13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其他结果</a:t>
                      </a:r>
                      <a:endParaRPr lang="en-US" sz="1100"/>
                    </a:p>
                  </a:txBody>
                  <a:tcPr marL="101600" marR="101600" marT="101600" marB="101600" anchor="t" anchorCtr="0">
                    <a:lnL>
                      <a:noFill/>
                    </a:lnL>
                    <a:lnR>
                      <a:noFill/>
                    </a:lnR>
                    <a:lnT>
                      <a:noFill/>
                    </a:lnT>
                    <a:lnB>
                      <a:noFill/>
                    </a:lnB>
                    <a:noFill/>
                  </a:tcPr>
                </a:tc>
                <a:tc>
                  <a:txBody>
                    <a:bodyPr rtlCol="0"/>
                    <a:lstStyle/>
                    <a:p>
                      <a:pPr indent="0" algn="ctr">
                        <a:lnSpc>
                          <a:spcPct val="100000"/>
                        </a:lnSpc>
                        <a:defRPr/>
                      </a:pPr>
                      <a:r>
                        <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endParaRPr lang="en-US" sz="13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物质使用（非烟草或酒精）、文化参与</a:t>
                      </a:r>
                      <a:r>
                        <a:rPr 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文化认同、意识、态度、意向</a:t>
                      </a:r>
                      <a:r>
                        <a:rPr lang="en-US" altLang="zh-CN"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意图、感知益处、知觉、自我效能、改变意愿</a:t>
                      </a:r>
                      <a:r>
                        <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等</a:t>
                      </a:r>
                      <a:endParaRPr lang="en-US" sz="12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27000" marR="101600" marT="101600" marB="101600" anchor="t" anchorCtr="0">
                    <a:lnL>
                      <a:noFill/>
                    </a:lnL>
                    <a:lnR>
                      <a:noFill/>
                    </a:lnR>
                    <a:lnT>
                      <a:noFill/>
                    </a:lnT>
                    <a:lnB>
                      <a:noFill/>
                    </a:lnB>
                    <a:noFill/>
                  </a:tcPr>
                </a:tc>
                <a:tc>
                  <a:txBody>
                    <a:bodyPr rtlCol="0"/>
                    <a:lstStyle/>
                    <a:p>
                      <a:pPr indent="0" algn="ctr">
                        <a:lnSpc>
                          <a:spcPct val="100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29</a:t>
                      </a:r>
                      <a:endParaRPr lang="en-US" sz="1100"/>
                    </a:p>
                  </a:txBody>
                  <a:tcPr marL="101600" marR="101600" marT="101600" marB="101600" anchor="t" anchorCtr="0">
                    <a:lnL>
                      <a:noFill/>
                    </a:lnL>
                    <a:lnR>
                      <a:noFill/>
                    </a:lnR>
                    <a:lnT>
                      <a:noFill/>
                    </a:lnT>
                    <a:lnB>
                      <a:noFill/>
                    </a:lnB>
                    <a:noFill/>
                  </a:tcPr>
                </a:tc>
              </a:tr>
            </a:tbl>
          </a:graphicData>
        </a:graphic>
      </p:graphicFrame>
      <p:sp>
        <p:nvSpPr>
          <p:cNvPr id="5" name="AutoShape 5"/>
          <p:cNvSpPr/>
          <p:nvPr/>
        </p:nvSpPr>
        <p:spPr>
          <a:xfrm>
            <a:off x="635000" y="6414135"/>
            <a:ext cx="10922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9B9EA2"/>
                </a:solidFill>
                <a:latin typeface="Noto Sans SC" panose="020B0200000000000000" charset="-122"/>
                <a:ea typeface="Noto Sans SC" panose="020B0200000000000000" charset="-122"/>
                <a:cs typeface="Noto Sans SC" panose="020B0200000000000000" charset="-122"/>
                <a:sym typeface="Noto Sans SC" panose="020B0200000000000000" charset="-122"/>
              </a:rPr>
              <a:t>注意:多项研究报告了多个测量结果｡</a:t>
            </a:r>
            <a:endParaRPr lang="en-US"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干预效果与质量评估（定量结果3）</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494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干预效果</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082800"/>
            <a:ext cx="254000" cy="254000"/>
          </a:xfrm>
          <a:prstGeom prst="rect">
            <a:avLst/>
          </a:prstGeom>
        </p:spPr>
      </p:pic>
      <p:sp>
        <p:nvSpPr>
          <p:cNvPr id="6" name="AutoShape 6"/>
          <p:cNvSpPr/>
          <p:nvPr/>
        </p:nvSpPr>
        <p:spPr>
          <a:xfrm>
            <a:off x="1016000" y="2057400"/>
            <a:ext cx="4699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由于干预措施、测量方法和报告的异质性，无法进行全面分析。</a:t>
            </a:r>
            <a:endParaRPr lang="en-US" sz="1100"/>
          </a:p>
        </p:txBody>
      </p:sp>
      <p:pic>
        <p:nvPicPr>
          <p:cNvPr id="7" name="Picture 7"/>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870200"/>
            <a:ext cx="254000" cy="254000"/>
          </a:xfrm>
          <a:prstGeom prst="rect">
            <a:avLst/>
          </a:prstGeom>
        </p:spPr>
      </p:pic>
      <p:sp>
        <p:nvSpPr>
          <p:cNvPr id="8" name="AutoShape 8"/>
          <p:cNvSpPr/>
          <p:nvPr/>
        </p:nvSpPr>
        <p:spPr>
          <a:xfrm>
            <a:off x="1016000" y="2844800"/>
            <a:ext cx="4699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显著结果多与水果/蔬菜摄入量、BMI和心理健康相关。</a:t>
            </a:r>
            <a:endParaRPr lang="en-US" sz="1100"/>
          </a:p>
        </p:txBody>
      </p:sp>
      <p:pic>
        <p:nvPicPr>
          <p:cNvPr id="9" name="Picture 9"/>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3657600"/>
            <a:ext cx="254000" cy="254000"/>
          </a:xfrm>
          <a:prstGeom prst="rect">
            <a:avLst/>
          </a:prstGeom>
        </p:spPr>
      </p:pic>
      <p:sp>
        <p:nvSpPr>
          <p:cNvPr id="10" name="AutoShape 10"/>
          <p:cNvSpPr/>
          <p:nvPr/>
        </p:nvSpPr>
        <p:spPr>
          <a:xfrm>
            <a:off x="1016000" y="3632200"/>
            <a:ext cx="4699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75项研究中，71项报告可取结果，21项中性，仅1项不可取。</a:t>
            </a:r>
            <a:endParaRPr lang="en-US" sz="1100"/>
          </a:p>
        </p:txBody>
      </p:sp>
      <p:cxnSp>
        <p:nvCxnSpPr>
          <p:cNvPr id="11" name="Connector 11"/>
          <p:cNvCxnSpPr/>
          <p:nvPr/>
        </p:nvCxnSpPr>
        <p:spPr>
          <a:xfrm rot="5385555">
            <a:off x="4584700" y="3054363"/>
            <a:ext cx="30226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2" name="AutoShape 12"/>
          <p:cNvSpPr/>
          <p:nvPr/>
        </p:nvSpPr>
        <p:spPr>
          <a:xfrm>
            <a:off x="6477000" y="15494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质量评估</a:t>
            </a:r>
            <a:endParaRPr lang="en-US" sz="1100"/>
          </a:p>
        </p:txBody>
      </p:sp>
      <p:pic>
        <p:nvPicPr>
          <p:cNvPr id="13" name="Picture 13"/>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2082800"/>
            <a:ext cx="254000" cy="254000"/>
          </a:xfrm>
          <a:prstGeom prst="rect">
            <a:avLst/>
          </a:prstGeom>
        </p:spPr>
      </p:pic>
      <p:sp>
        <p:nvSpPr>
          <p:cNvPr id="14" name="AutoShape 14"/>
          <p:cNvSpPr/>
          <p:nvPr/>
        </p:nvSpPr>
        <p:spPr>
          <a:xfrm>
            <a:off x="6858000" y="2057400"/>
            <a:ext cx="4699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研究工具多样，13项评估类别中12项得分处于较高水平。</a:t>
            </a:r>
            <a:endParaRPr lang="en-US" sz="1100"/>
          </a:p>
        </p:txBody>
      </p:sp>
      <p:pic>
        <p:nvPicPr>
          <p:cNvPr id="15" name="Picture 1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2870200"/>
            <a:ext cx="254000" cy="254000"/>
          </a:xfrm>
          <a:prstGeom prst="rect">
            <a:avLst/>
          </a:prstGeom>
        </p:spPr>
      </p:pic>
      <p:sp>
        <p:nvSpPr>
          <p:cNvPr id="16" name="AutoShape 16"/>
          <p:cNvSpPr/>
          <p:nvPr/>
        </p:nvSpPr>
        <p:spPr>
          <a:xfrm>
            <a:off x="6858000" y="2844800"/>
            <a:ext cx="4699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报告短板：利益相关者参与证据、抽样方法的适宜性。</a:t>
            </a:r>
            <a:endParaRPr lang="en-US" sz="1100"/>
          </a:p>
        </p:txBody>
      </p:sp>
      <p:pic>
        <p:nvPicPr>
          <p:cNvPr id="17" name="Picture 17"/>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3657600"/>
            <a:ext cx="254000" cy="254000"/>
          </a:xfrm>
          <a:prstGeom prst="rect">
            <a:avLst/>
          </a:prstGeom>
        </p:spPr>
      </p:pic>
      <p:sp>
        <p:nvSpPr>
          <p:cNvPr id="18" name="AutoShape 18"/>
          <p:cNvSpPr/>
          <p:nvPr/>
        </p:nvSpPr>
        <p:spPr>
          <a:xfrm>
            <a:off x="6858000" y="3632200"/>
            <a:ext cx="4699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部分严谨性不足的研究仍提供了重要描述性信息。</a:t>
            </a:r>
            <a:endParaRPr lang="en-US" sz="1100"/>
          </a:p>
        </p:txBody>
      </p:sp>
      <p:cxnSp>
        <p:nvCxnSpPr>
          <p:cNvPr id="19" name="Connector 19"/>
          <p:cNvCxnSpPr/>
          <p:nvPr/>
        </p:nvCxnSpPr>
        <p:spPr>
          <a:xfrm rot="-3997">
            <a:off x="635004" y="4819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0" name="Picture 20"/>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5207000"/>
            <a:ext cx="304800" cy="304800"/>
          </a:xfrm>
          <a:prstGeom prst="rect">
            <a:avLst/>
          </a:prstGeom>
        </p:spPr>
      </p:pic>
      <p:sp>
        <p:nvSpPr>
          <p:cNvPr id="21" name="AutoShape 21"/>
          <p:cNvSpPr/>
          <p:nvPr/>
        </p:nvSpPr>
        <p:spPr>
          <a:xfrm>
            <a:off x="1066800" y="5232400"/>
            <a:ext cx="10489565"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1" i="0">
                <a:solidFill>
                  <a:srgbClr val="374151"/>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总结：</a:t>
            </a:r>
            <a:r>
              <a:rPr lang="en-US" sz="2000" b="0" i="0">
                <a:solidFill>
                  <a:srgbClr val="374151"/>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多数研究报告积极效果，但异质性大；研究质量普遍较高，但在利益相关者参与和抽样方法上仍有改进空间。</a:t>
            </a:r>
            <a:endParaRPr lang="en-US" sz="2000" b="0" i="0">
              <a:solidFill>
                <a:srgbClr val="374151"/>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定性结果（促进因素与障碍）</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22400"/>
            <a:ext cx="355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1. 社区合作与共同创造</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1905000"/>
            <a:ext cx="203200" cy="203200"/>
          </a:xfrm>
          <a:prstGeom prst="rect">
            <a:avLst/>
          </a:prstGeom>
        </p:spPr>
      </p:pic>
      <p:sp>
        <p:nvSpPr>
          <p:cNvPr id="6" name="AutoShape 6"/>
          <p:cNvSpPr/>
          <p:nvPr/>
        </p:nvSpPr>
        <p:spPr>
          <a:xfrm>
            <a:off x="939800" y="19050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促进因素</a:t>
            </a:r>
            <a:endParaRPr lang="en-US" sz="1100"/>
          </a:p>
        </p:txBody>
      </p:sp>
      <p:sp>
        <p:nvSpPr>
          <p:cNvPr id="7" name="AutoShape 7"/>
          <p:cNvSpPr/>
          <p:nvPr/>
        </p:nvSpPr>
        <p:spPr>
          <a:xfrm>
            <a:off x="939800" y="2260600"/>
            <a:ext cx="3175000"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社区参与设计与决策；参与式艺术实践；与地方组织及领导者合作。</a:t>
            </a:r>
            <a:endParaRPr lang="en-US" sz="1100"/>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3276600"/>
            <a:ext cx="203200" cy="203200"/>
          </a:xfrm>
          <a:prstGeom prst="rect">
            <a:avLst/>
          </a:prstGeom>
        </p:spPr>
      </p:pic>
      <p:sp>
        <p:nvSpPr>
          <p:cNvPr id="9" name="AutoShape 9"/>
          <p:cNvSpPr/>
          <p:nvPr/>
        </p:nvSpPr>
        <p:spPr>
          <a:xfrm>
            <a:off x="939800" y="32766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障碍因素</a:t>
            </a:r>
            <a:endParaRPr lang="en-US" sz="1100"/>
          </a:p>
        </p:txBody>
      </p:sp>
      <p:sp>
        <p:nvSpPr>
          <p:cNvPr id="10" name="AutoShape 10"/>
          <p:cNvSpPr/>
          <p:nvPr/>
        </p:nvSpPr>
        <p:spPr>
          <a:xfrm>
            <a:off x="939800" y="3632200"/>
            <a:ext cx="3175000"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时间限制与地理分散；信任缺失与地方政治；合作意图与实践脱节。</a:t>
            </a:r>
            <a:endParaRPr lang="en-US" sz="1100"/>
          </a:p>
        </p:txBody>
      </p:sp>
      <p:cxnSp>
        <p:nvCxnSpPr>
          <p:cNvPr id="11" name="Connector 11"/>
          <p:cNvCxnSpPr/>
          <p:nvPr/>
        </p:nvCxnSpPr>
        <p:spPr>
          <a:xfrm rot="5385555">
            <a:off x="2870200" y="2927363"/>
            <a:ext cx="30226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2" name="AutoShape 12"/>
          <p:cNvSpPr/>
          <p:nvPr/>
        </p:nvSpPr>
        <p:spPr>
          <a:xfrm>
            <a:off x="4699000" y="1422400"/>
            <a:ext cx="355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2. 文化相关性的重要性</a:t>
            </a:r>
            <a:endParaRPr lang="en-US" sz="1100"/>
          </a:p>
        </p:txBody>
      </p:sp>
      <p:pic>
        <p:nvPicPr>
          <p:cNvPr id="13" name="Picture 13"/>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9000" y="1905000"/>
            <a:ext cx="203200" cy="203200"/>
          </a:xfrm>
          <a:prstGeom prst="rect">
            <a:avLst/>
          </a:prstGeom>
        </p:spPr>
      </p:pic>
      <p:sp>
        <p:nvSpPr>
          <p:cNvPr id="14" name="AutoShape 14"/>
          <p:cNvSpPr/>
          <p:nvPr/>
        </p:nvSpPr>
        <p:spPr>
          <a:xfrm>
            <a:off x="5003800" y="19050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促进因素</a:t>
            </a:r>
            <a:endParaRPr lang="en-US" sz="1100"/>
          </a:p>
        </p:txBody>
      </p:sp>
      <p:sp>
        <p:nvSpPr>
          <p:cNvPr id="15" name="AutoShape 15"/>
          <p:cNvSpPr/>
          <p:nvPr/>
        </p:nvSpPr>
        <p:spPr>
          <a:xfrm>
            <a:off x="5003800" y="2260600"/>
            <a:ext cx="3175000"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文化定制干预；使用相关艺术形式与媒体；融入社区价值观与实践。</a:t>
            </a:r>
            <a:endParaRPr lang="en-US" sz="1100"/>
          </a:p>
        </p:txBody>
      </p:sp>
      <p:pic>
        <p:nvPicPr>
          <p:cNvPr id="16" name="Picture 16"/>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9000" y="3276600"/>
            <a:ext cx="203200" cy="203200"/>
          </a:xfrm>
          <a:prstGeom prst="rect">
            <a:avLst/>
          </a:prstGeom>
        </p:spPr>
      </p:pic>
      <p:sp>
        <p:nvSpPr>
          <p:cNvPr id="17" name="AutoShape 17"/>
          <p:cNvSpPr/>
          <p:nvPr/>
        </p:nvSpPr>
        <p:spPr>
          <a:xfrm>
            <a:off x="5003800" y="32766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障碍因素</a:t>
            </a:r>
            <a:endParaRPr lang="en-US" sz="1100"/>
          </a:p>
        </p:txBody>
      </p:sp>
      <p:sp>
        <p:nvSpPr>
          <p:cNvPr id="18" name="AutoShape 18"/>
          <p:cNvSpPr/>
          <p:nvPr/>
        </p:nvSpPr>
        <p:spPr>
          <a:xfrm>
            <a:off x="5003800" y="3632200"/>
            <a:ext cx="3175000"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语言障碍；对研究人员/过程缺乏信任；项目设计中社区参与不足。</a:t>
            </a:r>
            <a:endParaRPr lang="en-US" sz="1100"/>
          </a:p>
        </p:txBody>
      </p:sp>
      <p:cxnSp>
        <p:nvCxnSpPr>
          <p:cNvPr id="19" name="Connector 19"/>
          <p:cNvCxnSpPr/>
          <p:nvPr/>
        </p:nvCxnSpPr>
        <p:spPr>
          <a:xfrm rot="5385555">
            <a:off x="6934200" y="2927363"/>
            <a:ext cx="30226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20" name="AutoShape 20"/>
          <p:cNvSpPr/>
          <p:nvPr/>
        </p:nvSpPr>
        <p:spPr>
          <a:xfrm>
            <a:off x="8763000" y="1422400"/>
            <a:ext cx="355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3. 资源与可持续性问题</a:t>
            </a:r>
            <a:endParaRPr lang="en-US" sz="1100"/>
          </a:p>
        </p:txBody>
      </p:sp>
      <p:pic>
        <p:nvPicPr>
          <p:cNvPr id="21" name="Picture 21"/>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763000" y="1905000"/>
            <a:ext cx="203200" cy="203200"/>
          </a:xfrm>
          <a:prstGeom prst="rect">
            <a:avLst/>
          </a:prstGeom>
        </p:spPr>
      </p:pic>
      <p:sp>
        <p:nvSpPr>
          <p:cNvPr id="22" name="AutoShape 22"/>
          <p:cNvSpPr/>
          <p:nvPr/>
        </p:nvSpPr>
        <p:spPr>
          <a:xfrm>
            <a:off x="9067800" y="19050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促进因素</a:t>
            </a:r>
            <a:endParaRPr lang="en-US" sz="1100"/>
          </a:p>
        </p:txBody>
      </p:sp>
      <p:sp>
        <p:nvSpPr>
          <p:cNvPr id="23" name="AutoShape 23"/>
          <p:cNvSpPr/>
          <p:nvPr/>
        </p:nvSpPr>
        <p:spPr>
          <a:xfrm>
            <a:off x="9067800" y="2260600"/>
            <a:ext cx="2595880"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多元化资金来源；地方领导与决策者的支持。</a:t>
            </a:r>
            <a:endParaRPr lang="en-US" sz="1100"/>
          </a:p>
        </p:txBody>
      </p:sp>
      <p:pic>
        <p:nvPicPr>
          <p:cNvPr id="24" name="Picture 24"/>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763000" y="3276600"/>
            <a:ext cx="203200" cy="203200"/>
          </a:xfrm>
          <a:prstGeom prst="rect">
            <a:avLst/>
          </a:prstGeom>
        </p:spPr>
      </p:pic>
      <p:sp>
        <p:nvSpPr>
          <p:cNvPr id="25" name="AutoShape 25"/>
          <p:cNvSpPr/>
          <p:nvPr/>
        </p:nvSpPr>
        <p:spPr>
          <a:xfrm>
            <a:off x="9067800" y="3276600"/>
            <a:ext cx="3175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障碍因素</a:t>
            </a:r>
            <a:endParaRPr lang="en-US" sz="1100"/>
          </a:p>
        </p:txBody>
      </p:sp>
      <p:sp>
        <p:nvSpPr>
          <p:cNvPr id="26" name="AutoShape 26"/>
          <p:cNvSpPr/>
          <p:nvPr/>
        </p:nvSpPr>
        <p:spPr>
          <a:xfrm>
            <a:off x="9067800" y="3632200"/>
            <a:ext cx="2494915" cy="762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3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员工与预算有限；缺乏可持续资金与安全空间；长期有效性数据不足。</a:t>
            </a:r>
            <a:endParaRPr lang="en-US" sz="1100"/>
          </a:p>
        </p:txBody>
      </p:sp>
      <p:cxnSp>
        <p:nvCxnSpPr>
          <p:cNvPr id="27" name="Connector 27"/>
          <p:cNvCxnSpPr/>
          <p:nvPr/>
        </p:nvCxnSpPr>
        <p:spPr>
          <a:xfrm rot="-3997">
            <a:off x="635004" y="4692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28" name="AutoShape 28"/>
          <p:cNvSpPr/>
          <p:nvPr/>
        </p:nvSpPr>
        <p:spPr>
          <a:xfrm>
            <a:off x="635000" y="4953000"/>
            <a:ext cx="10922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核心发现总结</a:t>
            </a:r>
            <a:endParaRPr lang="en-US" sz="1100"/>
          </a:p>
        </p:txBody>
      </p:sp>
      <p:sp>
        <p:nvSpPr>
          <p:cNvPr id="29" name="AutoShape 29"/>
          <p:cNvSpPr/>
          <p:nvPr/>
        </p:nvSpPr>
        <p:spPr>
          <a:xfrm>
            <a:off x="635000" y="5359400"/>
            <a:ext cx="1092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社区参与和文化定制是艺术干预成功的关键促进因素，而资源不足和缺乏可持续性则是普遍存在的主要障碍。</a:t>
            </a:r>
            <a:endParaRPr 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促进因素和障碍相关主题（表3）</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graphicFrame>
        <p:nvGraphicFramePr>
          <p:cNvPr id="4" name="Table 4"/>
          <p:cNvGraphicFramePr>
            <a:graphicFrameLocks noGrp="1"/>
          </p:cNvGraphicFramePr>
          <p:nvPr>
            <p:custDataLst>
              <p:tags r:id="rId1"/>
            </p:custDataLst>
          </p:nvPr>
        </p:nvGraphicFramePr>
        <p:xfrm>
          <a:off x="635000" y="1219200"/>
          <a:ext cx="11176000" cy="5406390"/>
        </p:xfrm>
        <a:graphic>
          <a:graphicData uri="http://schemas.openxmlformats.org/drawingml/2006/table">
            <a:tbl>
              <a:tblPr>
                <a:effectLst/>
              </a:tblPr>
              <a:tblGrid>
                <a:gridCol w="1997710"/>
                <a:gridCol w="3590290"/>
                <a:gridCol w="2794000"/>
                <a:gridCol w="2794000"/>
              </a:tblGrid>
              <a:tr h="508000">
                <a:tc>
                  <a:txBody>
                    <a:bodyPr rtlCol="0"/>
                    <a:lstStyle/>
                    <a:p>
                      <a:pPr indent="0" algn="ctr">
                        <a:lnSpc>
                          <a:spcPct val="100000"/>
                        </a:lnSpc>
                        <a:defRPr/>
                      </a:pPr>
                      <a:r>
                        <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a:t>
                      </a:r>
                      <a:endPar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000080">
                        <a:alpha val="100000"/>
                      </a:srgbClr>
                    </a:solidFill>
                  </a:tcPr>
                </a:tc>
                <a:tc>
                  <a:txBody>
                    <a:bodyPr rtlCol="0"/>
                    <a:lstStyle/>
                    <a:p>
                      <a:pPr indent="0" algn="ctr">
                        <a:lnSpc>
                          <a:spcPct val="100000"/>
                        </a:lnSpc>
                        <a:defRPr/>
                      </a:pPr>
                      <a:r>
                        <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子</a:t>
                      </a:r>
                      <a:r>
                        <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a:t>
                      </a:r>
                      <a:endPar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000080">
                        <a:alpha val="100000"/>
                      </a:srgbClr>
                    </a:solidFill>
                  </a:tcPr>
                </a:tc>
                <a:tc>
                  <a:txBody>
                    <a:bodyPr rtlCol="0"/>
                    <a:lstStyle/>
                    <a:p>
                      <a:pPr indent="0" algn="ctr">
                        <a:lnSpc>
                          <a:spcPct val="100000"/>
                        </a:lnSpc>
                        <a:defRPr/>
                      </a:pPr>
                      <a:r>
                        <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a:t>
                      </a:r>
                      <a:r>
                        <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因素</a:t>
                      </a:r>
                      <a:endParaRPr lang="zh-CN" alt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solidFill>
                      <a:srgbClr val="000080">
                        <a:alpha val="100000"/>
                      </a:srgbClr>
                    </a:solidFill>
                  </a:tcPr>
                </a:tc>
                <a:tc>
                  <a:txBody>
                    <a:bodyPr rtlCol="0"/>
                    <a:lstStyle/>
                    <a:p>
                      <a:pPr indent="0" algn="ctr">
                        <a:lnSpc>
                          <a:spcPct val="100000"/>
                        </a:lnSpc>
                        <a:defRPr/>
                      </a:pPr>
                      <a:r>
                        <a:rPr 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障碍因素</a:t>
                      </a:r>
                      <a:endParaRPr lang="en-US" sz="1100"/>
                    </a:p>
                  </a:txBody>
                  <a:tcPr marL="101600" marR="101600" marT="101600" marB="101600" anchor="t" anchorCtr="0">
                    <a:lnL>
                      <a:noFill/>
                    </a:lnL>
                    <a:lnR>
                      <a:noFill/>
                    </a:lnR>
                    <a:lnT>
                      <a:noFill/>
                    </a:lnT>
                    <a:lnB>
                      <a:noFill/>
                    </a:lnB>
                    <a:solidFill>
                      <a:srgbClr val="000080">
                        <a:alpha val="100000"/>
                      </a:srgbClr>
                    </a:solidFill>
                  </a:tcPr>
                </a:tc>
              </a:tr>
              <a:tr h="698500">
                <a:tc rowSpan="3">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主题1: 艺术促进社区合作、  拥有权和共创</a:t>
                      </a:r>
                      <a:endParaRPr lang="en-US" sz="1100"/>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1: 社区参与项目设计和实施</a:t>
                      </a:r>
                      <a:r>
                        <a:rPr lang="zh-CN" alt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是必要的</a:t>
                      </a:r>
                      <a:endParaRPr lang="zh-CN" alt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社区参与、拥有权和</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项目内容、设计与实施的决策权</a:t>
                      </a: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决策权；文化相关性与利益相关者支持</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实施者与参与者的</a:t>
                      </a: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时间限制；</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地理分布和农村地区缺乏公共交通</a:t>
                      </a:r>
                      <a:endParaRPr lang="en-US" sz="1100"/>
                    </a:p>
                  </a:txBody>
                  <a:tcPr marL="101600" marR="101600" marT="101600" marB="101600" anchor="t" anchorCtr="0">
                    <a:lnL>
                      <a:noFill/>
                    </a:lnL>
                    <a:lnR>
                      <a:noFill/>
                    </a:lnR>
                    <a:lnT>
                      <a:noFill/>
                    </a:lnT>
                    <a:lnB>
                      <a:noFill/>
                    </a:lnB>
                    <a:noFill/>
                  </a:tcPr>
                </a:tc>
              </a:tr>
              <a:tr h="698500">
                <a:tc vMerge="1">
                  <a:tcPr marL="101600" marR="101600" marT="101600" marB="101600" anchor="ctr">
                    <a:lnL>
                      <a:noFill/>
                    </a:lnL>
                    <a:lnR>
                      <a:noFill/>
                    </a:lnR>
                    <a:lnT>
                      <a:noFill/>
                    </a:lnT>
                    <a:lnB>
                      <a:noFill/>
                    </a:lnB>
                    <a:no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2: 参与式艺术实践与研究方法</a:t>
                      </a:r>
                      <a:r>
                        <a:rPr lang="en-US" sz="1200" b="1">
                          <a:solidFill>
                            <a:srgbClr val="374151"/>
                          </a:solidFill>
                          <a:latin typeface="Noto Sans SC" panose="020B0200000000000000" charset="-122"/>
                          <a:ea typeface="Noto Sans SC" panose="020B0200000000000000" charset="-122"/>
                          <a:cs typeface="Noto Sans SC" panose="020B0200000000000000" charset="-122"/>
                        </a:rPr>
                        <a:t>有助于整合地方知识与专长</a:t>
                      </a:r>
                      <a:endParaRPr lang="en-US" sz="1200" b="1">
                        <a:solidFill>
                          <a:srgbClr val="374151"/>
                        </a:solidFill>
                        <a:latin typeface="Noto Sans SC" panose="020B0200000000000000" charset="-122"/>
                        <a:ea typeface="Noto Sans SC" panose="020B0200000000000000" charset="-122"/>
                        <a:cs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艺术实践共创与参与机制增强主体能动性；参与式艺术实践与研究方法能整合本土知识与专业经验</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信任缺失导致参与困难；地方社区政治挑战</a:t>
                      </a:r>
                      <a:endParaRPr lang="en-US" sz="1100"/>
                    </a:p>
                  </a:txBody>
                  <a:tcPr marL="101600" marR="101600" marT="101600" marB="101600" anchor="t" anchorCtr="0">
                    <a:lnL>
                      <a:noFill/>
                    </a:lnL>
                    <a:lnR>
                      <a:noFill/>
                    </a:lnR>
                    <a:lnT>
                      <a:noFill/>
                    </a:lnT>
                    <a:lnB>
                      <a:noFill/>
                    </a:lnB>
                    <a:noFill/>
                  </a:tcPr>
                </a:tc>
              </a:tr>
              <a:tr h="698500">
                <a:tc vMerge="1">
                  <a:tcPr marL="101600" marR="101600" marT="101600" marB="101600" anchor="ctr">
                    <a:lnL>
                      <a:noFill/>
                    </a:lnL>
                    <a:lnR>
                      <a:noFill/>
                    </a:lnR>
                    <a:lnT>
                      <a:noFill/>
                    </a:lnT>
                    <a:lnB>
                      <a:noFill/>
                    </a:lnB>
                    <a:no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3: 意图与实际合作的差距</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与社区组织的伙伴关系</a:t>
                      </a:r>
                      <a:r>
                        <a:rPr lang="zh-CN"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跨学科、跨部门和跨专业协作</a:t>
                      </a: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；地方领导者参与</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决策参与不足；合作者间沟通不畅</a:t>
                      </a:r>
                      <a:endParaRPr lang="en-US" sz="1100"/>
                    </a:p>
                  </a:txBody>
                  <a:tcPr marL="101600" marR="101600" marT="101600" marB="101600" anchor="t" anchorCtr="0">
                    <a:lnL>
                      <a:noFill/>
                    </a:lnL>
                    <a:lnR>
                      <a:noFill/>
                    </a:lnR>
                    <a:lnT>
                      <a:noFill/>
                    </a:lnT>
                    <a:lnB>
                      <a:noFill/>
                    </a:lnB>
                    <a:noFill/>
                  </a:tcPr>
                </a:tc>
              </a:tr>
              <a:tr h="548640">
                <a:tc rowSpan="2">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主题2: 艺术提供文化相关的健康促进框架</a:t>
                      </a:r>
                      <a:endParaRPr lang="en-US" sz="1100"/>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1: 文化是健康促进的载体</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文化适应性干预措施</a:t>
                      </a:r>
                      <a:r>
                        <a:rPr lang="zh-CN"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采用文化相关艺术形式与媒体平台</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语言障碍</a:t>
                      </a:r>
                      <a:endParaRPr lang="en-US" sz="1100"/>
                    </a:p>
                  </a:txBody>
                  <a:tcPr marL="101600" marR="101600" marT="101600" marB="101600" anchor="t" anchorCtr="0">
                    <a:lnL>
                      <a:noFill/>
                    </a:lnL>
                    <a:lnR>
                      <a:noFill/>
                    </a:lnR>
                    <a:lnT>
                      <a:noFill/>
                    </a:lnT>
                    <a:lnB>
                      <a:noFill/>
                    </a:lnB>
                    <a:noFill/>
                  </a:tcPr>
                </a:tc>
              </a:tr>
              <a:tr h="698500">
                <a:tc vMerge="1">
                  <a:tcPr marL="101600" marR="101600" marT="101600" marB="101600" anchor="ctr">
                    <a:lnL>
                      <a:noFill/>
                    </a:lnL>
                    <a:lnR>
                      <a:noFill/>
                    </a:lnR>
                    <a:lnT>
                      <a:noFill/>
                    </a:lnT>
                    <a:lnB>
                      <a:noFill/>
                    </a:lnB>
                    <a:no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2: </a:t>
                      </a:r>
                      <a:r>
                        <a:rPr lang="zh-CN" alt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文化认同与表征对健康促进至关重要，应由社区成员界定并指导</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融入文化价值观、规范与实践</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en-US" sz="1200">
                          <a:solidFill>
                            <a:srgbClr val="6B7280"/>
                          </a:solidFill>
                          <a:latin typeface="Noto Sans SC" panose="020B0200000000000000" charset="-122"/>
                          <a:ea typeface="Noto Sans SC" panose="020B0200000000000000" charset="-122"/>
                          <a:cs typeface="Noto Sans SC" panose="020B0200000000000000" charset="-122"/>
                        </a:rPr>
                        <a:t>包括文化特异性沟通策略和平台；</a:t>
                      </a:r>
                      <a:r>
                        <a:rPr lang="zh-CN" altLang="en-US" sz="1200">
                          <a:solidFill>
                            <a:srgbClr val="6B7280"/>
                          </a:solidFill>
                          <a:latin typeface="Noto Sans SC" panose="020B0200000000000000" charset="-122"/>
                          <a:ea typeface="Noto Sans SC" panose="020B0200000000000000" charset="-122"/>
                          <a:cs typeface="Noto Sans SC" panose="020B0200000000000000" charset="-122"/>
                        </a:rPr>
                        <a:t>文化价值观、规范、要素、利益和实践的融合</a:t>
                      </a:r>
                      <a:endParaRPr lang="zh-CN" altLang="en-US" sz="1200">
                        <a:solidFill>
                          <a:srgbClr val="6B7280"/>
                        </a:solidFill>
                        <a:latin typeface="Noto Sans SC" panose="020B0200000000000000" charset="-122"/>
                        <a:ea typeface="Noto Sans SC" panose="020B0200000000000000" charset="-122"/>
                        <a:cs typeface="Noto Sans SC" panose="020B0200000000000000" charset="-122"/>
                      </a:endParaRPr>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社区成员对研究人员或研究过程</a:t>
                      </a: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缺乏信任；项目设计中社区</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成员</a:t>
                      </a: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参与不足</a:t>
                      </a:r>
                      <a:endParaRPr lang="en-US" sz="1100"/>
                    </a:p>
                  </a:txBody>
                  <a:tcPr marL="101600" marR="101600" marT="101600" marB="101600" anchor="t" anchorCtr="0">
                    <a:lnL>
                      <a:noFill/>
                    </a:lnL>
                    <a:lnR>
                      <a:noFill/>
                    </a:lnR>
                    <a:lnT>
                      <a:noFill/>
                    </a:lnT>
                    <a:lnB>
                      <a:noFill/>
                    </a:lnB>
                    <a:noFill/>
                  </a:tcPr>
                </a:tc>
              </a:tr>
              <a:tr h="623570">
                <a:tc rowSpan="2">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主题3: 资金与结构资源</a:t>
                      </a:r>
                      <a:r>
                        <a:rPr lang="zh-CN" alt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对艺术类干预措施</a:t>
                      </a: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构成挑战</a:t>
                      </a:r>
                      <a:endParaRPr lang="en-US" sz="1100"/>
                    </a:p>
                  </a:txBody>
                  <a:tcPr marL="101600" marR="101600" marT="101600" marB="101600" anchor="t" anchorCtr="0">
                    <a:lnL>
                      <a:noFill/>
                    </a:lnL>
                    <a:lnR>
                      <a:noFill/>
                    </a:lnR>
                    <a:lnT>
                      <a:noFill/>
                    </a:lnT>
                    <a:lnB>
                      <a:noFill/>
                    </a:lnB>
                    <a:solidFill>
                      <a:srgbClr val="F3F4F6">
                        <a:alpha val="100000"/>
                      </a:srgbClr>
                    </a:solid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1: </a:t>
                      </a:r>
                      <a:r>
                        <a:rPr lang="zh-CN" alt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艺术干预措施的</a:t>
                      </a: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资源分配具挑战性</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多元化资金来源</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员工与预算有限；服务报销困难</a:t>
                      </a:r>
                      <a:endParaRPr lang="en-US" sz="1100"/>
                    </a:p>
                  </a:txBody>
                  <a:tcPr marL="101600" marR="101600" marT="101600" marB="101600" anchor="t" anchorCtr="0">
                    <a:lnL>
                      <a:noFill/>
                    </a:lnL>
                    <a:lnR>
                      <a:noFill/>
                    </a:lnR>
                    <a:lnT>
                      <a:noFill/>
                    </a:lnT>
                    <a:lnB>
                      <a:noFill/>
                    </a:lnB>
                    <a:noFill/>
                  </a:tcPr>
                </a:tc>
              </a:tr>
              <a:tr h="634365">
                <a:tc vMerge="1">
                  <a:tcPr marL="101600" marR="101600" marT="101600" marB="101600" anchor="ctr">
                    <a:lnL>
                      <a:noFill/>
                    </a:lnL>
                    <a:lnR>
                      <a:noFill/>
                    </a:lnR>
                    <a:lnT>
                      <a:noFill/>
                    </a:lnT>
                    <a:lnB>
                      <a:noFill/>
                    </a:lnB>
                    <a:noFill/>
                  </a:tcPr>
                </a:tc>
                <a:tc>
                  <a:txBody>
                    <a:bodyPr rtlCol="0"/>
                    <a:lstStyle/>
                    <a:p>
                      <a:pPr indent="0" algn="just">
                        <a:lnSpc>
                          <a:spcPct val="100000"/>
                        </a:lnSpc>
                        <a:defRPr/>
                      </a:pPr>
                      <a:r>
                        <a:rPr lang="en-US" sz="12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子主题 2: </a:t>
                      </a:r>
                      <a:r>
                        <a:rPr lang="zh-CN" altLang="en-US" sz="1200" b="1">
                          <a:solidFill>
                            <a:srgbClr val="374151"/>
                          </a:solidFill>
                          <a:latin typeface="Noto Sans SC" panose="020B0200000000000000" charset="-122"/>
                          <a:ea typeface="Noto Sans SC" panose="020B0200000000000000" charset="-122"/>
                          <a:cs typeface="Noto Sans SC" panose="020B0200000000000000" charset="-122"/>
                        </a:rPr>
                        <a:t>资源缺乏和利益相关者的支持不</a:t>
                      </a:r>
                      <a:endParaRPr lang="zh-CN" altLang="en-US" sz="1200" b="1">
                        <a:solidFill>
                          <a:srgbClr val="374151"/>
                        </a:solidFill>
                        <a:latin typeface="Noto Sans SC" panose="020B0200000000000000" charset="-122"/>
                        <a:ea typeface="Noto Sans SC" panose="020B0200000000000000" charset="-122"/>
                        <a:cs typeface="Noto Sans SC" panose="020B0200000000000000" charset="-122"/>
                      </a:endParaRPr>
                    </a:p>
                    <a:p>
                      <a:pPr indent="0" algn="just">
                        <a:lnSpc>
                          <a:spcPct val="100000"/>
                        </a:lnSpc>
                        <a:defRPr/>
                      </a:pPr>
                      <a:r>
                        <a:rPr lang="zh-CN" altLang="en-US" sz="1200" b="1">
                          <a:solidFill>
                            <a:srgbClr val="374151"/>
                          </a:solidFill>
                          <a:latin typeface="Noto Sans SC" panose="020B0200000000000000" charset="-122"/>
                          <a:ea typeface="Noto Sans SC" panose="020B0200000000000000" charset="-122"/>
                          <a:cs typeface="Noto Sans SC" panose="020B0200000000000000" charset="-122"/>
                        </a:rPr>
                        <a:t>足限制了艺术干预措施的可持续性</a:t>
                      </a:r>
                      <a:endParaRPr lang="zh-CN" alt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en-US" sz="1200">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地方领导支持</a:t>
                      </a:r>
                      <a:endParaRPr lang="en-US" sz="1100"/>
                    </a:p>
                  </a:txBody>
                  <a:tcPr marL="101600" marR="101600" marT="101600" marB="101600" anchor="t" anchorCtr="0">
                    <a:lnL>
                      <a:noFill/>
                    </a:lnL>
                    <a:lnR>
                      <a:noFill/>
                    </a:lnR>
                    <a:lnT>
                      <a:noFill/>
                    </a:lnT>
                    <a:lnB>
                      <a:noFill/>
                    </a:lnB>
                    <a:noFill/>
                  </a:tcPr>
                </a:tc>
                <a:tc>
                  <a:txBody>
                    <a:bodyPr rtlCol="0"/>
                    <a:lstStyle/>
                    <a:p>
                      <a:pPr indent="0" algn="just">
                        <a:lnSpc>
                          <a:spcPct val="100000"/>
                        </a:lnSpc>
                        <a:defRPr/>
                      </a:pP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缺乏可持续资金支持</a:t>
                      </a:r>
                      <a:r>
                        <a:rPr lang="zh-CN"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社区空间缺乏安全使用权</a:t>
                      </a:r>
                      <a:r>
                        <a:rPr lang="zh-CN"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a:t>
                      </a:r>
                      <a:r>
                        <a:rPr lang="zh-CN" altLang="en-US" sz="12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干预措施有效性与可持续性长期数据缺失</a:t>
                      </a:r>
                      <a:endParaRPr lang="en-US" sz="1100"/>
                    </a:p>
                  </a:txBody>
                  <a:tcPr marL="101600" marR="101600" marT="101600" marB="101600" anchor="t" anchorCtr="0">
                    <a:lnL>
                      <a:noFill/>
                    </a:lnL>
                    <a:lnR>
                      <a:noFill/>
                    </a:lnR>
                    <a:lnT>
                      <a:noFill/>
                    </a:lnT>
                    <a:lnB>
                      <a:noFill/>
                    </a:lnB>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zh-CN" alt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艺术促进</a:t>
            </a: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健康公平</a:t>
            </a:r>
            <a:r>
              <a:rPr lang="zh-CN" alt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的</a:t>
            </a: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策略（表4）</a:t>
            </a:r>
            <a:endParaRPr lang="en-US" sz="1100"/>
          </a:p>
        </p:txBody>
      </p:sp>
      <p:cxnSp>
        <p:nvCxnSpPr>
          <p:cNvPr id="3" name="Connector 3"/>
          <p:cNvCxnSpPr/>
          <p:nvPr/>
        </p:nvCxnSpPr>
        <p:spPr>
          <a:xfrm rot="-3997">
            <a:off x="635004" y="1136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graphicFrame>
        <p:nvGraphicFramePr>
          <p:cNvPr id="4" name="Table 4"/>
          <p:cNvGraphicFramePr>
            <a:graphicFrameLocks noGrp="1"/>
          </p:cNvGraphicFramePr>
          <p:nvPr>
            <p:custDataLst>
              <p:tags r:id="rId1"/>
            </p:custDataLst>
          </p:nvPr>
        </p:nvGraphicFramePr>
        <p:xfrm>
          <a:off x="635000" y="1155700"/>
          <a:ext cx="10922000" cy="4891405"/>
        </p:xfrm>
        <a:graphic>
          <a:graphicData uri="http://schemas.openxmlformats.org/drawingml/2006/table">
            <a:tbl>
              <a:tblPr>
                <a:effectLst/>
              </a:tblPr>
              <a:tblGrid>
                <a:gridCol w="2837815"/>
                <a:gridCol w="8084185"/>
              </a:tblGrid>
              <a:tr h="411480">
                <a:tc>
                  <a:txBody>
                    <a:bodyPr rtlCol="0"/>
                    <a:lstStyle/>
                    <a:p>
                      <a:pPr indent="0" algn="ctr">
                        <a:lnSpc>
                          <a:spcPct val="100000"/>
                        </a:lnSpc>
                        <a:defRPr/>
                      </a:pPr>
                      <a:r>
                        <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a:t>
                      </a:r>
                      <a:endPar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w="12700" cap="flat" cmpd="sng" algn="ctr">
                      <a:solidFill>
                        <a:srgbClr val="DDDEDF"/>
                      </a:solidFill>
                      <a:prstDash val="solid"/>
                      <a:round/>
                      <a:headEnd type="none" w="med" len="med"/>
                      <a:tailEnd type="none" w="med" len="med"/>
                    </a:lnL>
                    <a:lnR>
                      <a:noFill/>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solidFill>
                      <a:srgbClr val="F3F4F6">
                        <a:alpha val="100000"/>
                      </a:srgbClr>
                    </a:solidFill>
                  </a:tcPr>
                </a:tc>
                <a:tc>
                  <a:txBody>
                    <a:bodyPr rtlCol="0"/>
                    <a:lstStyle/>
                    <a:p>
                      <a:pPr indent="0" algn="ctr">
                        <a:lnSpc>
                          <a:spcPct val="100000"/>
                        </a:lnSpc>
                        <a:defRPr/>
                      </a:pPr>
                      <a:r>
                        <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子</a:t>
                      </a:r>
                      <a:r>
                        <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主题</a:t>
                      </a:r>
                      <a:endParaRPr lang="zh-CN" alt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01600" marR="101600" marT="101600" marB="101600" anchor="t" anchorCtr="0">
                    <a:lnL>
                      <a:noFill/>
                    </a:lnL>
                    <a:lnR w="12700" cap="flat" cmpd="sng" algn="ctr">
                      <a:solidFill>
                        <a:srgbClr val="DDDEDF"/>
                      </a:solidFill>
                      <a:prstDash val="solid"/>
                      <a:round/>
                      <a:headEnd type="none" w="med" len="med"/>
                      <a:tailEnd type="none" w="med" len="med"/>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solidFill>
                      <a:srgbClr val="F3F4F6">
                        <a:alpha val="100000"/>
                      </a:srgbClr>
                    </a:solidFill>
                  </a:tcPr>
                </a:tc>
              </a:tr>
              <a:tr h="1079500">
                <a:tc>
                  <a:txBody>
                    <a:bodyPr rtlCol="0"/>
                    <a:lstStyle/>
                    <a:p>
                      <a:pPr indent="0" algn="just">
                        <a:lnSpc>
                          <a:spcPct val="117000"/>
                        </a:lnSpc>
                        <a:defRPr/>
                      </a:pP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主题 1: </a:t>
                      </a:r>
                      <a:r>
                        <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许多艺术项目是在帮助识别健康差异和不平等的情况下开发的</a:t>
                      </a:r>
                      <a:endPar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w="12700" cap="flat" cmpd="sng" algn="ctr">
                      <a:solidFill>
                        <a:srgbClr val="DDDEDF"/>
                      </a:solidFill>
                      <a:prstDash val="solid"/>
                      <a:round/>
                      <a:headEnd type="none" w="med" len="med"/>
                      <a:tailEnd type="none" w="med" len="med"/>
                    </a:lnL>
                    <a:lnR>
                      <a:noFill/>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c>
                  <a:txBody>
                    <a:bodyPr rtlCol="0"/>
                    <a:lstStyle/>
                    <a:p>
                      <a:pPr indent="0" algn="just">
                        <a:lnSpc>
                          <a:spcPct val="125000"/>
                        </a:lnSpc>
                        <a:defRPr/>
                      </a:pP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艺术干预措施可以针对</a:t>
                      </a:r>
                      <a:r>
                        <a:rPr lang="en-US" sz="140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NCDs</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相关的健康差异和不平等例如在特定人群中肥胖、糖尿病、心血管疾病、高血压等的不成比例的患病率；艺术干预措施可以识别和阐明特定人群中精神健康问题和行为问题的不成比例的影响，以及特定地区的食物匮乏、获取健康食品的有限途径和心理健康支持的障碍。</a:t>
                      </a:r>
                      <a:endPar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a:noFill/>
                    </a:lnL>
                    <a:lnR w="12700" cap="flat" cmpd="sng" algn="ctr">
                      <a:solidFill>
                        <a:srgbClr val="DDDEDF"/>
                      </a:solidFill>
                      <a:prstDash val="solid"/>
                      <a:round/>
                      <a:headEnd type="none" w="med" len="med"/>
                      <a:tailEnd type="none" w="med" len="med"/>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r>
              <a:tr h="1079500">
                <a:tc>
                  <a:txBody>
                    <a:bodyPr rtlCol="0"/>
                    <a:lstStyle/>
                    <a:p>
                      <a:pPr indent="0" algn="just">
                        <a:lnSpc>
                          <a:spcPct val="117000"/>
                        </a:lnSpc>
                        <a:defRPr/>
                      </a:pP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主题 2: </a:t>
                      </a:r>
                      <a:r>
                        <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艺术项目用来解决健康的系统性、结构性和社会驱动因素</a:t>
                      </a:r>
                      <a:endPar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w="12700" cap="flat" cmpd="sng" algn="ctr">
                      <a:solidFill>
                        <a:srgbClr val="DDDEDF"/>
                      </a:solidFill>
                      <a:prstDash val="solid"/>
                      <a:round/>
                      <a:headEnd type="none" w="med" len="med"/>
                      <a:tailEnd type="none" w="med" len="med"/>
                    </a:lnL>
                    <a:lnR>
                      <a:noFill/>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c>
                  <a:txBody>
                    <a:bodyPr rtlCol="0"/>
                    <a:lstStyle/>
                    <a:p>
                      <a:pPr indent="0" algn="just">
                        <a:lnSpc>
                          <a:spcPct val="125000"/>
                        </a:lnSpc>
                        <a:defRPr/>
                      </a:pP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艺术干预能识别应对健康相关的系统性、结构性及社会性驱动因素例如历史和集体创伤的影响、不良童年经历、社会排斥、缺乏交通工具、缺乏土地所有权等；艺术干预能放大边缘化、流离失所、被遗忘群体的声音；艺术项目能促进社区的项目参与，将其作为社区改进和动员的机会。</a:t>
                      </a:r>
                      <a:endPar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a:noFill/>
                    </a:lnL>
                    <a:lnR w="12700" cap="flat" cmpd="sng" algn="ctr">
                      <a:solidFill>
                        <a:srgbClr val="DDDEDF"/>
                      </a:solidFill>
                      <a:prstDash val="solid"/>
                      <a:round/>
                      <a:headEnd type="none" w="med" len="med"/>
                      <a:tailEnd type="none" w="med" len="med"/>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r>
              <a:tr h="779145">
                <a:tc>
                  <a:txBody>
                    <a:bodyPr rtlCol="0"/>
                    <a:lstStyle/>
                    <a:p>
                      <a:pPr indent="0" algn="just">
                        <a:lnSpc>
                          <a:spcPct val="117000"/>
                        </a:lnSpc>
                        <a:defRPr/>
                      </a:pP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主题 3: 文化相关性支持</a:t>
                      </a:r>
                      <a:r>
                        <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健康促进项</a:t>
                      </a: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项目</a:t>
                      </a:r>
                      <a:r>
                        <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的</a:t>
                      </a: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参与</a:t>
                      </a:r>
                      <a:endPar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w="12700" cap="flat" cmpd="sng" algn="ctr">
                      <a:solidFill>
                        <a:srgbClr val="DDDEDF"/>
                      </a:solidFill>
                      <a:prstDash val="solid"/>
                      <a:round/>
                      <a:headEnd type="none" w="med" len="med"/>
                      <a:tailEnd type="none" w="med" len="med"/>
                    </a:lnL>
                    <a:lnR>
                      <a:noFill/>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c>
                  <a:txBody>
                    <a:bodyPr rtlCol="0"/>
                    <a:lstStyle/>
                    <a:p>
                      <a:pPr indent="0" algn="just">
                        <a:lnSpc>
                          <a:spcPct val="125000"/>
                        </a:lnSpc>
                        <a:defRPr/>
                      </a:pP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媒体或平台可支持沟通和参与；艺术干预可通过融入传统或特定文化的实践、历史和叙事来增强健康沟通；</a:t>
                      </a:r>
                      <a:r>
                        <a:rPr 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利用文化相关媒体与艺术形式，增强健康沟通，鼓励并增加项目参与度。</a:t>
                      </a:r>
                      <a:endParaRPr 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a:noFill/>
                    </a:lnL>
                    <a:lnR w="12700" cap="flat" cmpd="sng" algn="ctr">
                      <a:solidFill>
                        <a:srgbClr val="DDDEDF"/>
                      </a:solidFill>
                      <a:prstDash val="solid"/>
                      <a:round/>
                      <a:headEnd type="none" w="med" len="med"/>
                      <a:tailEnd type="none" w="med" len="med"/>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r>
              <a:tr h="1079500">
                <a:tc>
                  <a:txBody>
                    <a:bodyPr rtlCol="0"/>
                    <a:lstStyle/>
                    <a:p>
                      <a:pPr indent="0" algn="just">
                        <a:lnSpc>
                          <a:spcPct val="117000"/>
                        </a:lnSpc>
                        <a:defRPr/>
                      </a:pPr>
                      <a:r>
                        <a:rPr 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主题 4: </a:t>
                      </a:r>
                      <a:r>
                        <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艺术是多模态的，能够产生多维度的结果</a:t>
                      </a:r>
                      <a:endParaRPr lang="zh-CN" altLang="en-US" sz="1600" b="1" i="0">
                        <a:solidFill>
                          <a:srgbClr val="1F2329"/>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w="12700" cap="flat" cmpd="sng" algn="ctr">
                      <a:solidFill>
                        <a:srgbClr val="DDDEDF"/>
                      </a:solidFill>
                      <a:prstDash val="solid"/>
                      <a:round/>
                      <a:headEnd type="none" w="med" len="med"/>
                      <a:tailEnd type="none" w="med" len="med"/>
                    </a:lnL>
                    <a:lnR>
                      <a:noFill/>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c>
                  <a:txBody>
                    <a:bodyPr rtlCol="0"/>
                    <a:lstStyle/>
                    <a:p>
                      <a:pPr indent="0" algn="just">
                        <a:lnSpc>
                          <a:spcPct val="125000"/>
                        </a:lnSpc>
                        <a:defRPr/>
                      </a:pP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艺术干预措可增加身体活动、情感投入、趣味性和激发性、认知、创造、感官投入、社会联系、</a:t>
                      </a:r>
                      <a:r>
                        <a:rPr lang="en-US" alt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共享</a:t>
                      </a:r>
                      <a:r>
                        <a:rPr lang="en-US" alt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体验</a:t>
                      </a:r>
                      <a:r>
                        <a:rPr 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技能和知识分享；艺术干预可通过投入和共同创造体验、产品及空间来产生社会联系并促进参与社会变革；除了解决非传染性疾病风险因素外，参与者成为变革的推动者。以艺术为基础的项目通常具有内在的多模态性，这可以增强干预措施超越个体层面策略，转向识别和解决结构性、系统性和社会驱动因素的能力；艺术干预可产生多种成果。例如：</a:t>
                      </a:r>
                      <a:r>
                        <a:rPr lang="en-US" alt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(1) </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叙事，如故事、诗歌和戏剧，可以影响地方健康知识、系统和政策；</a:t>
                      </a:r>
                      <a:r>
                        <a:rPr lang="en-US" alt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(2) </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社区空间，如花园或艺术展览，可以提供持续的集会和组织机会，以应对结构和系统驱动因素；</a:t>
                      </a:r>
                      <a:r>
                        <a:rPr lang="en-US" altLang="zh-CN"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(3) </a:t>
                      </a:r>
                      <a:r>
                        <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rPr>
                        <a:t>教育或行为策略，可以创造新的知识、态度或健康行为改变。</a:t>
                      </a:r>
                      <a:endParaRPr lang="zh-CN" altLang="en-US" sz="1400" b="0" i="0">
                        <a:solidFill>
                          <a:schemeClr val="tx1"/>
                        </a:solidFill>
                        <a:uFillTx/>
                        <a:latin typeface="Noto Sans SC" charset="0"/>
                        <a:ea typeface="Noto Sans SC" panose="020B0200000000000000" charset="-122"/>
                        <a:cs typeface="Noto Sans SC" panose="020B0200000000000000" charset="-122"/>
                        <a:sym typeface="Noto Sans SC" panose="020B0200000000000000" charset="-122"/>
                      </a:endParaRPr>
                    </a:p>
                  </a:txBody>
                  <a:tcPr marL="152400" marR="152400" marT="101600" marB="101600" anchor="t" anchorCtr="0">
                    <a:lnL>
                      <a:noFill/>
                    </a:lnL>
                    <a:lnR w="12700" cap="flat" cmpd="sng" algn="ctr">
                      <a:solidFill>
                        <a:srgbClr val="DDDEDF"/>
                      </a:solidFill>
                      <a:prstDash val="solid"/>
                      <a:round/>
                      <a:headEnd type="none" w="med" len="med"/>
                      <a:tailEnd type="none" w="med" len="med"/>
                    </a:lnR>
                    <a:lnT w="12700" cap="flat" cmpd="sng" algn="ctr">
                      <a:solidFill>
                        <a:srgbClr val="DDDEDF"/>
                      </a:solidFill>
                      <a:prstDash val="solid"/>
                      <a:round/>
                      <a:headEnd type="none" w="med" len="med"/>
                      <a:tailEnd type="none" w="med" len="med"/>
                    </a:lnT>
                    <a:lnB w="12700" cap="flat" cmpd="sng" algn="ctr">
                      <a:solidFill>
                        <a:srgbClr val="DDDEDF"/>
                      </a:solidFill>
                      <a:prstDash val="solid"/>
                      <a:round/>
                      <a:headEnd type="none" w="med" len="med"/>
                      <a:tailEnd type="none" w="med" len="med"/>
                    </a:lnB>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889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综合定量和定性结果（核心发现）</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4" name="Picture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35000" y="1524000"/>
            <a:ext cx="304800" cy="304800"/>
          </a:xfrm>
          <a:prstGeom prst="rect">
            <a:avLst/>
          </a:prstGeom>
        </p:spPr>
      </p:pic>
      <p:sp>
        <p:nvSpPr>
          <p:cNvPr id="5" name="AutoShape 5"/>
          <p:cNvSpPr/>
          <p:nvPr>
            <p:custDataLst>
              <p:tags r:id="rId2"/>
            </p:custDataLst>
          </p:nvPr>
        </p:nvSpPr>
        <p:spPr>
          <a:xfrm>
            <a:off x="1143000" y="1549400"/>
            <a:ext cx="1016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服务群体</a:t>
            </a:r>
            <a:endParaRPr lang="en-US" sz="1100"/>
          </a:p>
        </p:txBody>
      </p:sp>
      <p:sp>
        <p:nvSpPr>
          <p:cNvPr id="6" name="AutoShape 6"/>
          <p:cNvSpPr/>
          <p:nvPr>
            <p:custDataLst>
              <p:tags r:id="rId3"/>
            </p:custDataLst>
          </p:nvPr>
        </p:nvSpPr>
        <p:spPr>
          <a:xfrm>
            <a:off x="1143000" y="1930400"/>
            <a:ext cx="10414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a:solidFill>
                  <a:srgbClr val="374151"/>
                </a:solidFill>
                <a:uFillTx/>
                <a:latin typeface="Noto Sans SC" panose="020B0200000000000000" charset="-122"/>
                <a:ea typeface="Noto Sans SC" panose="020B0200000000000000" charset="-122"/>
                <a:cs typeface="Noto Sans SC" panose="020B0200000000000000" charset="-122"/>
                <a:sym typeface="Noto Sans SC" panose="020B0200000000000000" charset="-122"/>
              </a:rPr>
              <a:t>艺术方法常用于全球多数群体、区域少数群体和/或边缘化群体；81%的文章报告美/英/澳干预项目，58%针对这些地区的少数群体、移民和边缘化群体。</a:t>
            </a:r>
            <a:endParaRPr lang="en-US" sz="1800" b="0" i="0">
              <a:solidFill>
                <a:srgbClr val="374151"/>
              </a:solidFill>
              <a:uFillTx/>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pic>
        <p:nvPicPr>
          <p:cNvPr id="7"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5000" y="2667000"/>
            <a:ext cx="304800" cy="304800"/>
          </a:xfrm>
          <a:prstGeom prst="rect">
            <a:avLst/>
          </a:prstGeom>
        </p:spPr>
      </p:pic>
      <p:sp>
        <p:nvSpPr>
          <p:cNvPr id="8" name="AutoShape 8"/>
          <p:cNvSpPr/>
          <p:nvPr>
            <p:custDataLst>
              <p:tags r:id="rId5"/>
            </p:custDataLst>
          </p:nvPr>
        </p:nvSpPr>
        <p:spPr>
          <a:xfrm>
            <a:off x="1143000" y="2692400"/>
            <a:ext cx="1016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文化相关性作用</a:t>
            </a:r>
            <a:endParaRPr lang="en-US" sz="1100"/>
          </a:p>
        </p:txBody>
      </p:sp>
      <p:sp>
        <p:nvSpPr>
          <p:cNvPr id="9" name="AutoShape 9"/>
          <p:cNvSpPr/>
          <p:nvPr>
            <p:custDataLst>
              <p:tags r:id="rId6"/>
            </p:custDataLst>
          </p:nvPr>
        </p:nvSpPr>
        <p:spPr>
          <a:xfrm>
            <a:off x="1143000" y="3073400"/>
            <a:ext cx="10414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文化定制化内容（如图像、叙事）增强项目接受度，但需社区主导，否则会因缺乏信任削弱效果。</a:t>
            </a:r>
            <a:endPar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pic>
        <p:nvPicPr>
          <p:cNvPr id="10" name="Picture 10"/>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35000" y="3810000"/>
            <a:ext cx="304800" cy="304800"/>
          </a:xfrm>
          <a:prstGeom prst="rect">
            <a:avLst/>
          </a:prstGeom>
        </p:spPr>
      </p:pic>
      <p:sp>
        <p:nvSpPr>
          <p:cNvPr id="11" name="AutoShape 11"/>
          <p:cNvSpPr/>
          <p:nvPr>
            <p:custDataLst>
              <p:tags r:id="rId8"/>
            </p:custDataLst>
          </p:nvPr>
        </p:nvSpPr>
        <p:spPr>
          <a:xfrm>
            <a:off x="1143000" y="3835400"/>
            <a:ext cx="1016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识别健康驱动因素</a:t>
            </a:r>
            <a:endParaRPr lang="en-US" sz="1100"/>
          </a:p>
        </p:txBody>
      </p:sp>
      <p:sp>
        <p:nvSpPr>
          <p:cNvPr id="12" name="AutoShape 12"/>
          <p:cNvSpPr/>
          <p:nvPr>
            <p:custDataLst>
              <p:tags r:id="rId9"/>
            </p:custDataLst>
          </p:nvPr>
        </p:nvSpPr>
        <p:spPr>
          <a:xfrm>
            <a:off x="1143000" y="4216400"/>
            <a:ext cx="10414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艺术可提升受影响群体声音，增强对历史创伤等系统性、结构性驱动因素的认识，支持社区变革。</a:t>
            </a:r>
            <a:endParaRPr lang="en-US" sz="1800"/>
          </a:p>
        </p:txBody>
      </p:sp>
      <p:pic>
        <p:nvPicPr>
          <p:cNvPr id="13" name="Picture 13"/>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35000" y="4953000"/>
            <a:ext cx="304800" cy="304800"/>
          </a:xfrm>
          <a:prstGeom prst="rect">
            <a:avLst/>
          </a:prstGeom>
        </p:spPr>
      </p:pic>
      <p:sp>
        <p:nvSpPr>
          <p:cNvPr id="14" name="AutoShape 14"/>
          <p:cNvSpPr/>
          <p:nvPr>
            <p:custDataLst>
              <p:tags r:id="rId12"/>
            </p:custDataLst>
          </p:nvPr>
        </p:nvSpPr>
        <p:spPr>
          <a:xfrm>
            <a:off x="1143000" y="4978400"/>
            <a:ext cx="10160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健康沟通价值</a:t>
            </a:r>
            <a:endParaRPr lang="en-US" sz="1100"/>
          </a:p>
        </p:txBody>
      </p:sp>
      <p:sp>
        <p:nvSpPr>
          <p:cNvPr id="15" name="AutoShape 15"/>
          <p:cNvSpPr/>
          <p:nvPr>
            <p:custDataLst>
              <p:tags r:id="rId13"/>
            </p:custDataLst>
          </p:nvPr>
        </p:nvSpPr>
        <p:spPr>
          <a:xfrm>
            <a:off x="1143000" y="5359400"/>
            <a:ext cx="10414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通过隐喻、表现等方式使健康概念更易理解，减少污名化，促进困难话题对话，但需警惕刻板印象。</a:t>
            </a:r>
            <a:endParaRPr lang="en-US"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讨论（负面结果与健康公平）</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24000"/>
            <a:ext cx="533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负面结果 (Negative Findings)</a:t>
            </a:r>
            <a:endParaRPr lang="en-US" sz="1100"/>
          </a:p>
        </p:txBody>
      </p:sp>
      <p:sp>
        <p:nvSpPr>
          <p:cNvPr id="5" name="AutoShape 5"/>
          <p:cNvSpPr/>
          <p:nvPr/>
        </p:nvSpPr>
        <p:spPr>
          <a:xfrm>
            <a:off x="635000" y="2032000"/>
            <a:ext cx="5334000" cy="1651000"/>
          </a:xfrm>
          <a:prstGeom prst="roundRect">
            <a:avLst>
              <a:gd name="adj" fmla="val 6153"/>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25500" y="2222500"/>
            <a:ext cx="254000" cy="254000"/>
          </a:xfrm>
          <a:prstGeom prst="rect">
            <a:avLst/>
          </a:prstGeom>
        </p:spPr>
      </p:pic>
      <p:sp>
        <p:nvSpPr>
          <p:cNvPr id="7" name="AutoShape 7"/>
          <p:cNvSpPr/>
          <p:nvPr/>
        </p:nvSpPr>
        <p:spPr>
          <a:xfrm>
            <a:off x="1206500" y="2209800"/>
            <a:ext cx="4572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社区园艺项目</a:t>
            </a:r>
            <a:endParaRPr lang="en-US" sz="1100"/>
          </a:p>
        </p:txBody>
      </p:sp>
      <p:sp>
        <p:nvSpPr>
          <p:cNvPr id="8" name="AutoShape 8"/>
          <p:cNvSpPr/>
          <p:nvPr/>
        </p:nvSpPr>
        <p:spPr>
          <a:xfrm>
            <a:off x="1206500" y="2603500"/>
            <a:ext cx="457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偶尔参与者归属感低于他人；常规参与者因社会义务压力更高。</a:t>
            </a:r>
            <a:endParaRPr lang="en-US" sz="1100"/>
          </a:p>
        </p:txBody>
      </p:sp>
      <p:sp>
        <p:nvSpPr>
          <p:cNvPr id="9" name="AutoShape 9"/>
          <p:cNvSpPr/>
          <p:nvPr/>
        </p:nvSpPr>
        <p:spPr>
          <a:xfrm>
            <a:off x="635000" y="3873500"/>
            <a:ext cx="5334000" cy="1651000"/>
          </a:xfrm>
          <a:prstGeom prst="roundRect">
            <a:avLst>
              <a:gd name="adj" fmla="val 6153"/>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25500" y="4064000"/>
            <a:ext cx="254000" cy="254000"/>
          </a:xfrm>
          <a:prstGeom prst="rect">
            <a:avLst/>
          </a:prstGeom>
        </p:spPr>
      </p:pic>
      <p:sp>
        <p:nvSpPr>
          <p:cNvPr id="11" name="AutoShape 11"/>
          <p:cNvSpPr/>
          <p:nvPr/>
        </p:nvSpPr>
        <p:spPr>
          <a:xfrm>
            <a:off x="1206500" y="4051300"/>
            <a:ext cx="4572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广播小说项目</a:t>
            </a:r>
            <a:endParaRPr lang="en-US" sz="1100"/>
          </a:p>
        </p:txBody>
      </p:sp>
      <p:sp>
        <p:nvSpPr>
          <p:cNvPr id="12" name="AutoShape 12"/>
          <p:cNvSpPr/>
          <p:nvPr/>
        </p:nvSpPr>
        <p:spPr>
          <a:xfrm>
            <a:off x="1206500" y="4445000"/>
            <a:ext cx="457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因多方因素引发社区紧张，后通过透明沟通缓解。</a:t>
            </a:r>
            <a:endParaRPr lang="en-US" sz="1100"/>
          </a:p>
        </p:txBody>
      </p:sp>
      <p:cxnSp>
        <p:nvCxnSpPr>
          <p:cNvPr id="13" name="Connector 13"/>
          <p:cNvCxnSpPr/>
          <p:nvPr/>
        </p:nvCxnSpPr>
        <p:spPr>
          <a:xfrm rot="5389086">
            <a:off x="4095750" y="3517910"/>
            <a:ext cx="40005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4" name="AutoShape 14"/>
          <p:cNvSpPr/>
          <p:nvPr/>
        </p:nvSpPr>
        <p:spPr>
          <a:xfrm>
            <a:off x="6477000" y="1524000"/>
            <a:ext cx="533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健康公平与社会驱动因素</a:t>
            </a:r>
            <a:endParaRPr lang="en-US" sz="1100"/>
          </a:p>
        </p:txBody>
      </p:sp>
      <p:pic>
        <p:nvPicPr>
          <p:cNvPr id="15"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2095500"/>
            <a:ext cx="254000" cy="254000"/>
          </a:xfrm>
          <a:prstGeom prst="rect">
            <a:avLst/>
          </a:prstGeom>
        </p:spPr>
      </p:pic>
      <p:sp>
        <p:nvSpPr>
          <p:cNvPr id="16" name="AutoShape 16"/>
          <p:cNvSpPr/>
          <p:nvPr/>
        </p:nvSpPr>
        <p:spPr>
          <a:xfrm>
            <a:off x="6858000" y="20828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根本原因：社会分层</a:t>
            </a:r>
            <a:endParaRPr lang="en-US" sz="1100"/>
          </a:p>
        </p:txBody>
      </p:sp>
      <p:sp>
        <p:nvSpPr>
          <p:cNvPr id="17" name="AutoShape 17"/>
          <p:cNvSpPr/>
          <p:nvPr/>
        </p:nvSpPr>
        <p:spPr>
          <a:xfrm>
            <a:off x="6858000" y="24765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结构性与系统性因素创造等级与权力失衡，影响资源获取。</a:t>
            </a:r>
            <a:endParaRPr lang="en-US" sz="1100"/>
          </a:p>
        </p:txBody>
      </p:sp>
      <p:pic>
        <p:nvPicPr>
          <p:cNvPr id="18" name="Picture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3238500"/>
            <a:ext cx="254000" cy="254000"/>
          </a:xfrm>
          <a:prstGeom prst="rect">
            <a:avLst/>
          </a:prstGeom>
        </p:spPr>
      </p:pic>
      <p:sp>
        <p:nvSpPr>
          <p:cNvPr id="19" name="AutoShape 19"/>
          <p:cNvSpPr/>
          <p:nvPr/>
        </p:nvSpPr>
        <p:spPr>
          <a:xfrm>
            <a:off x="6858000" y="32258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关键路径：上游干预</a:t>
            </a:r>
            <a:endParaRPr lang="en-US" sz="1100"/>
          </a:p>
        </p:txBody>
      </p:sp>
      <p:sp>
        <p:nvSpPr>
          <p:cNvPr id="20" name="AutoShape 20"/>
          <p:cNvSpPr/>
          <p:nvPr/>
        </p:nvSpPr>
        <p:spPr>
          <a:xfrm>
            <a:off x="6858000" y="36195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下游行动难以实现公平，需通过交叉性视角和社会变革。</a:t>
            </a:r>
            <a:endParaRPr lang="en-US" sz="1100"/>
          </a:p>
        </p:txBody>
      </p:sp>
      <p:pic>
        <p:nvPicPr>
          <p:cNvPr id="21"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7000" y="4381500"/>
            <a:ext cx="254000" cy="254000"/>
          </a:xfrm>
          <a:prstGeom prst="rect">
            <a:avLst/>
          </a:prstGeom>
        </p:spPr>
      </p:pic>
      <p:sp>
        <p:nvSpPr>
          <p:cNvPr id="22" name="AutoShape 22"/>
          <p:cNvSpPr/>
          <p:nvPr/>
        </p:nvSpPr>
        <p:spPr>
          <a:xfrm>
            <a:off x="6858000" y="4368800"/>
            <a:ext cx="4826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研究现状：艺术的角色</a:t>
            </a:r>
            <a:endParaRPr lang="en-US" sz="1100"/>
          </a:p>
        </p:txBody>
      </p:sp>
      <p:sp>
        <p:nvSpPr>
          <p:cNvPr id="23" name="AutoShape 23"/>
          <p:cNvSpPr/>
          <p:nvPr/>
        </p:nvSpPr>
        <p:spPr>
          <a:xfrm>
            <a:off x="6858000" y="47625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艺术可放大群体声音，但部分研究仍局限于个人行为层面。</a:t>
            </a:r>
            <a:endParaRPr lang="en-US" sz="1100"/>
          </a:p>
        </p:txBody>
      </p:sp>
      <p:cxnSp>
        <p:nvCxnSpPr>
          <p:cNvPr id="24" name="Connector 24"/>
          <p:cNvCxnSpPr/>
          <p:nvPr/>
        </p:nvCxnSpPr>
        <p:spPr>
          <a:xfrm rot="-3997">
            <a:off x="635004" y="5772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5" name="Picture 25"/>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6032500"/>
            <a:ext cx="254000" cy="254000"/>
          </a:xfrm>
          <a:prstGeom prst="rect">
            <a:avLst/>
          </a:prstGeom>
        </p:spPr>
      </p:pic>
      <p:sp>
        <p:nvSpPr>
          <p:cNvPr id="26" name="AutoShape 26"/>
          <p:cNvSpPr/>
          <p:nvPr/>
        </p:nvSpPr>
        <p:spPr>
          <a:xfrm>
            <a:off x="1016000" y="6019800"/>
            <a:ext cx="10160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结论：实现健康公平需正视负面结果，并从根本上解决系统性与结构性的健康驱动因素。</a:t>
            </a:r>
            <a:endParaRPr lang="en-US"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381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作者单位</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1587500"/>
            <a:ext cx="203200" cy="203200"/>
          </a:xfrm>
          <a:prstGeom prst="rect">
            <a:avLst/>
          </a:prstGeom>
        </p:spPr>
      </p:pic>
      <p:sp>
        <p:nvSpPr>
          <p:cNvPr id="5" name="AutoShape 5"/>
          <p:cNvSpPr/>
          <p:nvPr/>
        </p:nvSpPr>
        <p:spPr>
          <a:xfrm>
            <a:off x="1016000" y="158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佛罗里达大学医学艺术中心, 美国佛罗里达州盖恩斯维尔</a:t>
            </a:r>
            <a:endParaRPr lang="en-US" sz="1100"/>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222500"/>
            <a:ext cx="203200" cy="203200"/>
          </a:xfrm>
          <a:prstGeom prst="rect">
            <a:avLst/>
          </a:prstGeom>
        </p:spPr>
      </p:pic>
      <p:sp>
        <p:nvSpPr>
          <p:cNvPr id="7" name="AutoShape 7"/>
          <p:cNvSpPr/>
          <p:nvPr/>
        </p:nvSpPr>
        <p:spPr>
          <a:xfrm>
            <a:off x="1016000" y="2222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南洋艺术学院, 新加坡艺术学院, 新加坡</a:t>
            </a:r>
            <a:endParaRPr lang="en-US" sz="1100"/>
          </a:p>
        </p:txBody>
      </p:sp>
      <p:pic>
        <p:nvPicPr>
          <p:cNvPr id="8" name="Picture 8"/>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857500"/>
            <a:ext cx="203200" cy="203200"/>
          </a:xfrm>
          <a:prstGeom prst="rect">
            <a:avLst/>
          </a:prstGeom>
        </p:spPr>
      </p:pic>
      <p:sp>
        <p:nvSpPr>
          <p:cNvPr id="9" name="AutoShape 9"/>
          <p:cNvSpPr/>
          <p:nvPr/>
        </p:nvSpPr>
        <p:spPr>
          <a:xfrm>
            <a:off x="1016000" y="285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佛罗里达大学健康科学图书馆, 美国佛罗里达州盖恩斯维尔</a:t>
            </a:r>
            <a:endParaRPr lang="en-US" sz="1100"/>
          </a:p>
        </p:txBody>
      </p:sp>
      <p:pic>
        <p:nvPicPr>
          <p:cNvPr id="10" name="Picture 10"/>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3492500"/>
            <a:ext cx="203200" cy="203200"/>
          </a:xfrm>
          <a:prstGeom prst="rect">
            <a:avLst/>
          </a:prstGeom>
        </p:spPr>
      </p:pic>
      <p:sp>
        <p:nvSpPr>
          <p:cNvPr id="11" name="AutoShape 11"/>
          <p:cNvSpPr/>
          <p:nvPr/>
        </p:nvSpPr>
        <p:spPr>
          <a:xfrm>
            <a:off x="1016000" y="3492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拉各斯大学医学院, 尼日利亚拉各斯</a:t>
            </a:r>
            <a:endParaRPr lang="en-US" sz="1100"/>
          </a:p>
        </p:txBody>
      </p:sp>
      <p:pic>
        <p:nvPicPr>
          <p:cNvPr id="12" name="Picture 12"/>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4127500"/>
            <a:ext cx="203200" cy="203200"/>
          </a:xfrm>
          <a:prstGeom prst="rect">
            <a:avLst/>
          </a:prstGeom>
        </p:spPr>
      </p:pic>
      <p:sp>
        <p:nvSpPr>
          <p:cNvPr id="13" name="AutoShape 13"/>
          <p:cNvSpPr/>
          <p:nvPr/>
        </p:nvSpPr>
        <p:spPr>
          <a:xfrm>
            <a:off x="1016000" y="412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马拉维大学, 马拉维; 格拉斯哥大学, 苏格兰格拉斯哥</a:t>
            </a:r>
            <a:endParaRPr lang="en-US" sz="1100"/>
          </a:p>
        </p:txBody>
      </p:sp>
      <p:cxnSp>
        <p:nvCxnSpPr>
          <p:cNvPr id="14" name="Connector 14"/>
          <p:cNvCxnSpPr/>
          <p:nvPr/>
        </p:nvCxnSpPr>
        <p:spPr>
          <a:xfrm rot="5385676">
            <a:off x="4572000" y="3105163"/>
            <a:ext cx="30480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pic>
        <p:nvPicPr>
          <p:cNvPr id="15" name="Picture 1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1587500"/>
            <a:ext cx="203200" cy="203200"/>
          </a:xfrm>
          <a:prstGeom prst="rect">
            <a:avLst/>
          </a:prstGeom>
        </p:spPr>
      </p:pic>
      <p:sp>
        <p:nvSpPr>
          <p:cNvPr id="16" name="AutoShape 16"/>
          <p:cNvSpPr/>
          <p:nvPr/>
        </p:nvSpPr>
        <p:spPr>
          <a:xfrm>
            <a:off x="6858000" y="158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伦敦大学学院流行病学与健康护理研究所, 英国伦敦</a:t>
            </a:r>
            <a:endParaRPr lang="en-US" sz="1100"/>
          </a:p>
        </p:txBody>
      </p:sp>
      <p:pic>
        <p:nvPicPr>
          <p:cNvPr id="17" name="Picture 17"/>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2222500"/>
            <a:ext cx="203200" cy="203200"/>
          </a:xfrm>
          <a:prstGeom prst="rect">
            <a:avLst/>
          </a:prstGeom>
        </p:spPr>
      </p:pic>
      <p:sp>
        <p:nvSpPr>
          <p:cNvPr id="18" name="AutoShape 18"/>
          <p:cNvSpPr/>
          <p:nvPr/>
        </p:nvSpPr>
        <p:spPr>
          <a:xfrm>
            <a:off x="6858000" y="2222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加州大学圣地亚哥赫伯特·韦瑟姆公共卫生与人类长寿科学学院, 美国加州圣地亚哥</a:t>
            </a:r>
            <a:endParaRPr lang="en-US" sz="1100"/>
          </a:p>
        </p:txBody>
      </p:sp>
      <p:pic>
        <p:nvPicPr>
          <p:cNvPr id="19" name="Picture 19"/>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2857500"/>
            <a:ext cx="203200" cy="203200"/>
          </a:xfrm>
          <a:prstGeom prst="rect">
            <a:avLst/>
          </a:prstGeom>
        </p:spPr>
      </p:pic>
      <p:sp>
        <p:nvSpPr>
          <p:cNvPr id="20" name="AutoShape 20"/>
          <p:cNvSpPr/>
          <p:nvPr/>
        </p:nvSpPr>
        <p:spPr>
          <a:xfrm>
            <a:off x="6858000" y="285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悉尼大学公共卫生学院, 澳大利亚悉尼</a:t>
            </a:r>
            <a:endParaRPr lang="en-US" sz="1100"/>
          </a:p>
        </p:txBody>
      </p:sp>
      <p:pic>
        <p:nvPicPr>
          <p:cNvPr id="21" name="Picture 21"/>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3492500"/>
            <a:ext cx="203200" cy="203200"/>
          </a:xfrm>
          <a:prstGeom prst="rect">
            <a:avLst/>
          </a:prstGeom>
        </p:spPr>
      </p:pic>
      <p:sp>
        <p:nvSpPr>
          <p:cNvPr id="22" name="AutoShape 22"/>
          <p:cNvSpPr/>
          <p:nvPr/>
        </p:nvSpPr>
        <p:spPr>
          <a:xfrm>
            <a:off x="6858000" y="3492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世界卫生组织, 瑞士日内瓦</a:t>
            </a:r>
            <a:endParaRPr lang="en-US" sz="1100"/>
          </a:p>
        </p:txBody>
      </p:sp>
      <p:pic>
        <p:nvPicPr>
          <p:cNvPr id="23" name="Picture 23"/>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477000" y="4127500"/>
            <a:ext cx="203200" cy="203200"/>
          </a:xfrm>
          <a:prstGeom prst="rect">
            <a:avLst/>
          </a:prstGeom>
        </p:spPr>
      </p:pic>
      <p:sp>
        <p:nvSpPr>
          <p:cNvPr id="24" name="AutoShape 24"/>
          <p:cNvSpPr/>
          <p:nvPr/>
        </p:nvSpPr>
        <p:spPr>
          <a:xfrm>
            <a:off x="6858000" y="4127500"/>
            <a:ext cx="5080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世界卫生组织欧洲区域办事处; 卡米尔艺术与健康实验室, 丹麦哥本哈根</a:t>
            </a:r>
            <a:endParaRPr lang="en-US" sz="1100"/>
          </a:p>
        </p:txBody>
      </p:sp>
      <p:cxnSp>
        <p:nvCxnSpPr>
          <p:cNvPr id="25" name="Connector 25"/>
          <p:cNvCxnSpPr/>
          <p:nvPr/>
        </p:nvCxnSpPr>
        <p:spPr>
          <a:xfrm rot="-3997">
            <a:off x="635004" y="4883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6" name="Picture 2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5207000"/>
            <a:ext cx="203200" cy="203200"/>
          </a:xfrm>
          <a:prstGeom prst="rect">
            <a:avLst/>
          </a:prstGeom>
        </p:spPr>
      </p:pic>
      <p:sp>
        <p:nvSpPr>
          <p:cNvPr id="27" name="AutoShape 27"/>
          <p:cNvSpPr/>
          <p:nvPr/>
        </p:nvSpPr>
        <p:spPr>
          <a:xfrm>
            <a:off x="1016000" y="5207000"/>
            <a:ext cx="10160000" cy="304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zh-CN" altLang="en-US" sz="2000" dirty="0">
                <a:solidFill>
                  <a:srgbClr val="003366"/>
                </a:solidFill>
                <a:latin typeface="仿宋" panose="02010609060101010101" pitchFamily="49" charset="-122"/>
                <a:ea typeface="仿宋" panose="02010609060101010101" pitchFamily="49" charset="-122"/>
                <a:sym typeface="+mn-ea"/>
              </a:rPr>
              <a:t>通讯作者：美国</a:t>
            </a:r>
            <a:r>
              <a:rPr lang="zh-CN" altLang="en-US" sz="2000" dirty="0">
                <a:solidFill>
                  <a:srgbClr val="003366"/>
                </a:solidFill>
                <a:latin typeface="仿宋" panose="02010609060101010101" pitchFamily="49" charset="-122"/>
                <a:ea typeface="仿宋" panose="02010609060101010101" pitchFamily="49" charset="-122"/>
                <a:sym typeface="+mn-ea"/>
              </a:rPr>
              <a:t>佛罗里达大学医学艺术中心</a:t>
            </a:r>
            <a:r>
              <a:rPr lang="en-US" altLang="zh-CN" sz="2000" dirty="0">
                <a:solidFill>
                  <a:srgbClr val="003366"/>
                </a:solidFill>
                <a:latin typeface="仿宋" panose="02010609060101010101" pitchFamily="49" charset="-122"/>
                <a:ea typeface="仿宋" panose="02010609060101010101" pitchFamily="49" charset="-122"/>
                <a:sym typeface="+mn-ea"/>
              </a:rPr>
              <a:t> </a:t>
            </a:r>
            <a:r>
              <a:rPr lang="en-US" altLang="zh-CN" sz="2000" dirty="0">
                <a:solidFill>
                  <a:srgbClr val="003366"/>
                </a:solidFill>
                <a:latin typeface="仿宋" panose="02010609060101010101" pitchFamily="49" charset="-122"/>
                <a:ea typeface="仿宋" panose="02010609060101010101" pitchFamily="49" charset="-122"/>
                <a:sym typeface="+mn-ea"/>
              </a:rPr>
              <a:t>Jill</a:t>
            </a:r>
            <a:endParaRPr lang="en-US" sz="2000"/>
          </a:p>
        </p:txBody>
      </p:sp>
      <p:pic>
        <p:nvPicPr>
          <p:cNvPr id="28" name="Picture 2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5715000"/>
            <a:ext cx="203200" cy="203200"/>
          </a:xfrm>
          <a:prstGeom prst="rect">
            <a:avLst/>
          </a:prstGeom>
        </p:spPr>
      </p:pic>
      <p:sp>
        <p:nvSpPr>
          <p:cNvPr id="29" name="AutoShape 29"/>
          <p:cNvSpPr/>
          <p:nvPr/>
        </p:nvSpPr>
        <p:spPr>
          <a:xfrm>
            <a:off x="1016000" y="5715000"/>
            <a:ext cx="10160000" cy="304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电子邮件:</a:t>
            </a: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jsonke@ufl.edu</a:t>
            </a:r>
            <a:endParaRPr lang="en-US" sz="11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讨论：艺术的多元性与文化相关性</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875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艺术的多元性</a:t>
            </a:r>
            <a:endParaRPr lang="en-US" sz="1100"/>
          </a:p>
        </p:txBody>
      </p:sp>
      <p:pic>
        <p:nvPicPr>
          <p:cNvPr id="5" name="Picture 5"/>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a:off x="635000" y="2159000"/>
            <a:ext cx="254000" cy="254000"/>
          </a:xfrm>
          <a:prstGeom prst="rect">
            <a:avLst/>
          </a:prstGeom>
        </p:spPr>
      </p:pic>
      <p:sp>
        <p:nvSpPr>
          <p:cNvPr id="6" name="AutoShape 6"/>
          <p:cNvSpPr/>
          <p:nvPr>
            <p:custDataLst>
              <p:tags r:id="rId3"/>
            </p:custDataLst>
          </p:nvPr>
        </p:nvSpPr>
        <p:spPr>
          <a:xfrm>
            <a:off x="1016000" y="2159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多模式方法</a:t>
            </a:r>
            <a:endParaRPr lang="en-US" sz="1100"/>
          </a:p>
        </p:txBody>
      </p:sp>
      <p:sp>
        <p:nvSpPr>
          <p:cNvPr id="7" name="AutoShape 7"/>
          <p:cNvSpPr/>
          <p:nvPr>
            <p:custDataLst>
              <p:tags r:id="rId4"/>
            </p:custDataLst>
          </p:nvPr>
        </p:nvSpPr>
        <p:spPr>
          <a:xfrm>
            <a:off x="1016000" y="25400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调动身体、情感和认知过程，通过情感参与促进理解与行为改变。</a:t>
            </a:r>
            <a:endParaRPr lang="en-US" sz="1100"/>
          </a:p>
        </p:txBody>
      </p:sp>
      <p:pic>
        <p:nvPicPr>
          <p:cNvPr id="8" name="Picture 8"/>
          <p:cNvPicPr>
            <a:picLocks noChangeAspect="1"/>
          </p:cNvPicPr>
          <p:nvPr>
            <p:custDataLst>
              <p:tags r:id="rId5"/>
            </p:custDataLst>
          </p:nvPr>
        </p:nvPicPr>
        <p:blipFill>
          <a:blip r:embed="rId6">
            <a:extLst>
              <a:ext uri="{28A0092B-C50C-407E-A947-70E740481C1C}">
                <a14:useLocalDpi xmlns:a14="http://schemas.microsoft.com/office/drawing/2010/main" val="0"/>
              </a:ext>
            </a:extLst>
          </a:blip>
          <a:stretch>
            <a:fillRect/>
          </a:stretch>
        </p:blipFill>
        <p:spPr>
          <a:xfrm>
            <a:off x="635000" y="3352800"/>
            <a:ext cx="254000" cy="254000"/>
          </a:xfrm>
          <a:prstGeom prst="rect">
            <a:avLst/>
          </a:prstGeom>
        </p:spPr>
      </p:pic>
      <p:sp>
        <p:nvSpPr>
          <p:cNvPr id="9" name="AutoShape 9"/>
          <p:cNvSpPr/>
          <p:nvPr>
            <p:custDataLst>
              <p:tags r:id="rId7"/>
            </p:custDataLst>
          </p:nvPr>
        </p:nvSpPr>
        <p:spPr>
          <a:xfrm>
            <a:off x="1016000" y="33528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多维度结果</a:t>
            </a:r>
            <a:endParaRPr lang="en-US" sz="1100"/>
          </a:p>
        </p:txBody>
      </p:sp>
      <p:sp>
        <p:nvSpPr>
          <p:cNvPr id="10" name="AutoShape 10"/>
          <p:cNvSpPr/>
          <p:nvPr>
            <p:custDataLst>
              <p:tags r:id="rId8"/>
            </p:custDataLst>
          </p:nvPr>
        </p:nvSpPr>
        <p:spPr>
          <a:xfrm>
            <a:off x="1016000" y="37338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兼顾个人健康与社会结构驱动因素，如增强社会联系与心理健康。</a:t>
            </a:r>
            <a:endParaRPr lang="en-US" sz="1100"/>
          </a:p>
        </p:txBody>
      </p:sp>
      <p:pic>
        <p:nvPicPr>
          <p:cNvPr id="11" name="Picture 11"/>
          <p:cNvPicPr>
            <a:picLocks noChangeAspect="1"/>
          </p:cNvPicPr>
          <p:nvPr>
            <p:custDataLst>
              <p:tags r:id="rId9"/>
            </p:custDataLst>
          </p:nvPr>
        </p:nvPicPr>
        <p:blipFill>
          <a:blip r:embed="rId10">
            <a:extLst>
              <a:ext uri="{28A0092B-C50C-407E-A947-70E740481C1C}">
                <a14:useLocalDpi xmlns:a14="http://schemas.microsoft.com/office/drawing/2010/main" val="0"/>
              </a:ext>
            </a:extLst>
          </a:blip>
          <a:stretch>
            <a:fillRect/>
          </a:stretch>
        </p:blipFill>
        <p:spPr>
          <a:xfrm>
            <a:off x="635000" y="4546600"/>
            <a:ext cx="254000" cy="254000"/>
          </a:xfrm>
          <a:prstGeom prst="rect">
            <a:avLst/>
          </a:prstGeom>
        </p:spPr>
      </p:pic>
      <p:sp>
        <p:nvSpPr>
          <p:cNvPr id="12" name="AutoShape 12"/>
          <p:cNvSpPr/>
          <p:nvPr>
            <p:custDataLst>
              <p:tags r:id="rId11"/>
            </p:custDataLst>
          </p:nvPr>
        </p:nvSpPr>
        <p:spPr>
          <a:xfrm>
            <a:off x="1016000" y="45466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效率优势</a:t>
            </a:r>
            <a:endParaRPr lang="en-US" sz="1100"/>
          </a:p>
        </p:txBody>
      </p:sp>
      <p:sp>
        <p:nvSpPr>
          <p:cNvPr id="13" name="AutoShape 13"/>
          <p:cNvSpPr/>
          <p:nvPr>
            <p:custDataLst>
              <p:tags r:id="rId12"/>
            </p:custDataLst>
          </p:nvPr>
        </p:nvSpPr>
        <p:spPr>
          <a:xfrm>
            <a:off x="1016000" y="49276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作为可持续的社区资源，尤其适用于资源匮乏地区，但需克服结构性障碍。</a:t>
            </a:r>
            <a:endParaRPr lang="en-US" sz="1100"/>
          </a:p>
        </p:txBody>
      </p:sp>
      <p:cxnSp>
        <p:nvCxnSpPr>
          <p:cNvPr id="14" name="Connector 14"/>
          <p:cNvCxnSpPr/>
          <p:nvPr>
            <p:custDataLst>
              <p:tags r:id="rId13"/>
            </p:custDataLst>
          </p:nvPr>
        </p:nvCxnSpPr>
        <p:spPr>
          <a:xfrm rot="5389086">
            <a:off x="4095750" y="3581410"/>
            <a:ext cx="40005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5" name="AutoShape 15"/>
          <p:cNvSpPr/>
          <p:nvPr/>
        </p:nvSpPr>
        <p:spPr>
          <a:xfrm>
            <a:off x="6477000" y="1587500"/>
            <a:ext cx="5080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文化相关性</a:t>
            </a:r>
            <a:endParaRPr lang="en-US" sz="1100"/>
          </a:p>
        </p:txBody>
      </p:sp>
      <p:pic>
        <p:nvPicPr>
          <p:cNvPr id="16" name="Picture 16"/>
          <p:cNvPicPr>
            <a:picLocks noChangeAspect="1"/>
          </p:cNvPicPr>
          <p:nvPr>
            <p:custDataLst>
              <p:tags r:id="rId14"/>
            </p:custDataLst>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477000" y="2159000"/>
            <a:ext cx="254000" cy="254000"/>
          </a:xfrm>
          <a:prstGeom prst="rect">
            <a:avLst/>
          </a:prstGeom>
        </p:spPr>
      </p:pic>
      <p:sp>
        <p:nvSpPr>
          <p:cNvPr id="17" name="AutoShape 17"/>
          <p:cNvSpPr/>
          <p:nvPr>
            <p:custDataLst>
              <p:tags r:id="rId17"/>
            </p:custDataLst>
          </p:nvPr>
        </p:nvSpPr>
        <p:spPr>
          <a:xfrm>
            <a:off x="6858000" y="2159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核心价值</a:t>
            </a:r>
            <a:endParaRPr lang="en-US" sz="1100"/>
          </a:p>
        </p:txBody>
      </p:sp>
      <p:sp>
        <p:nvSpPr>
          <p:cNvPr id="18" name="AutoShape 18"/>
          <p:cNvSpPr/>
          <p:nvPr>
            <p:custDataLst>
              <p:tags r:id="rId18"/>
            </p:custDataLst>
          </p:nvPr>
        </p:nvSpPr>
        <p:spPr>
          <a:xfrm>
            <a:off x="6858000" y="25400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利用文化规范、实践和语言，是提升干预接受度和有效性的关键。</a:t>
            </a:r>
            <a:endParaRPr lang="en-US" sz="1100"/>
          </a:p>
        </p:txBody>
      </p:sp>
      <p:pic>
        <p:nvPicPr>
          <p:cNvPr id="19" name="Picture 19"/>
          <p:cNvPicPr>
            <a:picLocks noChangeAspect="1"/>
          </p:cNvPicPr>
          <p:nvPr>
            <p:custDataLst>
              <p:tags r:id="rId19"/>
            </p:custDataLst>
          </p:nvPr>
        </p:nvPicPr>
        <p:blipFill>
          <a:blip r:embed="rId20">
            <a:extLst>
              <a:ext uri="{28A0092B-C50C-407E-A947-70E740481C1C}">
                <a14:useLocalDpi xmlns:a14="http://schemas.microsoft.com/office/drawing/2010/main" val="0"/>
              </a:ext>
            </a:extLst>
          </a:blip>
          <a:stretch>
            <a:fillRect/>
          </a:stretch>
        </p:blipFill>
        <p:spPr>
          <a:xfrm>
            <a:off x="6477000" y="3352800"/>
            <a:ext cx="254000" cy="254000"/>
          </a:xfrm>
          <a:prstGeom prst="rect">
            <a:avLst/>
          </a:prstGeom>
        </p:spPr>
      </p:pic>
      <p:sp>
        <p:nvSpPr>
          <p:cNvPr id="20" name="AutoShape 20"/>
          <p:cNvSpPr/>
          <p:nvPr>
            <p:custDataLst>
              <p:tags r:id="rId21"/>
            </p:custDataLst>
          </p:nvPr>
        </p:nvSpPr>
        <p:spPr>
          <a:xfrm>
            <a:off x="6858000" y="33528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实施方式</a:t>
            </a:r>
            <a:endParaRPr lang="en-US" sz="1100"/>
          </a:p>
        </p:txBody>
      </p:sp>
      <p:sp>
        <p:nvSpPr>
          <p:cNvPr id="21" name="AutoShape 21"/>
          <p:cNvSpPr/>
          <p:nvPr>
            <p:custDataLst>
              <p:tags r:id="rId22"/>
            </p:custDataLst>
          </p:nvPr>
        </p:nvSpPr>
        <p:spPr>
          <a:xfrm>
            <a:off x="6858000" y="37338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使用文化相关媒体，整合传统实践，如社区园艺、手工制作等。</a:t>
            </a:r>
            <a:endParaRPr lang="en-US" sz="1100"/>
          </a:p>
        </p:txBody>
      </p:sp>
      <p:pic>
        <p:nvPicPr>
          <p:cNvPr id="22" name="Picture 22"/>
          <p:cNvPicPr>
            <a:picLocks noChangeAspect="1"/>
          </p:cNvPicPr>
          <p:nvPr>
            <p:custDataLst>
              <p:tags r:id="rId23"/>
            </p:custDataLst>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6477000" y="4546600"/>
            <a:ext cx="254000" cy="254000"/>
          </a:xfrm>
          <a:prstGeom prst="rect">
            <a:avLst/>
          </a:prstGeom>
        </p:spPr>
      </p:pic>
      <p:sp>
        <p:nvSpPr>
          <p:cNvPr id="23" name="AutoShape 23"/>
          <p:cNvSpPr/>
          <p:nvPr>
            <p:custDataLst>
              <p:tags r:id="rId26"/>
            </p:custDataLst>
          </p:nvPr>
        </p:nvSpPr>
        <p:spPr>
          <a:xfrm>
            <a:off x="6858000" y="45466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社区参与</a:t>
            </a:r>
            <a:endParaRPr lang="en-US" sz="1100"/>
          </a:p>
        </p:txBody>
      </p:sp>
      <p:sp>
        <p:nvSpPr>
          <p:cNvPr id="24" name="AutoShape 24"/>
          <p:cNvSpPr/>
          <p:nvPr>
            <p:custDataLst>
              <p:tags r:id="rId27"/>
            </p:custDataLst>
          </p:nvPr>
        </p:nvSpPr>
        <p:spPr>
          <a:xfrm>
            <a:off x="6858000" y="4927600"/>
            <a:ext cx="4826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鼓励社区成员深度参与干预的构思、设计、实施全流程。</a:t>
            </a:r>
            <a:endParaRPr lang="en-US" sz="11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讨论（负面影响与研究优劣势）</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22400"/>
            <a:ext cx="533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负面结果和不良影响</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1930400"/>
            <a:ext cx="254000" cy="254000"/>
          </a:xfrm>
          <a:prstGeom prst="rect">
            <a:avLst/>
          </a:prstGeom>
        </p:spPr>
      </p:pic>
      <p:sp>
        <p:nvSpPr>
          <p:cNvPr id="6" name="AutoShape 6"/>
          <p:cNvSpPr/>
          <p:nvPr/>
        </p:nvSpPr>
        <p:spPr>
          <a:xfrm>
            <a:off x="1016000" y="1930400"/>
            <a:ext cx="4953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潜在风险</a:t>
            </a:r>
            <a:endParaRPr lang="en-US" sz="1100"/>
          </a:p>
        </p:txBody>
      </p:sp>
      <p:sp>
        <p:nvSpPr>
          <p:cNvPr id="7" name="AutoShape 7"/>
          <p:cNvSpPr/>
          <p:nvPr/>
        </p:nvSpPr>
        <p:spPr>
          <a:xfrm>
            <a:off x="1016000" y="22860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戏剧中角色示范不良行为，无意中污名化某些行为或人群。</a:t>
            </a:r>
            <a:endParaRPr lang="en-US" sz="1100"/>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3098800"/>
            <a:ext cx="254000" cy="254000"/>
          </a:xfrm>
          <a:prstGeom prst="rect">
            <a:avLst/>
          </a:prstGeom>
        </p:spPr>
      </p:pic>
      <p:sp>
        <p:nvSpPr>
          <p:cNvPr id="9" name="AutoShape 9"/>
          <p:cNvSpPr/>
          <p:nvPr/>
        </p:nvSpPr>
        <p:spPr>
          <a:xfrm>
            <a:off x="1016000" y="3098800"/>
            <a:ext cx="4953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缓解措施</a:t>
            </a:r>
            <a:endParaRPr lang="en-US" sz="1100"/>
          </a:p>
        </p:txBody>
      </p:sp>
      <p:sp>
        <p:nvSpPr>
          <p:cNvPr id="10" name="AutoShape 10"/>
          <p:cNvSpPr/>
          <p:nvPr/>
        </p:nvSpPr>
        <p:spPr>
          <a:xfrm>
            <a:off x="1016000" y="34544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加强促进者培训；增加目标受益者的参与度和领导力。</a:t>
            </a:r>
            <a:endParaRPr lang="en-US" sz="1100"/>
          </a:p>
        </p:txBody>
      </p:sp>
      <p:pic>
        <p:nvPicPr>
          <p:cNvPr id="11" name="Picture 11"/>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00" y="4267200"/>
            <a:ext cx="254000" cy="254000"/>
          </a:xfrm>
          <a:prstGeom prst="rect">
            <a:avLst/>
          </a:prstGeom>
        </p:spPr>
      </p:pic>
      <p:sp>
        <p:nvSpPr>
          <p:cNvPr id="12" name="AutoShape 12"/>
          <p:cNvSpPr/>
          <p:nvPr/>
        </p:nvSpPr>
        <p:spPr>
          <a:xfrm>
            <a:off x="1016000" y="4267200"/>
            <a:ext cx="4953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未来方向</a:t>
            </a:r>
            <a:endParaRPr lang="en-US" sz="1100"/>
          </a:p>
        </p:txBody>
      </p:sp>
      <p:sp>
        <p:nvSpPr>
          <p:cNvPr id="13" name="AutoShape 13"/>
          <p:cNvSpPr/>
          <p:nvPr/>
        </p:nvSpPr>
        <p:spPr>
          <a:xfrm>
            <a:off x="1016000" y="46228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分析与性别或性别差异相关的不同之处和潜在危害。</a:t>
            </a:r>
            <a:endParaRPr lang="en-US" sz="1100"/>
          </a:p>
        </p:txBody>
      </p:sp>
      <p:cxnSp>
        <p:nvCxnSpPr>
          <p:cNvPr id="14" name="Connector 14"/>
          <p:cNvCxnSpPr/>
          <p:nvPr/>
        </p:nvCxnSpPr>
        <p:spPr>
          <a:xfrm rot="5388463">
            <a:off x="4203700" y="3308361"/>
            <a:ext cx="37846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5" name="AutoShape 15"/>
          <p:cNvSpPr/>
          <p:nvPr/>
        </p:nvSpPr>
        <p:spPr>
          <a:xfrm>
            <a:off x="6477000" y="1422400"/>
            <a:ext cx="533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优势和局限性</a:t>
            </a:r>
            <a:endParaRPr lang="en-US" sz="1100"/>
          </a:p>
        </p:txBody>
      </p:sp>
      <p:pic>
        <p:nvPicPr>
          <p:cNvPr id="16" name="Picture 16"/>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7000" y="1930400"/>
            <a:ext cx="254000" cy="254000"/>
          </a:xfrm>
          <a:prstGeom prst="rect">
            <a:avLst/>
          </a:prstGeom>
        </p:spPr>
      </p:pic>
      <p:sp>
        <p:nvSpPr>
          <p:cNvPr id="17" name="AutoShape 17"/>
          <p:cNvSpPr/>
          <p:nvPr/>
        </p:nvSpPr>
        <p:spPr>
          <a:xfrm>
            <a:off x="6858000" y="1930400"/>
            <a:ext cx="4953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优势</a:t>
            </a:r>
            <a:endParaRPr lang="en-US" sz="1100"/>
          </a:p>
        </p:txBody>
      </p:sp>
      <p:pic>
        <p:nvPicPr>
          <p:cNvPr id="18" name="Picture 18"/>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58000" y="2336800"/>
            <a:ext cx="203200" cy="203200"/>
          </a:xfrm>
          <a:prstGeom prst="rect">
            <a:avLst/>
          </a:prstGeom>
        </p:spPr>
      </p:pic>
      <p:sp>
        <p:nvSpPr>
          <p:cNvPr id="19" name="AutoShape 19"/>
          <p:cNvSpPr/>
          <p:nvPr/>
        </p:nvSpPr>
        <p:spPr>
          <a:xfrm>
            <a:off x="7162800" y="2336800"/>
            <a:ext cx="4699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干预措施广泛，便于量身定制和文化相关性设计。</a:t>
            </a:r>
            <a:endParaRPr lang="en-US" sz="1100"/>
          </a:p>
        </p:txBody>
      </p:sp>
      <p:pic>
        <p:nvPicPr>
          <p:cNvPr id="20" name="Picture 20"/>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58000" y="2946400"/>
            <a:ext cx="203200" cy="203200"/>
          </a:xfrm>
          <a:prstGeom prst="rect">
            <a:avLst/>
          </a:prstGeom>
        </p:spPr>
      </p:pic>
      <p:sp>
        <p:nvSpPr>
          <p:cNvPr id="21" name="AutoShape 21"/>
          <p:cNvSpPr/>
          <p:nvPr/>
        </p:nvSpPr>
        <p:spPr>
          <a:xfrm>
            <a:off x="7162800" y="2946400"/>
            <a:ext cx="4699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研究团队多元，涵盖多学科视角。</a:t>
            </a:r>
            <a:endParaRPr lang="en-US" sz="1100"/>
          </a:p>
        </p:txBody>
      </p:sp>
      <p:pic>
        <p:nvPicPr>
          <p:cNvPr id="22" name="Picture 22"/>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58000" y="3556000"/>
            <a:ext cx="203200" cy="203200"/>
          </a:xfrm>
          <a:prstGeom prst="rect">
            <a:avLst/>
          </a:prstGeom>
        </p:spPr>
      </p:pic>
      <p:sp>
        <p:nvSpPr>
          <p:cNvPr id="23" name="AutoShape 23"/>
          <p:cNvSpPr/>
          <p:nvPr/>
        </p:nvSpPr>
        <p:spPr>
          <a:xfrm>
            <a:off x="7162800" y="3556000"/>
            <a:ext cx="4699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混合方法分析，纳入广泛观点。</a:t>
            </a:r>
            <a:endParaRPr lang="en-US" sz="1100"/>
          </a:p>
        </p:txBody>
      </p:sp>
      <p:pic>
        <p:nvPicPr>
          <p:cNvPr id="24" name="Picture 2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477000" y="4191000"/>
            <a:ext cx="254000" cy="254000"/>
          </a:xfrm>
          <a:prstGeom prst="rect">
            <a:avLst/>
          </a:prstGeom>
        </p:spPr>
      </p:pic>
      <p:sp>
        <p:nvSpPr>
          <p:cNvPr id="25" name="AutoShape 25"/>
          <p:cNvSpPr/>
          <p:nvPr/>
        </p:nvSpPr>
        <p:spPr>
          <a:xfrm>
            <a:off x="6858000" y="4191000"/>
            <a:ext cx="4953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局限性</a:t>
            </a:r>
            <a:endParaRPr lang="en-US" sz="1100"/>
          </a:p>
        </p:txBody>
      </p:sp>
      <p:pic>
        <p:nvPicPr>
          <p:cNvPr id="26" name="Picture 26"/>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858000" y="4597400"/>
            <a:ext cx="203200" cy="203200"/>
          </a:xfrm>
          <a:prstGeom prst="rect">
            <a:avLst/>
          </a:prstGeom>
        </p:spPr>
      </p:pic>
      <p:sp>
        <p:nvSpPr>
          <p:cNvPr id="27" name="AutoShape 27"/>
          <p:cNvSpPr/>
          <p:nvPr/>
        </p:nvSpPr>
        <p:spPr>
          <a:xfrm>
            <a:off x="7162800" y="4597400"/>
            <a:ext cx="4699000" cy="5080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研究异质性大，中低收入国家研究不足。</a:t>
            </a:r>
            <a:endParaRPr lang="en-US" sz="1100"/>
          </a:p>
        </p:txBody>
      </p:sp>
      <p:cxnSp>
        <p:nvCxnSpPr>
          <p:cNvPr id="28" name="Connector 28"/>
          <p:cNvCxnSpPr/>
          <p:nvPr/>
        </p:nvCxnSpPr>
        <p:spPr>
          <a:xfrm rot="-3997">
            <a:off x="635004" y="5454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9" name="Picture 29"/>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635000" y="5715000"/>
            <a:ext cx="254000" cy="254000"/>
          </a:xfrm>
          <a:prstGeom prst="rect">
            <a:avLst/>
          </a:prstGeom>
        </p:spPr>
      </p:pic>
      <p:sp>
        <p:nvSpPr>
          <p:cNvPr id="30" name="AutoShape 30"/>
          <p:cNvSpPr/>
          <p:nvPr/>
        </p:nvSpPr>
        <p:spPr>
          <a:xfrm>
            <a:off x="1016000" y="5715000"/>
            <a:ext cx="10160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结论：需平衡艺术干预的创新潜力与潜在风险，加强标准化研究以推动证据基础。</a:t>
            </a:r>
            <a:endParaRPr lang="en-US" sz="2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发表偏倚与研究价值</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24000"/>
            <a:ext cx="5334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发表偏倚 (Risk of publication bias)</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095500"/>
            <a:ext cx="254000" cy="254000"/>
          </a:xfrm>
          <a:prstGeom prst="rect">
            <a:avLst/>
          </a:prstGeom>
        </p:spPr>
      </p:pic>
      <p:sp>
        <p:nvSpPr>
          <p:cNvPr id="6" name="AutoShape 6"/>
          <p:cNvSpPr/>
          <p:nvPr/>
        </p:nvSpPr>
        <p:spPr>
          <a:xfrm>
            <a:off x="1016000" y="2095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检索数据库</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16个全球性数据库，无语言限制</a:t>
            </a:r>
            <a:endParaRPr lang="en-US" sz="1100"/>
          </a:p>
        </p:txBody>
      </p:sp>
      <p:pic>
        <p:nvPicPr>
          <p:cNvPr id="7" name="Picture 7"/>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2984500"/>
            <a:ext cx="254000" cy="254000"/>
          </a:xfrm>
          <a:prstGeom prst="rect">
            <a:avLst/>
          </a:prstGeom>
        </p:spPr>
      </p:pic>
      <p:sp>
        <p:nvSpPr>
          <p:cNvPr id="8" name="AutoShape 8"/>
          <p:cNvSpPr/>
          <p:nvPr/>
        </p:nvSpPr>
        <p:spPr>
          <a:xfrm>
            <a:off x="1016000" y="2984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潜在偏倚</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北美团队及美国研究占比高，存数据代表性差异</a:t>
            </a:r>
            <a:endParaRPr lang="en-US" sz="1100"/>
          </a:p>
        </p:txBody>
      </p:sp>
      <p:pic>
        <p:nvPicPr>
          <p:cNvPr id="9" name="Picture 9"/>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00" y="3873500"/>
            <a:ext cx="254000" cy="254000"/>
          </a:xfrm>
          <a:prstGeom prst="rect">
            <a:avLst/>
          </a:prstGeom>
        </p:spPr>
      </p:pic>
      <p:sp>
        <p:nvSpPr>
          <p:cNvPr id="10" name="AutoShape 10"/>
          <p:cNvSpPr/>
          <p:nvPr/>
        </p:nvSpPr>
        <p:spPr>
          <a:xfrm>
            <a:off x="1016000" y="3873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缓解措施</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严格偏差评估，呼吁增加中低收入国家研究</a:t>
            </a:r>
            <a:endParaRPr lang="en-US" sz="1100"/>
          </a:p>
        </p:txBody>
      </p:sp>
      <p:cxnSp>
        <p:nvCxnSpPr>
          <p:cNvPr id="11" name="Connector 11"/>
          <p:cNvCxnSpPr/>
          <p:nvPr/>
        </p:nvCxnSpPr>
        <p:spPr>
          <a:xfrm rot="5385676">
            <a:off x="4572000" y="3041663"/>
            <a:ext cx="30480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2" name="AutoShape 12"/>
          <p:cNvSpPr/>
          <p:nvPr/>
        </p:nvSpPr>
        <p:spPr>
          <a:xfrm>
            <a:off x="6477000" y="1524000"/>
            <a:ext cx="5334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本研究的价值和意义</a:t>
            </a:r>
            <a:endParaRPr lang="en-US" sz="1100"/>
          </a:p>
        </p:txBody>
      </p:sp>
      <p:pic>
        <p:nvPicPr>
          <p:cNvPr id="13" name="Picture 1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477000" y="2095500"/>
            <a:ext cx="254000" cy="254000"/>
          </a:xfrm>
          <a:prstGeom prst="rect">
            <a:avLst/>
          </a:prstGeom>
        </p:spPr>
      </p:pic>
      <p:sp>
        <p:nvSpPr>
          <p:cNvPr id="14" name="AutoShape 14"/>
          <p:cNvSpPr/>
          <p:nvPr/>
        </p:nvSpPr>
        <p:spPr>
          <a:xfrm>
            <a:off x="6858000" y="2095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填补研究空白</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首次系统评价艺术促进非临床人群健康的证据</a:t>
            </a:r>
            <a:endParaRPr lang="en-US" sz="1100"/>
          </a:p>
        </p:txBody>
      </p:sp>
      <p:pic>
        <p:nvPicPr>
          <p:cNvPr id="15" name="Picture 15"/>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477000" y="2984500"/>
            <a:ext cx="254000" cy="254000"/>
          </a:xfrm>
          <a:prstGeom prst="rect">
            <a:avLst/>
          </a:prstGeom>
        </p:spPr>
      </p:pic>
      <p:sp>
        <p:nvSpPr>
          <p:cNvPr id="16" name="AutoShape 16"/>
          <p:cNvSpPr/>
          <p:nvPr/>
        </p:nvSpPr>
        <p:spPr>
          <a:xfrm>
            <a:off x="6858000" y="2984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核心贡献</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揭示促进因素与障碍，阐明文化相关性及健康公平作用</a:t>
            </a:r>
            <a:endParaRPr lang="en-US" sz="1100"/>
          </a:p>
        </p:txBody>
      </p:sp>
      <p:pic>
        <p:nvPicPr>
          <p:cNvPr id="17" name="Picture 17"/>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477000" y="3873500"/>
            <a:ext cx="254000" cy="254000"/>
          </a:xfrm>
          <a:prstGeom prst="rect">
            <a:avLst/>
          </a:prstGeom>
        </p:spPr>
      </p:pic>
      <p:sp>
        <p:nvSpPr>
          <p:cNvPr id="18" name="AutoShape 18"/>
          <p:cNvSpPr/>
          <p:nvPr/>
        </p:nvSpPr>
        <p:spPr>
          <a:xfrm>
            <a:off x="6858000" y="38735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17000"/>
              </a:lnSpc>
              <a:defRPr/>
            </a:pPr>
            <a:r>
              <a:rPr lang="en-US" sz="1600" b="1"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实践意义</a:t>
            </a:r>
            <a:br>
              <a:rPr lang="en-US" sz="16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br>
            <a:r>
              <a:rPr lang="en-US" sz="14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为全球项目提供指导，助力解决健康结构性驱动因素</a:t>
            </a:r>
            <a:endParaRPr lang="en-US" sz="1100"/>
          </a:p>
        </p:txBody>
      </p:sp>
      <p:cxnSp>
        <p:nvCxnSpPr>
          <p:cNvPr id="19" name="Connector 19"/>
          <p:cNvCxnSpPr/>
          <p:nvPr/>
        </p:nvCxnSpPr>
        <p:spPr>
          <a:xfrm rot="-3997">
            <a:off x="635004" y="4883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0" name="Picture 20"/>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35000" y="5207000"/>
            <a:ext cx="254000" cy="254000"/>
          </a:xfrm>
          <a:prstGeom prst="rect">
            <a:avLst/>
          </a:prstGeom>
        </p:spPr>
      </p:pic>
      <p:sp>
        <p:nvSpPr>
          <p:cNvPr id="21" name="AutoShape 21"/>
          <p:cNvSpPr/>
          <p:nvPr/>
        </p:nvSpPr>
        <p:spPr>
          <a:xfrm>
            <a:off x="1016000" y="5207000"/>
            <a:ext cx="10414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总体而言，本研究填补了现有研究的空白，为艺术在NCDs预防和健康促进中的应用提供了重要的证据和实践指导。</a:t>
            </a:r>
            <a:endParaRPr lang="en-US" sz="2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参考文献 (94-96) 及补充说明</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524000"/>
            <a:ext cx="1092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94. Page, M. J. 等. 系统评价和荟萃分析的报告指南映射生成了一套全面的未来报告指南条目库. 临床流行病学杂志 118, 60–68 (2020).</a:t>
            </a:r>
            <a:endParaRPr lang="en-US" sz="1100"/>
          </a:p>
        </p:txBody>
      </p:sp>
      <p:sp>
        <p:nvSpPr>
          <p:cNvPr id="5" name="AutoShape 5"/>
          <p:cNvSpPr/>
          <p:nvPr/>
        </p:nvSpPr>
        <p:spPr>
          <a:xfrm>
            <a:off x="635000" y="2222500"/>
            <a:ext cx="1092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95. PRISMA-P 小组等. 系统评价和荟萃分析方案的首选报告项目 (PRISMA-P) 2015 声明. Syst. Rev. 4, 1 (2015).</a:t>
            </a:r>
            <a:endParaRPr lang="en-US" sz="1100"/>
          </a:p>
        </p:txBody>
      </p:sp>
      <p:sp>
        <p:nvSpPr>
          <p:cNvPr id="6" name="AutoShape 6"/>
          <p:cNvSpPr/>
          <p:nvPr/>
        </p:nvSpPr>
        <p:spPr>
          <a:xfrm>
            <a:off x="635000" y="2921000"/>
            <a:ext cx="1092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96. Banatvala, N., Obermeyer, W. &amp; Alleyne, G. 联合国关于NCDs预防和控制的高级别会议. 在 Noncommunicable Diseases: A Compendium (eds Banatvala, N. &amp; Bovet, P.) 229–233 (Routledge, 2023).</a:t>
            </a:r>
            <a:endParaRPr lang="en-US" sz="1100"/>
          </a:p>
        </p:txBody>
      </p:sp>
      <p:cxnSp>
        <p:nvCxnSpPr>
          <p:cNvPr id="7" name="Connector 7"/>
          <p:cNvCxnSpPr/>
          <p:nvPr/>
        </p:nvCxnSpPr>
        <p:spPr>
          <a:xfrm rot="-3997">
            <a:off x="635004" y="3676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8" name="AutoShape 8"/>
          <p:cNvSpPr/>
          <p:nvPr/>
        </p:nvSpPr>
        <p:spPr>
          <a:xfrm>
            <a:off x="635000" y="3937000"/>
            <a:ext cx="10922000" cy="304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Online content</a:t>
            </a:r>
            <a:endParaRPr lang="en-US" sz="1100"/>
          </a:p>
        </p:txBody>
      </p:sp>
      <p:pic>
        <p:nvPicPr>
          <p:cNvPr id="9" name="Picture 9"/>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4381500"/>
            <a:ext cx="203200" cy="203200"/>
          </a:xfrm>
          <a:prstGeom prst="rect">
            <a:avLst/>
          </a:prstGeom>
        </p:spPr>
      </p:pic>
      <p:sp>
        <p:nvSpPr>
          <p:cNvPr id="10" name="AutoShape 10"/>
          <p:cNvSpPr/>
          <p:nvPr/>
        </p:nvSpPr>
        <p:spPr>
          <a:xfrm>
            <a:off x="952500" y="4381500"/>
            <a:ext cx="10541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任何方法、附加参考文献、Nature Portfolio 报告摘要、源数据、扩展数据</a:t>
            </a:r>
            <a:endParaRPr lang="en-US" sz="1100"/>
          </a:p>
        </p:txBody>
      </p:sp>
      <p:pic>
        <p:nvPicPr>
          <p:cNvPr id="11"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000" y="4826000"/>
            <a:ext cx="203200" cy="203200"/>
          </a:xfrm>
          <a:prstGeom prst="rect">
            <a:avLst/>
          </a:prstGeom>
        </p:spPr>
      </p:pic>
      <p:sp>
        <p:nvSpPr>
          <p:cNvPr id="12" name="AutoShape 12"/>
          <p:cNvSpPr/>
          <p:nvPr/>
        </p:nvSpPr>
        <p:spPr>
          <a:xfrm>
            <a:off x="952500" y="4826000"/>
            <a:ext cx="10541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补充信息、致谢、同行评审信息、作者贡献和利益冲突的详细信息</a:t>
            </a:r>
            <a:endParaRPr lang="en-US" sz="1100"/>
          </a:p>
        </p:txBody>
      </p:sp>
      <p:pic>
        <p:nvPicPr>
          <p:cNvPr id="13"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5000" y="5270500"/>
            <a:ext cx="203200" cy="203200"/>
          </a:xfrm>
          <a:prstGeom prst="rect">
            <a:avLst/>
          </a:prstGeom>
        </p:spPr>
      </p:pic>
      <p:sp>
        <p:nvSpPr>
          <p:cNvPr id="14" name="AutoShape 14"/>
          <p:cNvSpPr/>
          <p:nvPr/>
        </p:nvSpPr>
        <p:spPr>
          <a:xfrm>
            <a:off x="952500" y="5270500"/>
            <a:ext cx="10541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数据和代码可用性声明可在</a:t>
            </a:r>
            <a:r>
              <a:rPr lang="en-US" sz="12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https://doi.org/10.1038/s41591-025-039627</a:t>
            </a:r>
            <a:r>
              <a:rPr lang="en-US" sz="12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获取。</a:t>
            </a:r>
            <a:endParaRPr lang="en-US"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254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摘要</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22400"/>
            <a:ext cx="10922000" cy="3556000"/>
          </a:xfrm>
          <a:prstGeom prst="rect">
            <a:avLst/>
          </a:prstGeom>
          <a:noFill/>
          <a:ln w="12700" cap="flat" cmpd="sng">
            <a:noFill/>
            <a:prstDash val="solid"/>
            <a:round/>
          </a:ln>
        </p:spPr>
        <p:txBody>
          <a:bodyPr vert="horz" wrap="square" lIns="0" tIns="0" rIns="0" bIns="0" rtlCol="0" anchor="t" anchorCtr="0"/>
          <a:lstStyle/>
          <a:p>
            <a:pPr indent="457200" algn="l">
              <a:lnSpc>
                <a:spcPct val="133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风险因素暴露差异和预防资源获取的不平等导致了全球</a:t>
            </a:r>
            <a:r>
              <a:rPr lang="zh-CN" alt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慢性非传染性疾病</a:t>
            </a: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(NCDs)的健康结果不平等｡ 近期研究表明, 参与艺术活动具有健康益处, 但尚无针对NCDs预防和健康促进的系统评价｡ 在此, 我们分享一项混合方法系统评价的结果, 该评价包括95项关于艺术项目､实践和活动的研究, 涉及 27个国家NCDs风险因素｡</a:t>
            </a:r>
            <a:endParaRPr lang="en-US" sz="2000"/>
          </a:p>
          <a:p>
            <a:pPr indent="457200" algn="l">
              <a:lnSpc>
                <a:spcPct val="133000"/>
              </a:lnSpc>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我们发现, 大多数报告的结果与身体活动不足､不健康饮食､心理健康以及健康系统､结构和驱动因素相关｡ 我们的研究结果表明, 艺术可能通过产生文化相关性､提供增加身体活动和社交联系的机会, 以及帮助识别和解决导致健康差异和不平等的系统､结构和社会力量, 从而支持NCDs的预防和</a:t>
            </a:r>
            <a:r>
              <a:rPr lang="en-US" sz="2000">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促进</a:t>
            </a: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健康｡</a:t>
            </a:r>
            <a:endPar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
        <p:nvSpPr>
          <p:cNvPr id="5" name="AutoShape 5"/>
          <p:cNvSpPr/>
          <p:nvPr/>
        </p:nvSpPr>
        <p:spPr>
          <a:xfrm>
            <a:off x="635000" y="4826000"/>
            <a:ext cx="10922000" cy="1143000"/>
          </a:xfrm>
          <a:prstGeom prst="roundRect">
            <a:avLst>
              <a:gd name="adj" fmla="val 8888"/>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25500" y="5016500"/>
            <a:ext cx="254000" cy="254000"/>
          </a:xfrm>
          <a:prstGeom prst="rect">
            <a:avLst/>
          </a:prstGeom>
        </p:spPr>
      </p:pic>
      <p:sp>
        <p:nvSpPr>
          <p:cNvPr id="7" name="AutoShape 7"/>
          <p:cNvSpPr/>
          <p:nvPr/>
        </p:nvSpPr>
        <p:spPr>
          <a:xfrm>
            <a:off x="1206500" y="5016500"/>
            <a:ext cx="1524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核心发现</a:t>
            </a:r>
            <a:endParaRPr lang="en-US" sz="1100"/>
          </a:p>
        </p:txBody>
      </p:sp>
      <p:sp>
        <p:nvSpPr>
          <p:cNvPr id="8" name="AutoShape 8"/>
          <p:cNvSpPr/>
          <p:nvPr/>
        </p:nvSpPr>
        <p:spPr>
          <a:xfrm>
            <a:off x="833120" y="5397500"/>
            <a:ext cx="10727055" cy="5080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艺术通过文化相关性、增加社交联系和应对社会结构性问题，有效支持NCDs的预防与健康促进。</a:t>
            </a:r>
            <a:endPar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508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研究背景</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22400"/>
            <a:ext cx="10922000" cy="3786505"/>
          </a:xfrm>
          <a:prstGeom prst="rect">
            <a:avLst/>
          </a:prstGeom>
          <a:noFill/>
          <a:ln w="12700" cap="flat" cmpd="sng">
            <a:noFill/>
            <a:prstDash val="solid"/>
            <a:round/>
          </a:ln>
        </p:spPr>
        <p:txBody>
          <a:bodyPr vert="horz" wrap="square" lIns="0" tIns="0" rIns="0" bIns="0" rtlCol="0" anchor="t" anchorCtr="0"/>
          <a:lstStyle/>
          <a:p>
            <a:pPr indent="457200" algn="l">
              <a:lnSpc>
                <a:spcPct val="133000"/>
              </a:lnSpc>
              <a:defRPr/>
            </a:pPr>
            <a:r>
              <a:rPr lang="en-US" sz="2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NCDs占全球死亡人数的74%，对低收入和中等收入国家及边缘化群体造成不成比例的影响。它们不仅</a:t>
            </a:r>
            <a:r>
              <a:rPr lang="zh-CN" altLang="en-US" sz="2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危害</a:t>
            </a:r>
            <a:r>
              <a:rPr lang="en-US" sz="2400" b="0" i="0" u="none" strike="noStrike">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数百万人的寿命与生活质量，还通过降低生产力、增加医疗支出等方式对全球经济构成重大压力。风险因素暴露不均与健康资源获取不平等，进一步加剧了国内外的健康差距。</a:t>
            </a:r>
            <a:r>
              <a:rPr lang="en-US" sz="2400">
                <a:solidFill>
                  <a:srgbClr val="1F2329"/>
                </a:solidFill>
                <a:latin typeface="Noto Sans SC" panose="020B0200000000000000" charset="-122"/>
                <a:ea typeface="Noto Sans SC" panose="020B0200000000000000" charset="-122"/>
                <a:cs typeface="Noto Sans SC" panose="020B0200000000000000" charset="-122"/>
                <a:sym typeface="Noto Sans SC" panose="020B0200000000000000" charset="-122"/>
              </a:rPr>
              <a:t>近期研究揭示了艺术活动的健康益处及其在促进健康公平中的作用，如加深对不平等的认识、放大边缘群体声音等。艺术正被视为一种公共卫生资源。然而，关于艺术如何帮助社区预防NCDs的系统性证据仍然缺乏。</a:t>
            </a:r>
            <a:endParaRPr lang="en-US" sz="2400"/>
          </a:p>
          <a:p>
            <a:pPr indent="0" algn="l">
              <a:lnSpc>
                <a:spcPct val="133000"/>
              </a:lnSpc>
              <a:defRPr/>
            </a:pPr>
            <a:endParaRPr lang="en-US" sz="2400"/>
          </a:p>
        </p:txBody>
      </p:sp>
      <p:sp>
        <p:nvSpPr>
          <p:cNvPr id="5" name="AutoShape 5"/>
          <p:cNvSpPr/>
          <p:nvPr/>
        </p:nvSpPr>
        <p:spPr>
          <a:xfrm>
            <a:off x="635000" y="3454400"/>
            <a:ext cx="10922000" cy="1905000"/>
          </a:xfrm>
          <a:prstGeom prst="rect">
            <a:avLst/>
          </a:prstGeom>
          <a:noFill/>
          <a:ln w="12700" cap="flat" cmpd="sng">
            <a:noFill/>
            <a:prstDash val="solid"/>
            <a:round/>
          </a:ln>
        </p:spPr>
        <p:txBody>
          <a:bodyPr vert="horz" wrap="square" lIns="0" tIns="0" rIns="0" bIns="0" rtlCol="0" anchor="t" anchorCtr="0"/>
          <a:lstStyle/>
          <a:p>
            <a:pPr indent="0" algn="l">
              <a:lnSpc>
                <a:spcPct val="133000"/>
              </a:lnSpc>
              <a:defRPr/>
            </a:pPr>
            <a:endParaRPr lang="en-US" sz="1100"/>
          </a:p>
        </p:txBody>
      </p:sp>
      <p:sp>
        <p:nvSpPr>
          <p:cNvPr id="6" name="AutoShape 6"/>
          <p:cNvSpPr/>
          <p:nvPr/>
        </p:nvSpPr>
        <p:spPr>
          <a:xfrm>
            <a:off x="635000" y="5359400"/>
            <a:ext cx="10922000" cy="635000"/>
          </a:xfrm>
          <a:prstGeom prst="rect">
            <a:avLst/>
          </a:prstGeom>
          <a:noFill/>
          <a:ln w="12700" cap="flat" cmpd="sng">
            <a:noFill/>
            <a:prstDash val="solid"/>
            <a:round/>
          </a:ln>
        </p:spPr>
        <p:txBody>
          <a:bodyPr vert="horz" wrap="square" lIns="0" tIns="0" rIns="0" bIns="0" rtlCol="0" anchor="t" anchorCtr="0"/>
          <a:lstStyle/>
          <a:p>
            <a:pPr indent="0" algn="l">
              <a:lnSpc>
                <a:spcPct val="133000"/>
              </a:lnSpc>
              <a:defRPr/>
            </a:pPr>
            <a:r>
              <a:rPr lang="en-US" sz="24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为填补这一空白，本研究旨在开展一项混合方法系统综述，以评估艺术在社区预防NCDs方面的潜力与机制。</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508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研究问题</a:t>
            </a:r>
            <a:endParaRPr lang="en-US" sz="1100"/>
          </a:p>
        </p:txBody>
      </p:sp>
      <p:cxnSp>
        <p:nvCxnSpPr>
          <p:cNvPr id="3" name="Connector 3"/>
          <p:cNvCxnSpPr/>
          <p:nvPr/>
        </p:nvCxnSpPr>
        <p:spPr>
          <a:xfrm rot="-3997">
            <a:off x="635004" y="12001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60500"/>
            <a:ext cx="10922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这项综述(PROSPERO 2024–CRD42024506862)采用了广泛的艺术参与定义,并提出以下问题:</a:t>
            </a:r>
            <a:endParaRPr lang="en-US" sz="20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2222500"/>
            <a:ext cx="254000" cy="254000"/>
          </a:xfrm>
          <a:prstGeom prst="rect">
            <a:avLst/>
          </a:prstGeom>
        </p:spPr>
      </p:pic>
      <p:sp>
        <p:nvSpPr>
          <p:cNvPr id="6" name="AutoShape 6"/>
          <p:cNvSpPr/>
          <p:nvPr/>
        </p:nvSpPr>
        <p:spPr>
          <a:xfrm>
            <a:off x="1016000" y="2222500"/>
            <a:ext cx="10541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核心问题</a:t>
            </a:r>
            <a:endParaRPr lang="en-US" sz="1100"/>
          </a:p>
        </p:txBody>
      </p:sp>
      <p:sp>
        <p:nvSpPr>
          <p:cNvPr id="7" name="AutoShape 7"/>
          <p:cNvSpPr/>
          <p:nvPr/>
        </p:nvSpPr>
        <p:spPr>
          <a:xfrm>
            <a:off x="1016000" y="2603500"/>
            <a:ext cx="10541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在全球普通非临床人群中, 关于使用艺术促进健康和预防NCDs的证据有哪些?</a:t>
            </a:r>
            <a:endParaRPr lang="en-US" sz="2000"/>
          </a:p>
        </p:txBody>
      </p:sp>
      <p:pic>
        <p:nvPicPr>
          <p:cNvPr id="8" name="Picture 8"/>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3429000"/>
            <a:ext cx="254000" cy="254000"/>
          </a:xfrm>
          <a:prstGeom prst="rect">
            <a:avLst/>
          </a:prstGeom>
        </p:spPr>
      </p:pic>
      <p:sp>
        <p:nvSpPr>
          <p:cNvPr id="9" name="AutoShape 9"/>
          <p:cNvSpPr/>
          <p:nvPr/>
        </p:nvSpPr>
        <p:spPr>
          <a:xfrm>
            <a:off x="1016000" y="3429000"/>
            <a:ext cx="10541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子问题</a:t>
            </a:r>
            <a:endParaRPr lang="en-US" sz="1100"/>
          </a:p>
        </p:txBody>
      </p:sp>
      <p:sp>
        <p:nvSpPr>
          <p:cNvPr id="10" name="AutoShape 10"/>
          <p:cNvSpPr/>
          <p:nvPr/>
        </p:nvSpPr>
        <p:spPr>
          <a:xfrm>
            <a:off x="1016000" y="3937000"/>
            <a:ext cx="304800" cy="304800"/>
          </a:xfrm>
          <a:prstGeom prst="ellipse">
            <a:avLst/>
          </a:prstGeom>
          <a:solidFill>
            <a:srgbClr val="4682B4">
              <a:alpha val="100000"/>
            </a:srgbClr>
          </a:solidFill>
          <a:ln w="25400" cap="flat" cmpd="sng">
            <a:noFill/>
            <a:prstDash val="solid"/>
            <a:round/>
          </a:ln>
        </p:spPr>
        <p:txBody>
          <a:bodyPr vert="horz" wrap="square" lIns="0" tIns="0" rIns="0" bIns="0" rtlCol="0" anchor="ctr" anchorCtr="0"/>
          <a:lstStyle/>
          <a:p>
            <a:pPr indent="0" algn="ctr">
              <a:lnSpc>
                <a:spcPct val="125000"/>
              </a:lnSpc>
              <a:defRPr/>
            </a:pPr>
            <a:r>
              <a:rPr 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1</a:t>
            </a:r>
            <a:endParaRPr lang="en-US" sz="1100"/>
          </a:p>
        </p:txBody>
      </p:sp>
      <p:sp>
        <p:nvSpPr>
          <p:cNvPr id="11" name="AutoShape 11"/>
          <p:cNvSpPr/>
          <p:nvPr/>
        </p:nvSpPr>
        <p:spPr>
          <a:xfrm>
            <a:off x="1524000" y="3949700"/>
            <a:ext cx="1003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艺术在全球范围内用于NCDs预防和健康促进的领域在哪里?</a:t>
            </a:r>
            <a:endParaRPr lang="en-US" sz="2000"/>
          </a:p>
        </p:txBody>
      </p:sp>
      <p:sp>
        <p:nvSpPr>
          <p:cNvPr id="12" name="AutoShape 12"/>
          <p:cNvSpPr/>
          <p:nvPr/>
        </p:nvSpPr>
        <p:spPr>
          <a:xfrm>
            <a:off x="1016000" y="4635500"/>
            <a:ext cx="304800" cy="304800"/>
          </a:xfrm>
          <a:prstGeom prst="ellipse">
            <a:avLst/>
          </a:prstGeom>
          <a:solidFill>
            <a:srgbClr val="4682B4">
              <a:alpha val="100000"/>
            </a:srgbClr>
          </a:solidFill>
          <a:ln w="25400" cap="flat" cmpd="sng">
            <a:noFill/>
            <a:prstDash val="solid"/>
            <a:round/>
          </a:ln>
        </p:spPr>
        <p:txBody>
          <a:bodyPr vert="horz" wrap="square" lIns="0" tIns="0" rIns="0" bIns="0" rtlCol="0" anchor="ctr" anchorCtr="0"/>
          <a:lstStyle/>
          <a:p>
            <a:pPr indent="0" algn="ctr">
              <a:lnSpc>
                <a:spcPct val="125000"/>
              </a:lnSpc>
              <a:defRPr/>
            </a:pPr>
            <a:r>
              <a:rPr 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2</a:t>
            </a:r>
            <a:endParaRPr lang="en-US" sz="1100"/>
          </a:p>
        </p:txBody>
      </p:sp>
      <p:sp>
        <p:nvSpPr>
          <p:cNvPr id="13" name="AutoShape 13"/>
          <p:cNvSpPr/>
          <p:nvPr/>
        </p:nvSpPr>
        <p:spPr>
          <a:xfrm>
            <a:off x="1524000" y="4648200"/>
            <a:ext cx="1003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在将艺术纳入NCDs预防和健康促进工作方面,已报告的结构性和系统性促进因素和障碍有哪些?</a:t>
            </a:r>
            <a:endParaRPr lang="en-US" sz="1800"/>
          </a:p>
        </p:txBody>
      </p:sp>
      <p:sp>
        <p:nvSpPr>
          <p:cNvPr id="14" name="AutoShape 14"/>
          <p:cNvSpPr/>
          <p:nvPr/>
        </p:nvSpPr>
        <p:spPr>
          <a:xfrm>
            <a:off x="1016000" y="5334000"/>
            <a:ext cx="304800" cy="304800"/>
          </a:xfrm>
          <a:prstGeom prst="ellipse">
            <a:avLst/>
          </a:prstGeom>
          <a:solidFill>
            <a:srgbClr val="4682B4">
              <a:alpha val="100000"/>
            </a:srgbClr>
          </a:solidFill>
          <a:ln w="25400" cap="flat" cmpd="sng">
            <a:noFill/>
            <a:prstDash val="solid"/>
            <a:round/>
          </a:ln>
        </p:spPr>
        <p:txBody>
          <a:bodyPr vert="horz" wrap="square" lIns="0" tIns="0" rIns="0" bIns="0" rtlCol="0" anchor="ctr" anchorCtr="0"/>
          <a:lstStyle/>
          <a:p>
            <a:pPr indent="0" algn="ctr">
              <a:lnSpc>
                <a:spcPct val="125000"/>
              </a:lnSpc>
              <a:defRPr/>
            </a:pPr>
            <a:r>
              <a:rPr lang="en-US" sz="1400" b="1" i="0" u="none" strike="noStrike">
                <a:solidFill>
                  <a:srgbClr val="FFFFFF"/>
                </a:solidFill>
                <a:latin typeface="Noto Sans SC" panose="020B0200000000000000" charset="-122"/>
                <a:ea typeface="Noto Sans SC" panose="020B0200000000000000" charset="-122"/>
                <a:cs typeface="Noto Sans SC" panose="020B0200000000000000" charset="-122"/>
                <a:sym typeface="Noto Sans SC" panose="020B0200000000000000" charset="-122"/>
              </a:rPr>
              <a:t>3</a:t>
            </a:r>
            <a:endParaRPr lang="en-US" sz="1100"/>
          </a:p>
        </p:txBody>
      </p:sp>
      <p:sp>
        <p:nvSpPr>
          <p:cNvPr id="15" name="AutoShape 15"/>
          <p:cNvSpPr/>
          <p:nvPr/>
        </p:nvSpPr>
        <p:spPr>
          <a:xfrm>
            <a:off x="1524000" y="5346700"/>
            <a:ext cx="1003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20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在艺术参与策略中,如何解决全球NCDs预防和健康促进工作中的健康公平问题?</a:t>
            </a:r>
            <a:endParaRPr lang="en-US"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Methods (研究方法)</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4" name="Picture 4"/>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1524000"/>
            <a:ext cx="304800" cy="304800"/>
          </a:xfrm>
          <a:prstGeom prst="rect">
            <a:avLst/>
          </a:prstGeom>
        </p:spPr>
      </p:pic>
      <p:sp>
        <p:nvSpPr>
          <p:cNvPr id="5" name="AutoShape 5"/>
          <p:cNvSpPr/>
          <p:nvPr/>
        </p:nvSpPr>
        <p:spPr>
          <a:xfrm>
            <a:off x="1066800" y="1524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方案与注册</a:t>
            </a:r>
            <a:endParaRPr lang="en-US" sz="1100"/>
          </a:p>
        </p:txBody>
      </p:sp>
      <p:sp>
        <p:nvSpPr>
          <p:cNvPr id="6" name="AutoShape 6"/>
          <p:cNvSpPr/>
          <p:nvPr/>
        </p:nvSpPr>
        <p:spPr>
          <a:xfrm>
            <a:off x="1066800" y="1905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遵循PRISMA规范，方案已在PROSPERO注册。检索未发现同类综述，且因不涉及人类参与者，无需IRB批准。</a:t>
            </a:r>
            <a:endParaRPr lang="en-US" sz="1100"/>
          </a:p>
        </p:txBody>
      </p:sp>
      <p:pic>
        <p:nvPicPr>
          <p:cNvPr id="7" name="Picture 7"/>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5000" y="3048000"/>
            <a:ext cx="304800" cy="304800"/>
          </a:xfrm>
          <a:prstGeom prst="rect">
            <a:avLst/>
          </a:prstGeom>
        </p:spPr>
      </p:pic>
      <p:sp>
        <p:nvSpPr>
          <p:cNvPr id="8" name="AutoShape 8"/>
          <p:cNvSpPr/>
          <p:nvPr/>
        </p:nvSpPr>
        <p:spPr>
          <a:xfrm>
            <a:off x="1066800" y="3048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定义与框架</a:t>
            </a:r>
            <a:endParaRPr lang="en-US" sz="1100"/>
          </a:p>
        </p:txBody>
      </p:sp>
      <p:sp>
        <p:nvSpPr>
          <p:cNvPr id="9" name="AutoShape 9"/>
          <p:cNvSpPr/>
          <p:nvPr/>
        </p:nvSpPr>
        <p:spPr>
          <a:xfrm>
            <a:off x="1066800" y="3429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采用WHO 5×5 NCDs分类，并结合社会生态模型与交叉性理论，全面考虑个体、社会及结构性健康驱动因素。</a:t>
            </a:r>
            <a:endParaRPr lang="en-US" sz="1100"/>
          </a:p>
        </p:txBody>
      </p:sp>
      <p:pic>
        <p:nvPicPr>
          <p:cNvPr id="10" name="Picture 10"/>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00" y="4572000"/>
            <a:ext cx="304800" cy="304800"/>
          </a:xfrm>
          <a:prstGeom prst="rect">
            <a:avLst/>
          </a:prstGeom>
        </p:spPr>
      </p:pic>
      <p:sp>
        <p:nvSpPr>
          <p:cNvPr id="11" name="AutoShape 11"/>
          <p:cNvSpPr/>
          <p:nvPr/>
        </p:nvSpPr>
        <p:spPr>
          <a:xfrm>
            <a:off x="1066800" y="4572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搜索策略</a:t>
            </a:r>
            <a:endParaRPr lang="en-US" sz="1100"/>
          </a:p>
        </p:txBody>
      </p:sp>
      <p:sp>
        <p:nvSpPr>
          <p:cNvPr id="12" name="AutoShape 12"/>
          <p:cNvSpPr/>
          <p:nvPr/>
        </p:nvSpPr>
        <p:spPr>
          <a:xfrm>
            <a:off x="1066800" y="4953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基于PICOS模型，在15个数据库及灰色文献中进行无语言/日期限制的广泛检索，以确保文献的全面性。</a:t>
            </a:r>
            <a:endParaRPr lang="en-US" sz="1100"/>
          </a:p>
        </p:txBody>
      </p:sp>
      <p:cxnSp>
        <p:nvCxnSpPr>
          <p:cNvPr id="13" name="Connector 13"/>
          <p:cNvCxnSpPr/>
          <p:nvPr/>
        </p:nvCxnSpPr>
        <p:spPr>
          <a:xfrm rot="5389582">
            <a:off x="4000500" y="3613160"/>
            <a:ext cx="41910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pic>
        <p:nvPicPr>
          <p:cNvPr id="14" name="Picture 14"/>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77000" y="1524000"/>
            <a:ext cx="304800" cy="304800"/>
          </a:xfrm>
          <a:prstGeom prst="rect">
            <a:avLst/>
          </a:prstGeom>
        </p:spPr>
      </p:pic>
      <p:sp>
        <p:nvSpPr>
          <p:cNvPr id="15" name="AutoShape 15"/>
          <p:cNvSpPr/>
          <p:nvPr/>
        </p:nvSpPr>
        <p:spPr>
          <a:xfrm>
            <a:off x="6908800" y="1524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筛选与质量评估</a:t>
            </a:r>
            <a:endParaRPr lang="en-US" sz="1100"/>
          </a:p>
        </p:txBody>
      </p:sp>
      <p:sp>
        <p:nvSpPr>
          <p:cNvPr id="16" name="AutoShape 16"/>
          <p:cNvSpPr/>
          <p:nvPr/>
        </p:nvSpPr>
        <p:spPr>
          <a:xfrm>
            <a:off x="6908800" y="1905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独立双盲研究人员在Covidence中进行标题、摘要及全文筛选，并使用标准工具进行偏倚风险和质量评估。</a:t>
            </a:r>
            <a:endParaRPr lang="en-US" sz="1100"/>
          </a:p>
        </p:txBody>
      </p:sp>
      <p:pic>
        <p:nvPicPr>
          <p:cNvPr id="17" name="Picture 17"/>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77000" y="3048000"/>
            <a:ext cx="304800" cy="304800"/>
          </a:xfrm>
          <a:prstGeom prst="rect">
            <a:avLst/>
          </a:prstGeom>
        </p:spPr>
      </p:pic>
      <p:sp>
        <p:nvSpPr>
          <p:cNvPr id="18" name="AutoShape 18"/>
          <p:cNvSpPr/>
          <p:nvPr/>
        </p:nvSpPr>
        <p:spPr>
          <a:xfrm>
            <a:off x="6908800" y="3048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数据分析与整合</a:t>
            </a:r>
            <a:endParaRPr lang="en-US" sz="1100"/>
          </a:p>
        </p:txBody>
      </p:sp>
      <p:sp>
        <p:nvSpPr>
          <p:cNvPr id="19" name="AutoShape 19"/>
          <p:cNvSpPr/>
          <p:nvPr/>
        </p:nvSpPr>
        <p:spPr>
          <a:xfrm>
            <a:off x="6908800" y="3429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定量与定性数据分别分析后，通过主题合成法与联合展示进行整合，形成最终的关键发现。</a:t>
            </a:r>
            <a:endParaRPr lang="en-US" sz="1100"/>
          </a:p>
        </p:txBody>
      </p:sp>
      <p:pic>
        <p:nvPicPr>
          <p:cNvPr id="20" name="Picture 20"/>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477000" y="4572000"/>
            <a:ext cx="304800" cy="304800"/>
          </a:xfrm>
          <a:prstGeom prst="rect">
            <a:avLst/>
          </a:prstGeom>
        </p:spPr>
      </p:pic>
      <p:sp>
        <p:nvSpPr>
          <p:cNvPr id="21" name="AutoShape 21"/>
          <p:cNvSpPr/>
          <p:nvPr/>
        </p:nvSpPr>
        <p:spPr>
          <a:xfrm>
            <a:off x="6908800" y="4572000"/>
            <a:ext cx="4826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数据可用性</a:t>
            </a:r>
            <a:endParaRPr lang="en-US" sz="1100"/>
          </a:p>
        </p:txBody>
      </p:sp>
      <p:sp>
        <p:nvSpPr>
          <p:cNvPr id="22" name="AutoShape 22"/>
          <p:cNvSpPr/>
          <p:nvPr/>
        </p:nvSpPr>
        <p:spPr>
          <a:xfrm>
            <a:off x="6908800" y="4953000"/>
            <a:ext cx="4826000" cy="8382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所有原始数据、检索策略及补充材料均已公开，可在figshare、searchRxiv及文章链接中获取。</a:t>
            </a:r>
            <a:endParaRPr lang="en-US" sz="1100"/>
          </a:p>
        </p:txBody>
      </p:sp>
      <p:cxnSp>
        <p:nvCxnSpPr>
          <p:cNvPr id="23" name="Connector 23"/>
          <p:cNvCxnSpPr/>
          <p:nvPr/>
        </p:nvCxnSpPr>
        <p:spPr>
          <a:xfrm rot="-3997">
            <a:off x="635004" y="5962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pic>
        <p:nvPicPr>
          <p:cNvPr id="24" name="Picture 24"/>
          <p:cNvPicPr>
            <a:picLocks noChangeAspect="1"/>
          </p:cNvPicPr>
          <p:nvPr/>
        </p:nvPicPr>
        <p:blipFill>
          <a:blip r:embed="rId13"/>
          <a:stretch>
            <a:fillRect/>
          </a:stretch>
        </p:blipFill>
        <p:spPr>
          <a:xfrm>
            <a:off x="10668000" y="6190112"/>
            <a:ext cx="1524000" cy="66788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381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PRISMA流程图（图1）</a:t>
            </a:r>
            <a:endParaRPr lang="en-US" sz="1100"/>
          </a:p>
        </p:txBody>
      </p:sp>
      <p:cxnSp>
        <p:nvCxnSpPr>
          <p:cNvPr id="3" name="Connector 3"/>
          <p:cNvCxnSpPr/>
          <p:nvPr/>
        </p:nvCxnSpPr>
        <p:spPr>
          <a:xfrm rot="-3997">
            <a:off x="635004" y="1136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397000"/>
            <a:ext cx="10922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1. 识别 (Identification)</a:t>
            </a:r>
            <a:endParaRPr lang="en-US" sz="1100"/>
          </a:p>
        </p:txBody>
      </p:sp>
      <p:sp>
        <p:nvSpPr>
          <p:cNvPr id="5" name="AutoShape 5"/>
          <p:cNvSpPr/>
          <p:nvPr/>
        </p:nvSpPr>
        <p:spPr>
          <a:xfrm>
            <a:off x="635000" y="1841500"/>
            <a:ext cx="5334000" cy="1016000"/>
          </a:xfrm>
          <a:prstGeom prst="roundRect">
            <a:avLst>
              <a:gd name="adj" fmla="val 10000"/>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6" name="Picture 6"/>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25500" y="2032000"/>
            <a:ext cx="304800" cy="304800"/>
          </a:xfrm>
          <a:prstGeom prst="rect">
            <a:avLst/>
          </a:prstGeom>
        </p:spPr>
      </p:pic>
      <p:sp>
        <p:nvSpPr>
          <p:cNvPr id="7" name="AutoShape 7"/>
          <p:cNvSpPr/>
          <p:nvPr/>
        </p:nvSpPr>
        <p:spPr>
          <a:xfrm>
            <a:off x="1270000" y="2044700"/>
            <a:ext cx="4064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数据库检索</a:t>
            </a:r>
            <a:endParaRPr lang="en-US" sz="1100"/>
          </a:p>
        </p:txBody>
      </p:sp>
      <p:sp>
        <p:nvSpPr>
          <p:cNvPr id="8" name="AutoShape 8"/>
          <p:cNvSpPr/>
          <p:nvPr/>
        </p:nvSpPr>
        <p:spPr>
          <a:xfrm>
            <a:off x="1270000" y="2387600"/>
            <a:ext cx="4064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3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检索到记录: n = 10,168</a:t>
            </a:r>
            <a:endParaRPr lang="en-US" sz="1100"/>
          </a:p>
        </p:txBody>
      </p:sp>
      <p:sp>
        <p:nvSpPr>
          <p:cNvPr id="9" name="AutoShape 9"/>
          <p:cNvSpPr/>
          <p:nvPr/>
        </p:nvSpPr>
        <p:spPr>
          <a:xfrm>
            <a:off x="6223000" y="1841500"/>
            <a:ext cx="5334000" cy="1016000"/>
          </a:xfrm>
          <a:prstGeom prst="roundRect">
            <a:avLst>
              <a:gd name="adj" fmla="val 10000"/>
            </a:avLst>
          </a:prstGeom>
          <a:solidFill>
            <a:srgbClr val="F3F4F6">
              <a:alpha val="100000"/>
            </a:srgbClr>
          </a:solidFill>
          <a:ln w="12700" cap="flat" cmpd="sng">
            <a:solidFill>
              <a:srgbClr val="E5E7EB">
                <a:alpha val="100000"/>
              </a:srgbClr>
            </a:solidFill>
            <a:prstDash val="solid"/>
            <a:round/>
          </a:ln>
        </p:spPr>
        <p:txBody>
          <a:bodyPr vert="horz" wrap="square" lIns="63500" tIns="63500" rIns="63500" bIns="63500" rtlCol="0" anchor="ctr"/>
          <a:lstStyle/>
          <a:p>
            <a:pPr algn="ctr">
              <a:defRPr/>
            </a:pPr>
          </a:p>
        </p:txBody>
      </p:sp>
      <p:pic>
        <p:nvPicPr>
          <p:cNvPr id="10" name="Picture 10"/>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413500" y="2032000"/>
            <a:ext cx="304800" cy="304800"/>
          </a:xfrm>
          <a:prstGeom prst="rect">
            <a:avLst/>
          </a:prstGeom>
        </p:spPr>
      </p:pic>
      <p:sp>
        <p:nvSpPr>
          <p:cNvPr id="11" name="AutoShape 11"/>
          <p:cNvSpPr/>
          <p:nvPr/>
        </p:nvSpPr>
        <p:spPr>
          <a:xfrm>
            <a:off x="6858000" y="2044700"/>
            <a:ext cx="4064000" cy="279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其他来源 (引文检索等)</a:t>
            </a:r>
            <a:endParaRPr lang="en-US" sz="1100"/>
          </a:p>
        </p:txBody>
      </p:sp>
      <p:sp>
        <p:nvSpPr>
          <p:cNvPr id="12" name="AutoShape 12"/>
          <p:cNvSpPr/>
          <p:nvPr/>
        </p:nvSpPr>
        <p:spPr>
          <a:xfrm>
            <a:off x="6858000" y="2387600"/>
            <a:ext cx="4064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3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补充记录: n = 338</a:t>
            </a:r>
            <a:endParaRPr lang="en-US" sz="1100"/>
          </a:p>
        </p:txBody>
      </p:sp>
      <p:pic>
        <p:nvPicPr>
          <p:cNvPr id="13" name="Picture 13"/>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00" y="3048000"/>
            <a:ext cx="254000" cy="254000"/>
          </a:xfrm>
          <a:prstGeom prst="rect">
            <a:avLst/>
          </a:prstGeom>
        </p:spPr>
      </p:pic>
      <p:sp>
        <p:nvSpPr>
          <p:cNvPr id="14" name="AutoShape 14"/>
          <p:cNvSpPr/>
          <p:nvPr/>
        </p:nvSpPr>
        <p:spPr>
          <a:xfrm>
            <a:off x="1016000" y="3048000"/>
            <a:ext cx="508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合并后总记录: n = 10,506</a:t>
            </a:r>
            <a:endParaRPr lang="en-US" sz="1100"/>
          </a:p>
        </p:txBody>
      </p:sp>
      <p:pic>
        <p:nvPicPr>
          <p:cNvPr id="15" name="Picture 15"/>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5000" y="3429000"/>
            <a:ext cx="254000" cy="254000"/>
          </a:xfrm>
          <a:prstGeom prst="rect">
            <a:avLst/>
          </a:prstGeom>
        </p:spPr>
      </p:pic>
      <p:sp>
        <p:nvSpPr>
          <p:cNvPr id="16" name="AutoShape 16"/>
          <p:cNvSpPr/>
          <p:nvPr/>
        </p:nvSpPr>
        <p:spPr>
          <a:xfrm>
            <a:off x="1016000" y="3429000"/>
            <a:ext cx="508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移除重复记录: n = 3,337</a:t>
            </a:r>
            <a:endParaRPr lang="en-US" sz="1100"/>
          </a:p>
        </p:txBody>
      </p:sp>
      <p:cxnSp>
        <p:nvCxnSpPr>
          <p:cNvPr id="17" name="Connector 17"/>
          <p:cNvCxnSpPr/>
          <p:nvPr/>
        </p:nvCxnSpPr>
        <p:spPr>
          <a:xfrm rot="-3997">
            <a:off x="635004" y="3867150"/>
            <a:ext cx="109220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8" name="AutoShape 18"/>
          <p:cNvSpPr/>
          <p:nvPr/>
        </p:nvSpPr>
        <p:spPr>
          <a:xfrm>
            <a:off x="635000" y="4064000"/>
            <a:ext cx="10922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2. 筛选 (Screening)</a:t>
            </a:r>
            <a:endParaRPr lang="en-US" sz="1100"/>
          </a:p>
        </p:txBody>
      </p:sp>
      <p:pic>
        <p:nvPicPr>
          <p:cNvPr id="19" name="Picture 19"/>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35000" y="4508500"/>
            <a:ext cx="254000" cy="254000"/>
          </a:xfrm>
          <a:prstGeom prst="rect">
            <a:avLst/>
          </a:prstGeom>
        </p:spPr>
      </p:pic>
      <p:sp>
        <p:nvSpPr>
          <p:cNvPr id="20" name="AutoShape 20"/>
          <p:cNvSpPr/>
          <p:nvPr/>
        </p:nvSpPr>
        <p:spPr>
          <a:xfrm>
            <a:off x="1016000" y="4508500"/>
            <a:ext cx="508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通过标题/摘要筛选记录: n = 6,831</a:t>
            </a:r>
            <a:endParaRPr lang="en-US" sz="1100"/>
          </a:p>
        </p:txBody>
      </p:sp>
      <p:pic>
        <p:nvPicPr>
          <p:cNvPr id="21" name="Picture 21"/>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35000" y="4889500"/>
            <a:ext cx="254000" cy="254000"/>
          </a:xfrm>
          <a:prstGeom prst="rect">
            <a:avLst/>
          </a:prstGeom>
        </p:spPr>
      </p:pic>
      <p:sp>
        <p:nvSpPr>
          <p:cNvPr id="22" name="AutoShape 22"/>
          <p:cNvSpPr/>
          <p:nvPr/>
        </p:nvSpPr>
        <p:spPr>
          <a:xfrm>
            <a:off x="1016000" y="4889500"/>
            <a:ext cx="508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400" b="0"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排除不合格记录: n = 6,571</a:t>
            </a:r>
            <a:endParaRPr lang="en-US" sz="1100"/>
          </a:p>
        </p:txBody>
      </p:sp>
      <p:cxnSp>
        <p:nvCxnSpPr>
          <p:cNvPr id="23" name="Connector 23"/>
          <p:cNvCxnSpPr/>
          <p:nvPr/>
        </p:nvCxnSpPr>
        <p:spPr>
          <a:xfrm rot="-3997">
            <a:off x="635004" y="5327650"/>
            <a:ext cx="109220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24" name="AutoShape 24"/>
          <p:cNvSpPr/>
          <p:nvPr/>
        </p:nvSpPr>
        <p:spPr>
          <a:xfrm>
            <a:off x="635000" y="5524500"/>
            <a:ext cx="10922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3. 纳入 (Inclusion)</a:t>
            </a:r>
            <a:endParaRPr lang="en-US" sz="1100"/>
          </a:p>
        </p:txBody>
      </p:sp>
      <p:pic>
        <p:nvPicPr>
          <p:cNvPr id="25" name="Picture 25"/>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35000" y="5969000"/>
            <a:ext cx="254000" cy="254000"/>
          </a:xfrm>
          <a:prstGeom prst="rect">
            <a:avLst/>
          </a:prstGeom>
        </p:spPr>
      </p:pic>
      <p:sp>
        <p:nvSpPr>
          <p:cNvPr id="26" name="AutoShape 26"/>
          <p:cNvSpPr/>
          <p:nvPr/>
        </p:nvSpPr>
        <p:spPr>
          <a:xfrm>
            <a:off x="1016000" y="5969000"/>
            <a:ext cx="5080000" cy="2540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0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最终纳入系统综述的研究: n = 95</a:t>
            </a:r>
            <a:endParaRPr lang="en-US"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nvPicPr>
        <p:blipFill>
          <a:blip r:embed="rId1"/>
          <a:stretch>
            <a:fillRect/>
          </a:stretch>
        </p:blipFill>
        <p:spPr>
          <a:xfrm>
            <a:off x="1252855" y="30480"/>
            <a:ext cx="9707245" cy="678243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a:effectLst/>
      </p:bgPr>
    </p:bg>
    <p:spTree>
      <p:nvGrpSpPr>
        <p:cNvPr id="1" name=""/>
        <p:cNvGrpSpPr/>
        <p:nvPr/>
      </p:nvGrpSpPr>
      <p:grpSpPr>
        <a:xfrm>
          <a:off x="0" y="0"/>
          <a:ext cx="0" cy="0"/>
          <a:chOff x="0" y="0"/>
          <a:chExt cx="0" cy="0"/>
        </a:xfrm>
      </p:grpSpPr>
      <p:sp>
        <p:nvSpPr>
          <p:cNvPr id="2" name="AutoShape 2"/>
          <p:cNvSpPr/>
          <p:nvPr/>
        </p:nvSpPr>
        <p:spPr>
          <a:xfrm>
            <a:off x="635000" y="635000"/>
            <a:ext cx="7620000" cy="4064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24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研究特征（定量结果1）</a:t>
            </a:r>
            <a:endParaRPr lang="en-US" sz="1100"/>
          </a:p>
        </p:txBody>
      </p:sp>
      <p:cxnSp>
        <p:nvCxnSpPr>
          <p:cNvPr id="3" name="Connector 3"/>
          <p:cNvCxnSpPr/>
          <p:nvPr/>
        </p:nvCxnSpPr>
        <p:spPr>
          <a:xfrm rot="-3997">
            <a:off x="635004" y="11620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4" name="AutoShape 4"/>
          <p:cNvSpPr/>
          <p:nvPr/>
        </p:nvSpPr>
        <p:spPr>
          <a:xfrm>
            <a:off x="635000" y="1422400"/>
            <a:ext cx="5334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研究基本信息</a:t>
            </a:r>
            <a:endParaRPr lang="en-US" sz="1100"/>
          </a:p>
        </p:txBody>
      </p:sp>
      <p:pic>
        <p:nvPicPr>
          <p:cNvPr id="5" name="Picture 5"/>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35000" y="1955800"/>
            <a:ext cx="254000" cy="254000"/>
          </a:xfrm>
          <a:prstGeom prst="rect">
            <a:avLst/>
          </a:prstGeom>
        </p:spPr>
      </p:pic>
      <p:sp>
        <p:nvSpPr>
          <p:cNvPr id="6" name="AutoShape 6"/>
          <p:cNvSpPr/>
          <p:nvPr>
            <p:custDataLst>
              <p:tags r:id="rId3"/>
            </p:custDataLst>
          </p:nvPr>
        </p:nvSpPr>
        <p:spPr>
          <a:xfrm>
            <a:off x="1016000" y="19558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发表时间</a:t>
            </a:r>
            <a:endParaRPr lang="en-US" sz="1100"/>
          </a:p>
        </p:txBody>
      </p:sp>
      <p:sp>
        <p:nvSpPr>
          <p:cNvPr id="7" name="AutoShape 7"/>
          <p:cNvSpPr/>
          <p:nvPr>
            <p:custDataLst>
              <p:tags r:id="rId4"/>
            </p:custDataLst>
          </p:nvPr>
        </p:nvSpPr>
        <p:spPr>
          <a:xfrm>
            <a:off x="1016000" y="23114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95项研究发表于1992-2024年，其中71项（74.7%）发表于2010年后。</a:t>
            </a:r>
            <a:endParaRPr lang="en-US" sz="1800"/>
          </a:p>
        </p:txBody>
      </p:sp>
      <p:pic>
        <p:nvPicPr>
          <p:cNvPr id="8" name="Picture 8"/>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5000" y="3073400"/>
            <a:ext cx="254000" cy="254000"/>
          </a:xfrm>
          <a:prstGeom prst="rect">
            <a:avLst/>
          </a:prstGeom>
        </p:spPr>
      </p:pic>
      <p:sp>
        <p:nvSpPr>
          <p:cNvPr id="9" name="AutoShape 9"/>
          <p:cNvSpPr/>
          <p:nvPr>
            <p:custDataLst>
              <p:tags r:id="rId7"/>
            </p:custDataLst>
          </p:nvPr>
        </p:nvSpPr>
        <p:spPr>
          <a:xfrm>
            <a:off x="1016000" y="30734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国家分布</a:t>
            </a:r>
            <a:endParaRPr lang="en-US" sz="1100"/>
          </a:p>
        </p:txBody>
      </p:sp>
      <p:sp>
        <p:nvSpPr>
          <p:cNvPr id="10" name="AutoShape 10"/>
          <p:cNvSpPr/>
          <p:nvPr>
            <p:custDataLst>
              <p:tags r:id="rId8"/>
            </p:custDataLst>
          </p:nvPr>
        </p:nvSpPr>
        <p:spPr>
          <a:xfrm>
            <a:off x="1016000" y="34290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覆盖27个国家，主要集中在高人类发展指数地区，代表全球超59%人口。</a:t>
            </a:r>
            <a:endParaRPr lang="en-US" sz="1800"/>
          </a:p>
        </p:txBody>
      </p:sp>
      <p:pic>
        <p:nvPicPr>
          <p:cNvPr id="11" name="Picture 11"/>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35000" y="4191000"/>
            <a:ext cx="254000" cy="254000"/>
          </a:xfrm>
          <a:prstGeom prst="rect">
            <a:avLst/>
          </a:prstGeom>
        </p:spPr>
      </p:pic>
      <p:sp>
        <p:nvSpPr>
          <p:cNvPr id="12" name="AutoShape 12"/>
          <p:cNvSpPr/>
          <p:nvPr>
            <p:custDataLst>
              <p:tags r:id="rId11"/>
            </p:custDataLst>
          </p:nvPr>
        </p:nvSpPr>
        <p:spPr>
          <a:xfrm>
            <a:off x="1016000" y="41910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研究设计</a:t>
            </a:r>
            <a:endParaRPr lang="en-US" sz="1100"/>
          </a:p>
        </p:txBody>
      </p:sp>
      <p:sp>
        <p:nvSpPr>
          <p:cNvPr id="13" name="AutoShape 13"/>
          <p:cNvSpPr/>
          <p:nvPr>
            <p:custDataLst>
              <p:tags r:id="rId12"/>
            </p:custDataLst>
          </p:nvPr>
        </p:nvSpPr>
        <p:spPr>
          <a:xfrm>
            <a:off x="1016000" y="45466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定量研究67项 (70.5%)，混合方法16项 (16.8%)，定性研究12项 (12.6%)。</a:t>
            </a:r>
            <a:endPar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cxnSp>
        <p:nvCxnSpPr>
          <p:cNvPr id="14" name="Connector 14"/>
          <p:cNvCxnSpPr/>
          <p:nvPr>
            <p:custDataLst>
              <p:tags r:id="rId13"/>
            </p:custDataLst>
          </p:nvPr>
        </p:nvCxnSpPr>
        <p:spPr>
          <a:xfrm rot="5388463">
            <a:off x="4203700" y="3308361"/>
            <a:ext cx="3784600" cy="12700"/>
          </a:xfrm>
          <a:prstGeom prst="straightConnector1">
            <a:avLst/>
          </a:prstGeom>
          <a:solidFill>
            <a:srgbClr val="DEE0E3">
              <a:alpha val="100000"/>
            </a:srgbClr>
          </a:solidFill>
          <a:ln w="12700" cap="flat" cmpd="sng">
            <a:solidFill>
              <a:srgbClr val="E5E7EB">
                <a:alpha val="100000"/>
              </a:srgbClr>
            </a:solidFill>
            <a:prstDash val="dash"/>
            <a:round/>
            <a:headEnd type="none" w="med" len="med"/>
            <a:tailEnd type="none" w="med" len="med"/>
          </a:ln>
        </p:spPr>
      </p:cxnSp>
      <p:sp>
        <p:nvSpPr>
          <p:cNvPr id="15" name="AutoShape 15"/>
          <p:cNvSpPr/>
          <p:nvPr/>
        </p:nvSpPr>
        <p:spPr>
          <a:xfrm>
            <a:off x="6477000" y="1422400"/>
            <a:ext cx="5334000" cy="3556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800" b="1" i="0" u="none" strike="noStrike">
                <a:solidFill>
                  <a:srgbClr val="000080"/>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研究人群</a:t>
            </a:r>
            <a:endParaRPr lang="en-US" sz="1100"/>
          </a:p>
        </p:txBody>
      </p:sp>
      <p:pic>
        <p:nvPicPr>
          <p:cNvPr id="16" name="Picture 16"/>
          <p:cNvPicPr>
            <a:picLocks noChangeAspect="1"/>
          </p:cNvPicPr>
          <p:nvPr>
            <p:custDataLst>
              <p:tags r:id="rId14"/>
            </p:custDataLst>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477000" y="1955800"/>
            <a:ext cx="254000" cy="254000"/>
          </a:xfrm>
          <a:prstGeom prst="rect">
            <a:avLst/>
          </a:prstGeom>
        </p:spPr>
      </p:pic>
      <p:sp>
        <p:nvSpPr>
          <p:cNvPr id="17" name="AutoShape 17"/>
          <p:cNvSpPr/>
          <p:nvPr>
            <p:custDataLst>
              <p:tags r:id="rId17"/>
            </p:custDataLst>
          </p:nvPr>
        </p:nvSpPr>
        <p:spPr>
          <a:xfrm>
            <a:off x="6858000" y="19558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总样本量</a:t>
            </a:r>
            <a:endParaRPr lang="en-US" sz="1100"/>
          </a:p>
        </p:txBody>
      </p:sp>
      <p:sp>
        <p:nvSpPr>
          <p:cNvPr id="18" name="AutoShape 18"/>
          <p:cNvSpPr/>
          <p:nvPr>
            <p:custDataLst>
              <p:tags r:id="rId18"/>
            </p:custDataLst>
          </p:nvPr>
        </p:nvSpPr>
        <p:spPr>
          <a:xfrm>
            <a:off x="6858000" y="23114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233,718名参与者，涵盖10个主要种族/民族群体。</a:t>
            </a:r>
            <a:endParaRPr lang="en-US" sz="1800"/>
          </a:p>
        </p:txBody>
      </p:sp>
      <p:pic>
        <p:nvPicPr>
          <p:cNvPr id="19" name="Picture 19"/>
          <p:cNvPicPr>
            <a:picLocks noChangeAspect="1"/>
          </p:cNvPicPr>
          <p:nvPr>
            <p:custDataLst>
              <p:tags r:id="rId19"/>
            </p:custDataLst>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477000" y="3073400"/>
            <a:ext cx="254000" cy="254000"/>
          </a:xfrm>
          <a:prstGeom prst="rect">
            <a:avLst/>
          </a:prstGeom>
        </p:spPr>
      </p:pic>
      <p:sp>
        <p:nvSpPr>
          <p:cNvPr id="20" name="AutoShape 20"/>
          <p:cNvSpPr/>
          <p:nvPr>
            <p:custDataLst>
              <p:tags r:id="rId22"/>
            </p:custDataLst>
          </p:nvPr>
        </p:nvSpPr>
        <p:spPr>
          <a:xfrm>
            <a:off x="6858000" y="30734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年龄分布</a:t>
            </a:r>
            <a:endParaRPr lang="en-US" sz="1100"/>
          </a:p>
        </p:txBody>
      </p:sp>
      <p:sp>
        <p:nvSpPr>
          <p:cNvPr id="21" name="AutoShape 21"/>
          <p:cNvSpPr/>
          <p:nvPr>
            <p:custDataLst>
              <p:tags r:id="rId23"/>
            </p:custDataLst>
          </p:nvPr>
        </p:nvSpPr>
        <p:spPr>
          <a:xfrm>
            <a:off x="6858000" y="34290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儿童(0-17岁)55项，成年人(18-49岁)30项，老年人(50岁以上)18项。</a:t>
            </a:r>
            <a:endParaRPr lang="en-US" sz="1800"/>
          </a:p>
        </p:txBody>
      </p:sp>
      <p:pic>
        <p:nvPicPr>
          <p:cNvPr id="22" name="Picture 22"/>
          <p:cNvPicPr>
            <a:picLocks noChangeAspect="1"/>
          </p:cNvPicPr>
          <p:nvPr>
            <p:custDataLst>
              <p:tags r:id="rId24"/>
            </p:custDataLst>
          </p:nvPr>
        </p:nvPicPr>
        <p:blipFill>
          <a:blip r:embed="rId25">
            <a:extLst>
              <a:ext uri="{28A0092B-C50C-407E-A947-70E740481C1C}">
                <a14:useLocalDpi xmlns:a14="http://schemas.microsoft.com/office/drawing/2010/main" val="0"/>
              </a:ext>
              <a:ext uri="{96DAC541-7B7A-43D3-8B79-37D633B846F1}">
                <asvg:svgBlip xmlns:asvg="http://schemas.microsoft.com/office/drawing/2016/SVG/main" r:embed="rId26"/>
              </a:ext>
            </a:extLst>
          </a:blip>
          <a:stretch>
            <a:fillRect/>
          </a:stretch>
        </p:blipFill>
        <p:spPr>
          <a:xfrm>
            <a:off x="6477000" y="4191000"/>
            <a:ext cx="254000" cy="254000"/>
          </a:xfrm>
          <a:prstGeom prst="rect">
            <a:avLst/>
          </a:prstGeom>
        </p:spPr>
      </p:pic>
      <p:sp>
        <p:nvSpPr>
          <p:cNvPr id="23" name="AutoShape 23"/>
          <p:cNvSpPr/>
          <p:nvPr>
            <p:custDataLst>
              <p:tags r:id="rId27"/>
            </p:custDataLst>
          </p:nvPr>
        </p:nvSpPr>
        <p:spPr>
          <a:xfrm>
            <a:off x="6858000" y="4191000"/>
            <a:ext cx="4953000" cy="304800"/>
          </a:xfrm>
          <a:prstGeom prst="rect">
            <a:avLst/>
          </a:prstGeom>
          <a:noFill/>
          <a:ln w="12700" cap="flat" cmpd="sng">
            <a:noFill/>
            <a:prstDash val="solid"/>
            <a:round/>
          </a:ln>
        </p:spPr>
        <p:txBody>
          <a:bodyPr vert="horz" wrap="square" lIns="0" tIns="0" rIns="0" bIns="0" rtlCol="0" anchor="ctr" anchorCtr="0"/>
          <a:lstStyle/>
          <a:p>
            <a:pPr indent="0" algn="l">
              <a:lnSpc>
                <a:spcPct val="125000"/>
              </a:lnSpc>
              <a:defRPr/>
            </a:pPr>
            <a:r>
              <a:rPr lang="en-US" sz="1600" b="1" i="0" u="none" strike="noStrike">
                <a:solidFill>
                  <a:srgbClr val="374151"/>
                </a:solidFill>
                <a:latin typeface="Noto Sans SC" panose="020B0200000000000000" charset="-122"/>
                <a:ea typeface="Noto Sans SC" panose="020B0200000000000000" charset="-122"/>
                <a:cs typeface="Noto Sans SC" panose="020B0200000000000000" charset="-122"/>
                <a:sym typeface="Noto Sans SC" panose="020B0200000000000000" charset="-122"/>
              </a:rPr>
              <a:t>群体特征</a:t>
            </a:r>
            <a:endParaRPr lang="en-US" sz="1100"/>
          </a:p>
        </p:txBody>
      </p:sp>
      <p:sp>
        <p:nvSpPr>
          <p:cNvPr id="24" name="AutoShape 24"/>
          <p:cNvSpPr/>
          <p:nvPr>
            <p:custDataLst>
              <p:tags r:id="rId28"/>
            </p:custDataLst>
          </p:nvPr>
        </p:nvSpPr>
        <p:spPr>
          <a:xfrm>
            <a:off x="6858000" y="4546600"/>
            <a:ext cx="4953000" cy="558800"/>
          </a:xfrm>
          <a:prstGeom prst="rect">
            <a:avLst/>
          </a:prstGeom>
          <a:noFill/>
          <a:ln w="12700" cap="flat" cmpd="sng">
            <a:noFill/>
            <a:prstDash val="solid"/>
            <a:round/>
          </a:ln>
        </p:spPr>
        <p:txBody>
          <a:bodyPr vert="horz" wrap="square" lIns="0" tIns="0" rIns="0" bIns="0" rtlCol="0" anchor="t" anchorCtr="0"/>
          <a:lstStyle/>
          <a:p>
            <a:pPr indent="0" algn="l">
              <a:lnSpc>
                <a:spcPct val="125000"/>
              </a:lnSpc>
              <a:defRPr/>
            </a:pPr>
            <a:r>
              <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rPr>
              <a:t>主要关注低经济地位(41项)、少数民族(40项)等弱势群体。</a:t>
            </a:r>
            <a:endParaRPr lang="en-US" sz="1800" b="0" i="0" u="none" strike="noStrike">
              <a:solidFill>
                <a:srgbClr val="6B7280"/>
              </a:solidFill>
              <a:latin typeface="Noto Sans SC" panose="020B0200000000000000" charset="-122"/>
              <a:ea typeface="Noto Sans SC" panose="020B0200000000000000" charset="-122"/>
              <a:cs typeface="Noto Sans SC" panose="020B0200000000000000" charset="-122"/>
              <a:sym typeface="Noto Sans SC" panose="020B0200000000000000" charset="-122"/>
            </a:endParaRPr>
          </a:p>
        </p:txBody>
      </p:sp>
      <p:cxnSp>
        <p:nvCxnSpPr>
          <p:cNvPr id="25" name="Connector 25"/>
          <p:cNvCxnSpPr/>
          <p:nvPr/>
        </p:nvCxnSpPr>
        <p:spPr>
          <a:xfrm rot="-3997">
            <a:off x="635004" y="5454650"/>
            <a:ext cx="10922000" cy="12700"/>
          </a:xfrm>
          <a:prstGeom prst="straightConnector1">
            <a:avLst/>
          </a:prstGeom>
          <a:solidFill>
            <a:srgbClr val="DEE0E3">
              <a:alpha val="100000"/>
            </a:srgbClr>
          </a:solidFill>
          <a:ln w="12700" cap="flat" cmpd="sng">
            <a:solidFill>
              <a:srgbClr val="E5E7EB">
                <a:alpha val="100000"/>
              </a:srgbClr>
            </a:solidFill>
            <a:prstDash val="solid"/>
            <a:round/>
            <a:headEnd type="none" w="med" len="med"/>
            <a:tailEnd type="none" w="med" len="med"/>
          </a:ln>
        </p:spPr>
      </p:cxnSp>
      <p:sp>
        <p:nvSpPr>
          <p:cNvPr id="26" name="AutoShape 26"/>
          <p:cNvSpPr/>
          <p:nvPr/>
        </p:nvSpPr>
        <p:spPr>
          <a:xfrm>
            <a:off x="635000" y="5715000"/>
            <a:ext cx="10922000" cy="304800"/>
          </a:xfrm>
          <a:prstGeom prst="rect">
            <a:avLst/>
          </a:prstGeom>
          <a:noFill/>
          <a:ln w="12700" cap="flat" cmpd="sng">
            <a:noFill/>
            <a:prstDash val="solid"/>
            <a:round/>
          </a:ln>
        </p:spPr>
        <p:txBody>
          <a:bodyPr vert="horz" wrap="square" lIns="0" tIns="0" rIns="0" bIns="0" rtlCol="0" anchor="ctr" anchorCtr="0"/>
          <a:lstStyle/>
          <a:p>
            <a:pPr indent="0" algn="ctr">
              <a:lnSpc>
                <a:spcPct val="125000"/>
              </a:lnSpc>
              <a:defRPr/>
            </a:pPr>
            <a:r>
              <a:rPr lang="en-US" sz="2000" b="0" i="0" u="none" strike="noStrike">
                <a:solidFill>
                  <a:srgbClr val="4682B4"/>
                </a:solidFill>
                <a:latin typeface="Noto Sans SC" panose="020B0200000000000000" charset="-122"/>
                <a:ea typeface="Noto Sans SC" panose="020B0200000000000000" charset="-122"/>
                <a:cs typeface="Noto Sans SC" panose="020B0200000000000000" charset="-122"/>
                <a:sym typeface="Noto Sans SC" panose="020B0200000000000000" charset="-122"/>
              </a:rPr>
              <a:t>研究具有广泛的时间跨度、地理覆盖和人群代表性，为结论提供了坚实基础。</a:t>
            </a:r>
            <a:endParaRPr lang="en-US" sz="2000"/>
          </a:p>
        </p:txBody>
      </p:sp>
    </p:spTree>
  </p:cSld>
  <p:clrMapOvr>
    <a:masterClrMapping/>
  </p:clrMapOvr>
</p:sld>
</file>

<file path=ppt/tags/tag1.xml><?xml version="1.0" encoding="utf-8"?>
<p:tagLst xmlns:p="http://schemas.openxmlformats.org/presentationml/2006/main">
  <p:tag name="KSO_WM_DIAGRAM_VIRTUALLY_FRAME" val="{&quot;height&quot;:298.00167784761334,&quot;left&quot;:80,&quot;top&quot;:112.00002721792559,&quot;width&quot;:850}"/>
</p:tagLst>
</file>

<file path=ppt/tags/tag10.xml><?xml version="1.0" encoding="utf-8"?>
<p:tagLst xmlns:p="http://schemas.openxmlformats.org/presentationml/2006/main">
  <p:tag name="KSO_WM_DIAGRAM_VIRTUALLY_FRAME" val="{&quot;height&quot;:298.00167784761334,&quot;left&quot;:80,&quot;top&quot;:112.00002721792559,&quot;width&quot;:850}"/>
</p:tagLst>
</file>

<file path=ppt/tags/tag11.xml><?xml version="1.0" encoding="utf-8"?>
<p:tagLst xmlns:p="http://schemas.openxmlformats.org/presentationml/2006/main">
  <p:tag name="KSO_WM_DIAGRAM_VIRTUALLY_FRAME" val="{&quot;height&quot;:298.00167784761334,&quot;left&quot;:80,&quot;top&quot;:112.00002721792559,&quot;width&quot;:850}"/>
</p:tagLst>
</file>

<file path=ppt/tags/tag12.xml><?xml version="1.0" encoding="utf-8"?>
<p:tagLst xmlns:p="http://schemas.openxmlformats.org/presentationml/2006/main">
  <p:tag name="KSO_WM_DIAGRAM_VIRTUALLY_FRAME" val="{&quot;height&quot;:298.00167784761334,&quot;left&quot;:80,&quot;top&quot;:112.00002721792559,&quot;width&quot;:850}"/>
</p:tagLst>
</file>

<file path=ppt/tags/tag13.xml><?xml version="1.0" encoding="utf-8"?>
<p:tagLst xmlns:p="http://schemas.openxmlformats.org/presentationml/2006/main">
  <p:tag name="KSO_WM_DIAGRAM_VIRTUALLY_FRAME" val="{&quot;height&quot;:298.00167784761334,&quot;left&quot;:80,&quot;top&quot;:112.00002721792559,&quot;width&quot;:850}"/>
</p:tagLst>
</file>

<file path=ppt/tags/tag14.xml><?xml version="1.0" encoding="utf-8"?>
<p:tagLst xmlns:p="http://schemas.openxmlformats.org/presentationml/2006/main">
  <p:tag name="KSO_WM_DIAGRAM_VIRTUALLY_FRAME" val="{&quot;height&quot;:298.00167784761334,&quot;left&quot;:80,&quot;top&quot;:112.00002721792559,&quot;width&quot;:850}"/>
</p:tagLst>
</file>

<file path=ppt/tags/tag15.xml><?xml version="1.0" encoding="utf-8"?>
<p:tagLst xmlns:p="http://schemas.openxmlformats.org/presentationml/2006/main">
  <p:tag name="KSO_WM_DIAGRAM_VIRTUALLY_FRAME" val="{&quot;height&quot;:298.00167784761334,&quot;left&quot;:80,&quot;top&quot;:112.00002721792559,&quot;width&quot;:850}"/>
</p:tagLst>
</file>

<file path=ppt/tags/tag16.xml><?xml version="1.0" encoding="utf-8"?>
<p:tagLst xmlns:p="http://schemas.openxmlformats.org/presentationml/2006/main">
  <p:tag name="KSO_WM_DIAGRAM_VIRTUALLY_FRAME" val="{&quot;height&quot;:298.00167784761334,&quot;left&quot;:80,&quot;top&quot;:112.00002721792559,&quot;width&quot;:850}"/>
</p:tagLst>
</file>

<file path=ppt/tags/tag17.xml><?xml version="1.0" encoding="utf-8"?>
<p:tagLst xmlns:p="http://schemas.openxmlformats.org/presentationml/2006/main">
  <p:tag name="KSO_WM_DIAGRAM_VIRTUALLY_FRAME" val="{&quot;height&quot;:57,&quot;left&quot;:50,&quot;top&quot;:430,&quot;width&quot;:840}"/>
</p:tagLst>
</file>

<file path=ppt/tags/tag18.xml><?xml version="1.0" encoding="utf-8"?>
<p:tagLst xmlns:p="http://schemas.openxmlformats.org/presentationml/2006/main">
  <p:tag name="KSO_WM_DIAGRAM_VIRTUALLY_FRAME" val="{&quot;height&quot;:57,&quot;left&quot;:50,&quot;top&quot;:430,&quot;width&quot;:840}"/>
</p:tagLst>
</file>

<file path=ppt/tags/tag19.xml><?xml version="1.0" encoding="utf-8"?>
<p:tagLst xmlns:p="http://schemas.openxmlformats.org/presentationml/2006/main">
  <p:tag name="KSO_WM_DIAGRAM_VIRTUALLY_FRAME" val="{&quot;height&quot;:57,&quot;left&quot;:50,&quot;top&quot;:430,&quot;width&quot;:840}"/>
</p:tagLst>
</file>

<file path=ppt/tags/tag2.xml><?xml version="1.0" encoding="utf-8"?>
<p:tagLst xmlns:p="http://schemas.openxmlformats.org/presentationml/2006/main">
  <p:tag name="KSO_WM_DIAGRAM_VIRTUALLY_FRAME" val="{&quot;height&quot;:298.00167784761334,&quot;left&quot;:80,&quot;top&quot;:112.00002721792559,&quot;width&quot;:850}"/>
</p:tagLst>
</file>

<file path=ppt/tags/tag20.xml><?xml version="1.0" encoding="utf-8"?>
<p:tagLst xmlns:p="http://schemas.openxmlformats.org/presentationml/2006/main">
  <p:tag name="KSO_WM_DIAGRAM_VIRTUALLY_FRAME" val="{&quot;height&quot;:57,&quot;left&quot;:50,&quot;top&quot;:430,&quot;width&quot;:840}"/>
</p:tagLst>
</file>

<file path=ppt/tags/tag21.xml><?xml version="1.0" encoding="utf-8"?>
<p:tagLst xmlns:p="http://schemas.openxmlformats.org/presentationml/2006/main">
  <p:tag name="KSO_WM_DIAGRAM_VIRTUALLY_FRAME" val="{&quot;height&quot;:57,&quot;left&quot;:50,&quot;top&quot;:430,&quot;width&quot;:840}"/>
</p:tagLst>
</file>

<file path=ppt/tags/tag22.xml><?xml version="1.0" encoding="utf-8"?>
<p:tagLst xmlns:p="http://schemas.openxmlformats.org/presentationml/2006/main">
  <p:tag name="KSO_WM_DIAGRAM_VIRTUALLY_FRAME" val="{&quot;height&quot;:57,&quot;left&quot;:50,&quot;top&quot;:430,&quot;width&quot;:840}"/>
</p:tagLst>
</file>

<file path=ppt/tags/tag23.xml><?xml version="1.0" encoding="utf-8"?>
<p:tagLst xmlns:p="http://schemas.openxmlformats.org/presentationml/2006/main">
  <p:tag name="KSO_WM_DIAGRAM_VIRTUALLY_FRAME" val="{&quot;height&quot;:57,&quot;left&quot;:50,&quot;top&quot;:430,&quot;width&quot;:840}"/>
</p:tagLst>
</file>

<file path=ppt/tags/tag24.xml><?xml version="1.0" encoding="utf-8"?>
<p:tagLst xmlns:p="http://schemas.openxmlformats.org/presentationml/2006/main">
  <p:tag name="KSO_WM_DIAGRAM_VIRTUALLY_FRAME" val="{&quot;height&quot;:57,&quot;left&quot;:50,&quot;top&quot;:430,&quot;width&quot;:840}"/>
</p:tagLst>
</file>

<file path=ppt/tags/tag25.xml><?xml version="1.0" encoding="utf-8"?>
<p:tagLst xmlns:p="http://schemas.openxmlformats.org/presentationml/2006/main">
  <p:tag name="KSO_WM_UNIT_TABLE_BEAUTIFY" val="smartTable{1eb9d5bf-7348-41f3-8bfa-3dbcbf694c67}"/>
</p:tagLst>
</file>

<file path=ppt/tags/tag26.xml><?xml version="1.0" encoding="utf-8"?>
<p:tagLst xmlns:p="http://schemas.openxmlformats.org/presentationml/2006/main">
  <p:tag name="KSO_WM_UNIT_TABLE_BEAUTIFY" val="smartTable{97e25e26-7675-47dd-9a65-9ba54475e1a9}"/>
</p:tagLst>
</file>

<file path=ppt/tags/tag27.xml><?xml version="1.0" encoding="utf-8"?>
<p:tagLst xmlns:p="http://schemas.openxmlformats.org/presentationml/2006/main">
  <p:tag name="KSO_WM_UNIT_TABLE_BEAUTIFY" val="smartTable{14fb8967-9dfe-4c2f-a264-8987ad6236b0}"/>
</p:tagLst>
</file>

<file path=ppt/tags/tag28.xml><?xml version="1.0" encoding="utf-8"?>
<p:tagLst xmlns:p="http://schemas.openxmlformats.org/presentationml/2006/main">
  <p:tag name="KSO_WM_DIAGRAM_VIRTUALLY_FRAME" val="{&quot;height&quot;:344,&quot;left&quot;:90,&quot;top&quot;:122,&quot;width&quot;:820}"/>
</p:tagLst>
</file>

<file path=ppt/tags/tag29.xml><?xml version="1.0" encoding="utf-8"?>
<p:tagLst xmlns:p="http://schemas.openxmlformats.org/presentationml/2006/main">
  <p:tag name="KSO_WM_DIAGRAM_VIRTUALLY_FRAME" val="{&quot;height&quot;:344,&quot;left&quot;:90,&quot;top&quot;:122,&quot;width&quot;:820}"/>
</p:tagLst>
</file>

<file path=ppt/tags/tag3.xml><?xml version="1.0" encoding="utf-8"?>
<p:tagLst xmlns:p="http://schemas.openxmlformats.org/presentationml/2006/main">
  <p:tag name="KSO_WM_DIAGRAM_VIRTUALLY_FRAME" val="{&quot;height&quot;:298.00167784761334,&quot;left&quot;:80,&quot;top&quot;:112.00002721792559,&quot;width&quot;:850}"/>
</p:tagLst>
</file>

<file path=ppt/tags/tag30.xml><?xml version="1.0" encoding="utf-8"?>
<p:tagLst xmlns:p="http://schemas.openxmlformats.org/presentationml/2006/main">
  <p:tag name="KSO_WM_DIAGRAM_VIRTUALLY_FRAME" val="{&quot;height&quot;:344,&quot;left&quot;:90,&quot;top&quot;:122,&quot;width&quot;:820}"/>
</p:tagLst>
</file>

<file path=ppt/tags/tag31.xml><?xml version="1.0" encoding="utf-8"?>
<p:tagLst xmlns:p="http://schemas.openxmlformats.org/presentationml/2006/main">
  <p:tag name="KSO_WM_DIAGRAM_VIRTUALLY_FRAME" val="{&quot;height&quot;:344,&quot;left&quot;:90,&quot;top&quot;:122,&quot;width&quot;:820}"/>
</p:tagLst>
</file>

<file path=ppt/tags/tag32.xml><?xml version="1.0" encoding="utf-8"?>
<p:tagLst xmlns:p="http://schemas.openxmlformats.org/presentationml/2006/main">
  <p:tag name="KSO_WM_DIAGRAM_VIRTUALLY_FRAME" val="{&quot;height&quot;:344,&quot;left&quot;:90,&quot;top&quot;:122,&quot;width&quot;:820}"/>
</p:tagLst>
</file>

<file path=ppt/tags/tag33.xml><?xml version="1.0" encoding="utf-8"?>
<p:tagLst xmlns:p="http://schemas.openxmlformats.org/presentationml/2006/main">
  <p:tag name="KSO_WM_DIAGRAM_VIRTUALLY_FRAME" val="{&quot;height&quot;:344,&quot;left&quot;:90,&quot;top&quot;:122,&quot;width&quot;:820}"/>
</p:tagLst>
</file>

<file path=ppt/tags/tag34.xml><?xml version="1.0" encoding="utf-8"?>
<p:tagLst xmlns:p="http://schemas.openxmlformats.org/presentationml/2006/main">
  <p:tag name="KSO_WM_DIAGRAM_VIRTUALLY_FRAME" val="{&quot;height&quot;:344,&quot;left&quot;:90,&quot;top&quot;:122,&quot;width&quot;:820}"/>
</p:tagLst>
</file>

<file path=ppt/tags/tag35.xml><?xml version="1.0" encoding="utf-8"?>
<p:tagLst xmlns:p="http://schemas.openxmlformats.org/presentationml/2006/main">
  <p:tag name="KSO_WM_DIAGRAM_VIRTUALLY_FRAME" val="{&quot;height&quot;:344,&quot;left&quot;:90,&quot;top&quot;:122,&quot;width&quot;:820}"/>
</p:tagLst>
</file>

<file path=ppt/tags/tag36.xml><?xml version="1.0" encoding="utf-8"?>
<p:tagLst xmlns:p="http://schemas.openxmlformats.org/presentationml/2006/main">
  <p:tag name="KSO_WM_DIAGRAM_VIRTUALLY_FRAME" val="{&quot;height&quot;:315.001587297584,&quot;left&quot;:50,&quot;top&quot;:124.9999937527828,&quot;width&quot;:870}"/>
</p:tagLst>
</file>

<file path=ppt/tags/tag37.xml><?xml version="1.0" encoding="utf-8"?>
<p:tagLst xmlns:p="http://schemas.openxmlformats.org/presentationml/2006/main">
  <p:tag name="KSO_WM_DIAGRAM_VIRTUALLY_FRAME" val="{&quot;height&quot;:315.001587297584,&quot;left&quot;:50,&quot;top&quot;:124.9999937527828,&quot;width&quot;:870}"/>
</p:tagLst>
</file>

<file path=ppt/tags/tag38.xml><?xml version="1.0" encoding="utf-8"?>
<p:tagLst xmlns:p="http://schemas.openxmlformats.org/presentationml/2006/main">
  <p:tag name="KSO_WM_DIAGRAM_VIRTUALLY_FRAME" val="{&quot;height&quot;:315.001587297584,&quot;left&quot;:50,&quot;top&quot;:124.9999937527828,&quot;width&quot;:870}"/>
</p:tagLst>
</file>

<file path=ppt/tags/tag39.xml><?xml version="1.0" encoding="utf-8"?>
<p:tagLst xmlns:p="http://schemas.openxmlformats.org/presentationml/2006/main">
  <p:tag name="KSO_WM_DIAGRAM_VIRTUALLY_FRAME" val="{&quot;height&quot;:315.001587297584,&quot;left&quot;:50,&quot;top&quot;:124.9999937527828,&quot;width&quot;:870}"/>
</p:tagLst>
</file>

<file path=ppt/tags/tag4.xml><?xml version="1.0" encoding="utf-8"?>
<p:tagLst xmlns:p="http://schemas.openxmlformats.org/presentationml/2006/main">
  <p:tag name="KSO_WM_DIAGRAM_VIRTUALLY_FRAME" val="{&quot;height&quot;:298.00167784761334,&quot;left&quot;:80,&quot;top&quot;:112.00002721792559,&quot;width&quot;:850}"/>
</p:tagLst>
</file>

<file path=ppt/tags/tag40.xml><?xml version="1.0" encoding="utf-8"?>
<p:tagLst xmlns:p="http://schemas.openxmlformats.org/presentationml/2006/main">
  <p:tag name="KSO_WM_DIAGRAM_VIRTUALLY_FRAME" val="{&quot;height&quot;:315.001587297584,&quot;left&quot;:50,&quot;top&quot;:124.9999937527828,&quot;width&quot;:870}"/>
</p:tagLst>
</file>

<file path=ppt/tags/tag41.xml><?xml version="1.0" encoding="utf-8"?>
<p:tagLst xmlns:p="http://schemas.openxmlformats.org/presentationml/2006/main">
  <p:tag name="KSO_WM_DIAGRAM_VIRTUALLY_FRAME" val="{&quot;height&quot;:315.001587297584,&quot;left&quot;:50,&quot;top&quot;:124.9999937527828,&quot;width&quot;:870}"/>
</p:tagLst>
</file>

<file path=ppt/tags/tag42.xml><?xml version="1.0" encoding="utf-8"?>
<p:tagLst xmlns:p="http://schemas.openxmlformats.org/presentationml/2006/main">
  <p:tag name="KSO_WM_DIAGRAM_VIRTUALLY_FRAME" val="{&quot;height&quot;:315.001587297584,&quot;left&quot;:50,&quot;top&quot;:124.9999937527828,&quot;width&quot;:870}"/>
</p:tagLst>
</file>

<file path=ppt/tags/tag43.xml><?xml version="1.0" encoding="utf-8"?>
<p:tagLst xmlns:p="http://schemas.openxmlformats.org/presentationml/2006/main">
  <p:tag name="KSO_WM_DIAGRAM_VIRTUALLY_FRAME" val="{&quot;height&quot;:315.001587297584,&quot;left&quot;:50,&quot;top&quot;:124.9999937527828,&quot;width&quot;:870}"/>
</p:tagLst>
</file>

<file path=ppt/tags/tag44.xml><?xml version="1.0" encoding="utf-8"?>
<p:tagLst xmlns:p="http://schemas.openxmlformats.org/presentationml/2006/main">
  <p:tag name="KSO_WM_DIAGRAM_VIRTUALLY_FRAME" val="{&quot;height&quot;:315.001587297584,&quot;left&quot;:50,&quot;top&quot;:124.9999937527828,&quot;width&quot;:870}"/>
</p:tagLst>
</file>

<file path=ppt/tags/tag45.xml><?xml version="1.0" encoding="utf-8"?>
<p:tagLst xmlns:p="http://schemas.openxmlformats.org/presentationml/2006/main">
  <p:tag name="KSO_WM_DIAGRAM_VIRTUALLY_FRAME" val="{&quot;height&quot;:315.001587297584,&quot;left&quot;:50,&quot;top&quot;:124.9999937527828,&quot;width&quot;:870}"/>
</p:tagLst>
</file>

<file path=ppt/tags/tag46.xml><?xml version="1.0" encoding="utf-8"?>
<p:tagLst xmlns:p="http://schemas.openxmlformats.org/presentationml/2006/main">
  <p:tag name="KSO_WM_DIAGRAM_VIRTUALLY_FRAME" val="{&quot;height&quot;:315.001587297584,&quot;left&quot;:50,&quot;top&quot;:124.9999937527828,&quot;width&quot;:870}"/>
</p:tagLst>
</file>

<file path=ppt/tags/tag47.xml><?xml version="1.0" encoding="utf-8"?>
<p:tagLst xmlns:p="http://schemas.openxmlformats.org/presentationml/2006/main">
  <p:tag name="KSO_WM_DIAGRAM_VIRTUALLY_FRAME" val="{&quot;height&quot;:315.001587297584,&quot;left&quot;:50,&quot;top&quot;:124.9999937527828,&quot;width&quot;:870}"/>
</p:tagLst>
</file>

<file path=ppt/tags/tag48.xml><?xml version="1.0" encoding="utf-8"?>
<p:tagLst xmlns:p="http://schemas.openxmlformats.org/presentationml/2006/main">
  <p:tag name="KSO_WM_DIAGRAM_VIRTUALLY_FRAME" val="{&quot;height&quot;:315.001587297584,&quot;left&quot;:50,&quot;top&quot;:124.9999937527828,&quot;width&quot;:870}"/>
</p:tagLst>
</file>

<file path=ppt/tags/tag49.xml><?xml version="1.0" encoding="utf-8"?>
<p:tagLst xmlns:p="http://schemas.openxmlformats.org/presentationml/2006/main">
  <p:tag name="KSO_WM_DIAGRAM_VIRTUALLY_FRAME" val="{&quot;height&quot;:315.001587297584,&quot;left&quot;:50,&quot;top&quot;:124.9999937527828,&quot;width&quot;:870}"/>
</p:tagLst>
</file>

<file path=ppt/tags/tag5.xml><?xml version="1.0" encoding="utf-8"?>
<p:tagLst xmlns:p="http://schemas.openxmlformats.org/presentationml/2006/main">
  <p:tag name="KSO_WM_DIAGRAM_VIRTUALLY_FRAME" val="{&quot;height&quot;:298.00167784761334,&quot;left&quot;:80,&quot;top&quot;:112.00002721792559,&quot;width&quot;:850}"/>
</p:tagLst>
</file>

<file path=ppt/tags/tag50.xml><?xml version="1.0" encoding="utf-8"?>
<p:tagLst xmlns:p="http://schemas.openxmlformats.org/presentationml/2006/main">
  <p:tag name="KSO_WM_DIAGRAM_VIRTUALLY_FRAME" val="{&quot;height&quot;:315.001587297584,&quot;left&quot;:50,&quot;top&quot;:124.9999937527828,&quot;width&quot;:870}"/>
</p:tagLst>
</file>

<file path=ppt/tags/tag51.xml><?xml version="1.0" encoding="utf-8"?>
<p:tagLst xmlns:p="http://schemas.openxmlformats.org/presentationml/2006/main">
  <p:tag name="KSO_WM_DIAGRAM_VIRTUALLY_FRAME" val="{&quot;height&quot;:315.001587297584,&quot;left&quot;:50,&quot;top&quot;:124.9999937527828,&quot;width&quot;:870}"/>
</p:tagLst>
</file>

<file path=ppt/tags/tag52.xml><?xml version="1.0" encoding="utf-8"?>
<p:tagLst xmlns:p="http://schemas.openxmlformats.org/presentationml/2006/main">
  <p:tag name="KSO_WM_DIAGRAM_VIRTUALLY_FRAME" val="{&quot;height&quot;:315.001587297584,&quot;left&quot;:50,&quot;top&quot;:124.9999937527828,&quot;width&quot;:870}"/>
</p:tagLst>
</file>

<file path=ppt/tags/tag53.xml><?xml version="1.0" encoding="utf-8"?>
<p:tagLst xmlns:p="http://schemas.openxmlformats.org/presentationml/2006/main">
  <p:tag name="KSO_WM_DIAGRAM_VIRTUALLY_FRAME" val="{&quot;height&quot;:315.001587297584,&quot;left&quot;:50,&quot;top&quot;:124.9999937527828,&quot;width&quot;:870}"/>
</p:tagLst>
</file>

<file path=ppt/tags/tag54.xml><?xml version="1.0" encoding="utf-8"?>
<p:tagLst xmlns:p="http://schemas.openxmlformats.org/presentationml/2006/main">
  <p:tag name="KSO_WM_DIAGRAM_VIRTUALLY_FRAME" val="{&quot;height&quot;:315.001587297584,&quot;left&quot;:50,&quot;top&quot;:124.9999937527828,&quot;width&quot;:870}"/>
</p:tagLst>
</file>

<file path=ppt/tags/tag55.xml><?xml version="1.0" encoding="utf-8"?>
<p:tagLst xmlns:p="http://schemas.openxmlformats.org/presentationml/2006/main">
  <p:tag name="COMMONDATA" val="eyJoZGlkIjoiYWViZWU2MWZmNTgxOTFiZTdiOWQ3MzEzMWE0ZjcxYTkifQ=="/>
</p:tagLst>
</file>

<file path=ppt/tags/tag6.xml><?xml version="1.0" encoding="utf-8"?>
<p:tagLst xmlns:p="http://schemas.openxmlformats.org/presentationml/2006/main">
  <p:tag name="KSO_WM_DIAGRAM_VIRTUALLY_FRAME" val="{&quot;height&quot;:298.00167784761334,&quot;left&quot;:80,&quot;top&quot;:112.00002721792559,&quot;width&quot;:850}"/>
</p:tagLst>
</file>

<file path=ppt/tags/tag7.xml><?xml version="1.0" encoding="utf-8"?>
<p:tagLst xmlns:p="http://schemas.openxmlformats.org/presentationml/2006/main">
  <p:tag name="KSO_WM_DIAGRAM_VIRTUALLY_FRAME" val="{&quot;height&quot;:298.00167784761334,&quot;left&quot;:80,&quot;top&quot;:112.00002721792559,&quot;width&quot;:850}"/>
</p:tagLst>
</file>

<file path=ppt/tags/tag8.xml><?xml version="1.0" encoding="utf-8"?>
<p:tagLst xmlns:p="http://schemas.openxmlformats.org/presentationml/2006/main">
  <p:tag name="KSO_WM_DIAGRAM_VIRTUALLY_FRAME" val="{&quot;height&quot;:298.00167784761334,&quot;left&quot;:80,&quot;top&quot;:112.00002721792559,&quot;width&quot;:850}"/>
</p:tagLst>
</file>

<file path=ppt/tags/tag9.xml><?xml version="1.0" encoding="utf-8"?>
<p:tagLst xmlns:p="http://schemas.openxmlformats.org/presentationml/2006/main">
  <p:tag name="KSO_WM_DIAGRAM_VIRTUALLY_FRAME" val="{&quot;height&quot;:298.00167784761334,&quot;left&quot;:80,&quot;top&quot;:112.00002721792559,&quot;width&quot;:850}"/>
</p:tagLst>
</file>

<file path=ppt/theme/theme1.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默认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6997</Words>
  <Application>WPS 演示</Application>
  <PresentationFormat/>
  <Paragraphs>616</Paragraphs>
  <Slides>23</Slides>
  <Notes>0</Notes>
  <HiddenSlides>0</HiddenSlides>
  <MMClips>0</MMClips>
  <ScaleCrop>false</ScaleCrop>
  <HeadingPairs>
    <vt:vector size="6" baseType="variant">
      <vt:variant>
        <vt:lpstr>已用的字体</vt:lpstr>
      </vt:variant>
      <vt:variant>
        <vt:i4>11</vt:i4>
      </vt:variant>
      <vt:variant>
        <vt:lpstr>主题</vt:lpstr>
      </vt:variant>
      <vt:variant>
        <vt:i4>3</vt:i4>
      </vt:variant>
      <vt:variant>
        <vt:lpstr>幻灯片标题</vt:lpstr>
      </vt:variant>
      <vt:variant>
        <vt:i4>23</vt:i4>
      </vt:variant>
    </vt:vector>
  </HeadingPairs>
  <TitlesOfParts>
    <vt:vector size="37" baseType="lpstr">
      <vt:lpstr>Arial</vt:lpstr>
      <vt:lpstr>宋体</vt:lpstr>
      <vt:lpstr>Wingdings</vt:lpstr>
      <vt:lpstr>Arial</vt:lpstr>
      <vt:lpstr>Noto Sans SC</vt:lpstr>
      <vt:lpstr>仿宋</vt:lpstr>
      <vt:lpstr>微软雅黑</vt:lpstr>
      <vt:lpstr>Arial Unicode MS</vt:lpstr>
      <vt:lpstr>Noto Sans SC</vt:lpstr>
      <vt:lpstr>Segoe Print</vt:lpstr>
      <vt:lpstr>Saturday Sans Regular</vt:lpstr>
      <vt:lpstr>Office 主题​​</vt:lpstr>
      <vt:lpstr>默认主题</vt:lpstr>
      <vt:lpstr>1_默认主题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逝水·流年</cp:lastModifiedBy>
  <cp:revision>18</cp:revision>
  <dcterms:created xsi:type="dcterms:W3CDTF">2026-01-27T13:55:00Z</dcterms:created>
  <dcterms:modified xsi:type="dcterms:W3CDTF">2026-01-29T05:09:38Z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0C30D7D2E41B4AD6B08A0932D8CB4990_12</vt:lpwstr>
  </property>
  <property fmtid="{D5CDD505-2E9C-101B-9397-08002B2CF9AE}" pid="3" name="KSOProductBuildVer">
    <vt:lpwstr>2052-12.1.0.24657</vt:lpwstr>
  </property>
</Properties>
</file>