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9" r:id="rId3"/>
    <p:sldId id="341" r:id="rId4"/>
    <p:sldId id="373" r:id="rId5"/>
    <p:sldId id="427" r:id="rId6"/>
    <p:sldId id="376" r:id="rId8"/>
    <p:sldId id="478" r:id="rId9"/>
    <p:sldId id="475" r:id="rId10"/>
    <p:sldId id="391" r:id="rId11"/>
    <p:sldId id="464" r:id="rId12"/>
    <p:sldId id="374" r:id="rId13"/>
    <p:sldId id="428" r:id="rId14"/>
    <p:sldId id="429" r:id="rId15"/>
    <p:sldId id="430" r:id="rId16"/>
    <p:sldId id="456" r:id="rId17"/>
    <p:sldId id="476" r:id="rId18"/>
    <p:sldId id="458" r:id="rId19"/>
    <p:sldId id="309" r:id="rId20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32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381000" y="1295400"/>
            <a:ext cx="8763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电生理膜片钳技术的应用（二）</a:t>
            </a:r>
            <a:endParaRPr lang="zh-CN" alt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267200"/>
            <a:ext cx="2743200" cy="15684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 smtClean="0"/>
              <a:t>汇报人：杨贺旻</a:t>
            </a:r>
            <a:endParaRPr lang="en-US" altLang="zh-CN" sz="2400" b="1" dirty="0" smtClean="0"/>
          </a:p>
          <a:p>
            <a:pPr>
              <a:lnSpc>
                <a:spcPct val="200000"/>
              </a:lnSpc>
            </a:pPr>
            <a:r>
              <a:rPr lang="en-US" altLang="zh-CN" sz="2400" dirty="0" smtClean="0"/>
              <a:t>2022.02.25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52400" y="0"/>
            <a:ext cx="9297670" cy="69735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038600"/>
            <a:ext cx="5324475" cy="2438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1000" y="1066800"/>
            <a:ext cx="71043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b="1"/>
              <a:t>人类的很多疾病，</a:t>
            </a:r>
            <a:endParaRPr lang="zh-CN" altLang="en-US" sz="2000" b="1"/>
          </a:p>
          <a:p>
            <a:pPr algn="just">
              <a:lnSpc>
                <a:spcPct val="150000"/>
              </a:lnSpc>
            </a:pPr>
            <a:r>
              <a:rPr lang="zh-CN" altLang="en-US" sz="2000" b="1"/>
              <a:t>如：</a:t>
            </a:r>
            <a:r>
              <a:rPr lang="zh-CN" altLang="en-US" sz="2000" b="1">
                <a:solidFill>
                  <a:srgbClr val="FF0000"/>
                </a:solidFill>
              </a:rPr>
              <a:t>囊性纤维化（Cystic fibrosis）</a:t>
            </a:r>
            <a:endParaRPr lang="zh-CN" altLang="en-US" sz="2000" b="1"/>
          </a:p>
          <a:p>
            <a:pPr algn="just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</a:rPr>
              <a:t>癫痫（Epilepsy）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</a:rPr>
              <a:t>青春晚期糖尿病（MODY）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/>
              <a:t>以及</a:t>
            </a:r>
            <a:r>
              <a:rPr lang="zh-CN" altLang="en-US" sz="2000" b="1">
                <a:solidFill>
                  <a:srgbClr val="FF0000"/>
                </a:solidFill>
              </a:rPr>
              <a:t>多种神经</a:t>
            </a:r>
            <a:r>
              <a:rPr lang="zh-CN" altLang="en-US" sz="2000" b="1"/>
              <a:t>、</a:t>
            </a:r>
            <a:r>
              <a:rPr lang="zh-CN" altLang="en-US" sz="2000" b="1">
                <a:solidFill>
                  <a:srgbClr val="FF0000"/>
                </a:solidFill>
              </a:rPr>
              <a:t> 肌肉疾病</a:t>
            </a:r>
            <a:r>
              <a:rPr lang="zh-CN" altLang="en-US" sz="2000" b="1"/>
              <a:t>， 都是由于</a:t>
            </a:r>
            <a:r>
              <a:rPr lang="zh-CN" altLang="en-US" sz="2000" b="1">
                <a:solidFill>
                  <a:srgbClr val="FF0000"/>
                </a:solidFill>
              </a:rPr>
              <a:t>离子通道功能缺陷所致</a:t>
            </a:r>
            <a:r>
              <a:rPr lang="zh-CN" altLang="en-US" sz="2000" b="1"/>
              <a:t>。</a:t>
            </a:r>
            <a:endParaRPr lang="zh-CN" altLang="en-US" sz="2000" b="1"/>
          </a:p>
          <a:p>
            <a:pPr algn="just">
              <a:lnSpc>
                <a:spcPct val="150000"/>
              </a:lnSpc>
            </a:pPr>
            <a:r>
              <a:rPr lang="zh-CN" altLang="en-US" sz="2000" b="1"/>
              <a:t>这类疾病被称为</a:t>
            </a:r>
            <a:r>
              <a:rPr lang="zh-CN" altLang="en-US" sz="2000" b="1">
                <a:solidFill>
                  <a:srgbClr val="FF0000"/>
                </a:solidFill>
              </a:rPr>
              <a:t>离子通道病（Channelopathy）</a:t>
            </a:r>
            <a:r>
              <a:rPr lang="zh-CN" altLang="en-US" sz="2000" b="1"/>
              <a:t>。</a:t>
            </a:r>
            <a:endParaRPr lang="zh-CN" altLang="en-US" sz="2000" b="1"/>
          </a:p>
        </p:txBody>
      </p:sp>
      <p:grpSp>
        <p:nvGrpSpPr>
          <p:cNvPr id="16" name="组合 15"/>
          <p:cNvGrpSpPr/>
          <p:nvPr/>
        </p:nvGrpSpPr>
        <p:grpSpPr>
          <a:xfrm>
            <a:off x="381000" y="304800"/>
            <a:ext cx="2280920" cy="605733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8" y="212"/>
              <a:ext cx="10355" cy="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离子通道病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17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55" y="1066800"/>
            <a:ext cx="7248525" cy="5334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04800" y="241935"/>
            <a:ext cx="2280920" cy="605733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8" y="212"/>
              <a:ext cx="10355" cy="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离子通道病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" name="组合 15"/>
          <p:cNvGrpSpPr/>
          <p:nvPr/>
        </p:nvGrpSpPr>
        <p:grpSpPr>
          <a:xfrm>
            <a:off x="304800" y="255905"/>
            <a:ext cx="2081530" cy="598805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1246" y="218"/>
              <a:ext cx="10355" cy="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膜片钳技术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30530" y="914400"/>
            <a:ext cx="82829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>
              <a:lnSpc>
                <a:spcPct val="200000"/>
              </a:lnSpc>
            </a:pP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1976年Neher和Sakmann完成电极与膜之间50MΩ的封接，首次记录到去神经蛙肌纤维膜上的单通道电流，为证实生物膜离子单通道是以全或无规律、随机开放关闭的假说提供了有力依据。但是，当时实验记录的背景噪声较大。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200000"/>
              </a:lnSpc>
            </a:pP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1980年，Neher利用负压吸引实现了GΩ封接，背景噪声显著减低。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200000"/>
              </a:lnSpc>
            </a:pP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1991年膜片钳技术的创始人Neher和Sakmann荣获诺贝尔医学或生理学奖。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57400" y="4104640"/>
            <a:ext cx="1574165" cy="2028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116705"/>
            <a:ext cx="1608455" cy="20116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7400" y="6172200"/>
            <a:ext cx="17856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内尔（</a:t>
            </a:r>
            <a:r>
              <a:rPr lang="en-US" altLang="zh-CN" sz="1600" b="1"/>
              <a:t>Neher</a:t>
            </a:r>
            <a:r>
              <a:rPr lang="zh-CN" altLang="en-US" sz="1600" b="1"/>
              <a:t>）（</a:t>
            </a:r>
            <a:r>
              <a:rPr lang="en-US" altLang="zh-CN" sz="1600" b="1"/>
              <a:t>1944-</a:t>
            </a:r>
            <a:r>
              <a:rPr lang="zh-CN" altLang="en-US" sz="1600" b="1"/>
              <a:t>）</a:t>
            </a:r>
            <a:endParaRPr lang="zh-CN" altLang="en-US" sz="1600" b="1"/>
          </a:p>
        </p:txBody>
      </p:sp>
      <p:sp>
        <p:nvSpPr>
          <p:cNvPr id="6" name="文本框 5"/>
          <p:cNvSpPr txBox="1"/>
          <p:nvPr/>
        </p:nvSpPr>
        <p:spPr>
          <a:xfrm>
            <a:off x="4343400" y="6182360"/>
            <a:ext cx="2396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萨克曼（</a:t>
            </a:r>
            <a:r>
              <a:rPr lang="en-US" altLang="zh-CN" sz="1600" b="1"/>
              <a:t>Sakmann</a:t>
            </a:r>
            <a:r>
              <a:rPr lang="zh-CN" altLang="en-US" sz="1600" b="1"/>
              <a:t>）（</a:t>
            </a:r>
            <a:r>
              <a:rPr lang="en-US" altLang="zh-CN" sz="1600" b="1"/>
              <a:t>1942-</a:t>
            </a:r>
            <a:r>
              <a:rPr lang="zh-CN" altLang="en-US" sz="1600" b="1"/>
              <a:t>）</a:t>
            </a:r>
            <a:endParaRPr lang="zh-CN" alt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5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" name="组合 15"/>
          <p:cNvGrpSpPr/>
          <p:nvPr/>
        </p:nvGrpSpPr>
        <p:grpSpPr>
          <a:xfrm>
            <a:off x="304800" y="241935"/>
            <a:ext cx="2890520" cy="635635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0" y="248"/>
              <a:ext cx="10355" cy="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膜片钳技术原理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28600" y="1066800"/>
            <a:ext cx="870331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200000"/>
              </a:lnSpc>
            </a:pPr>
            <a:r>
              <a:rPr lang="zh-CN" altLang="en-US" sz="2000" b="1"/>
              <a:t>膜片钳技术是用尖端直径1</a:t>
            </a:r>
            <a:r>
              <a:rPr lang="en-US" altLang="zh-CN" sz="2000" b="1"/>
              <a:t>-</a:t>
            </a:r>
            <a:r>
              <a:rPr lang="zh-CN" altLang="en-US" sz="2000" b="1"/>
              <a:t>2</a:t>
            </a:r>
            <a:r>
              <a:rPr lang="en-US" altLang="zh-CN" sz="2000" b="1"/>
              <a:t> </a:t>
            </a:r>
            <a:r>
              <a:rPr lang="zh-CN" altLang="en-US" sz="2000" b="1"/>
              <a:t>μm的玻璃微电极吸管与经蛋白酶处理干净的细胞膜接触，通过20</a:t>
            </a:r>
            <a:r>
              <a:rPr lang="en-US" altLang="zh-CN" sz="2000" b="1"/>
              <a:t>-</a:t>
            </a:r>
            <a:r>
              <a:rPr lang="zh-CN" altLang="en-US" sz="2000" b="1"/>
              <a:t>30</a:t>
            </a:r>
            <a:r>
              <a:rPr lang="en-US" altLang="zh-CN" sz="2000" b="1"/>
              <a:t> </a:t>
            </a:r>
            <a:r>
              <a:rPr lang="zh-CN" altLang="en-US" sz="2000" b="1"/>
              <a:t>cm</a:t>
            </a:r>
            <a:r>
              <a:rPr lang="en-US" altLang="zh-CN" sz="2000" b="1"/>
              <a:t> </a:t>
            </a:r>
            <a:r>
              <a:rPr lang="zh-CN" altLang="en-US" sz="2000" b="1"/>
              <a:t>H2O的负压吸引造成电极尖端与细胞膜形成高阻封接（10‾100GΩ），使电极尖端下的小块膜片与膜的其它部分在电学上绝缘，并在此基础上固定膜片电位，监测几个μm</a:t>
            </a:r>
            <a:r>
              <a:rPr lang="zh-CN" altLang="en-US" sz="2000" b="1" baseline="30000"/>
              <a:t>2</a:t>
            </a:r>
            <a:r>
              <a:rPr lang="zh-CN" altLang="en-US" sz="2000" b="1"/>
              <a:t>膜片上1</a:t>
            </a:r>
            <a:r>
              <a:rPr lang="en-US" altLang="zh-CN" sz="2000" b="1"/>
              <a:t>-</a:t>
            </a:r>
            <a:r>
              <a:rPr lang="zh-CN" altLang="en-US" sz="2000" b="1"/>
              <a:t>3个离子通道活动的方法。膜片钳技术可用一根玻璃微电极同 时完成膜片（或全细胞）电位的监测、钳制及通道电流的记录。</a:t>
            </a:r>
            <a:endParaRPr lang="zh-CN" altLang="en-US" sz="2000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4800600"/>
            <a:ext cx="2274570" cy="1966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05600" y="5410200"/>
            <a:ext cx="2190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Patch clamp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38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609600" y="2895600"/>
            <a:ext cx="2890520" cy="635635"/>
            <a:chOff x="0" y="120"/>
            <a:chExt cx="11934" cy="886"/>
          </a:xfrm>
        </p:grpSpPr>
        <p:sp>
          <p:nvSpPr>
            <p:cNvPr id="3" name="流程图: 可选过程 2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790" y="248"/>
              <a:ext cx="10355" cy="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膜片钳实验步骤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4419600" y="609283"/>
            <a:ext cx="5080000" cy="1260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200000"/>
              </a:lnSpc>
            </a:pPr>
            <a:r>
              <a:rPr lang="zh-CN" sz="2000">
                <a:ea typeface="黑体" panose="02010609060101010101" charset="-122"/>
              </a:rPr>
              <a:t>实验小鼠脑片准备</a:t>
            </a:r>
            <a:r>
              <a:rPr lang="zh-CN" sz="1800">
                <a:ea typeface="黑体" panose="02010609060101010101" charset="-122"/>
              </a:rPr>
              <a:t>（根据实验所需）</a:t>
            </a:r>
            <a:endParaRPr lang="zh-CN" sz="1800"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zh-CN" sz="1800">
              <a:ea typeface="黑体" panose="02010609060101010101" charset="-122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3733800" y="1045845"/>
            <a:ext cx="609600" cy="4343400"/>
          </a:xfrm>
          <a:prstGeom prst="lef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19600" y="2743200"/>
            <a:ext cx="256984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sz="2000">
                <a:ea typeface="黑体" panose="02010609060101010101" charset="-122"/>
                <a:sym typeface="+mn-ea"/>
              </a:rPr>
              <a:t>电生理记录</a:t>
            </a:r>
            <a:endParaRPr lang="zh-CN" sz="2000"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495800" y="4953000"/>
            <a:ext cx="256984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200000"/>
              </a:lnSpc>
              <a:buClrTx/>
              <a:buSzTx/>
              <a:buFontTx/>
            </a:pPr>
            <a:r>
              <a:rPr lang="zh-CN" sz="2000">
                <a:ea typeface="黑体" panose="02010609060101010101" charset="-122"/>
                <a:sym typeface="+mn-ea"/>
              </a:rPr>
              <a:t>数据统计与分析</a:t>
            </a:r>
            <a:endParaRPr lang="zh-CN" sz="2000">
              <a:ea typeface="黑体" panose="02010609060101010101" charset="-122"/>
              <a:sym typeface="+mn-ea"/>
            </a:endParaRPr>
          </a:p>
          <a:p>
            <a:pPr>
              <a:lnSpc>
                <a:spcPct val="200000"/>
              </a:lnSpc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38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62200"/>
            <a:ext cx="2017395" cy="1515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文本框 14"/>
          <p:cNvSpPr txBox="1"/>
          <p:nvPr/>
        </p:nvSpPr>
        <p:spPr>
          <a:xfrm>
            <a:off x="304800" y="4572000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动物：选择合适大小、月龄的实验动物</a:t>
            </a:r>
            <a:endParaRPr lang="zh-CN" alt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2522220" y="3142615"/>
            <a:ext cx="1087755" cy="6985"/>
          </a:xfrm>
          <a:prstGeom prst="straightConnector1">
            <a:avLst/>
          </a:prstGeom>
          <a:ln w="920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514600" y="2514600"/>
            <a:ext cx="6934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麻醉</a:t>
            </a:r>
            <a:endParaRPr lang="zh-CN" alt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5" name="Picture 3" descr="C:\Users\ADMINI~1\AppData\Local\Temp\WeChat Files\203448311444997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1905000"/>
            <a:ext cx="1886585" cy="25152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sp>
        <p:nvSpPr>
          <p:cNvPr id="18" name="文本框 17"/>
          <p:cNvSpPr txBox="1"/>
          <p:nvPr/>
        </p:nvSpPr>
        <p:spPr>
          <a:xfrm>
            <a:off x="3228975" y="4507865"/>
            <a:ext cx="268160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震动切片：选择实验所需的脑区和切片厚度</a:t>
            </a:r>
            <a:endParaRPr lang="zh-CN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3" name="Picture 2" descr="C:\Users\ADMINI~1\AppData\Local\Temp\WeChat Files\5864901140677868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888490"/>
            <a:ext cx="1885315" cy="251460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cxnSp>
        <p:nvCxnSpPr>
          <p:cNvPr id="20" name="直接箭头连接符 19"/>
          <p:cNvCxnSpPr/>
          <p:nvPr/>
        </p:nvCxnSpPr>
        <p:spPr>
          <a:xfrm flipV="1">
            <a:off x="5754370" y="3149600"/>
            <a:ext cx="1087755" cy="6985"/>
          </a:xfrm>
          <a:prstGeom prst="straightConnector1">
            <a:avLst/>
          </a:prstGeom>
          <a:ln w="920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764655" y="4495800"/>
            <a:ext cx="232854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孵育：选择合适孵育条件和时间</a:t>
            </a:r>
            <a:endParaRPr lang="zh-CN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7500" y="228600"/>
            <a:ext cx="3380105" cy="635665"/>
            <a:chOff x="0" y="120"/>
            <a:chExt cx="11934" cy="886"/>
          </a:xfrm>
        </p:grpSpPr>
        <p:sp>
          <p:nvSpPr>
            <p:cNvPr id="4" name="流程图: 可选过程 3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790" y="226"/>
              <a:ext cx="10355" cy="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  <a:sym typeface="+mn-ea"/>
                </a:rPr>
                <a:t>实验小鼠脑片制备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230318" y="241784"/>
            <a:ext cx="4701163" cy="643607"/>
            <a:chOff x="-80" y="45"/>
            <a:chExt cx="10521" cy="766"/>
          </a:xfrm>
        </p:grpSpPr>
        <p:sp>
          <p:nvSpPr>
            <p:cNvPr id="6" name="流程图: 可选过程 5"/>
            <p:cNvSpPr/>
            <p:nvPr/>
          </p:nvSpPr>
          <p:spPr>
            <a:xfrm>
              <a:off x="-80" y="45"/>
              <a:ext cx="8608" cy="76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" y="120"/>
              <a:ext cx="10355" cy="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 smtClean="0">
                  <a:solidFill>
                    <a:srgbClr val="FF0000"/>
                  </a:solidFill>
                </a:rPr>
                <a:t>膜片钳技术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—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仪器设备</a:t>
              </a:r>
              <a:endParaRPr lang="zh-CN" altLang="en-US" sz="28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62000" y="1066800"/>
            <a:ext cx="7919720" cy="5618480"/>
            <a:chOff x="840" y="1560"/>
            <a:chExt cx="12472" cy="884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0" y="1560"/>
              <a:ext cx="12472" cy="8848"/>
            </a:xfrm>
            <a:prstGeom prst="rect">
              <a:avLst/>
            </a:prstGeom>
          </p:spPr>
        </p:pic>
        <p:sp>
          <p:nvSpPr>
            <p:cNvPr id="3" name="圆角矩形 2"/>
            <p:cNvSpPr/>
            <p:nvPr/>
          </p:nvSpPr>
          <p:spPr>
            <a:xfrm>
              <a:off x="11376" y="1560"/>
              <a:ext cx="1936" cy="96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6877050" cy="51054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0318" y="241784"/>
            <a:ext cx="4701163" cy="643607"/>
            <a:chOff x="-80" y="45"/>
            <a:chExt cx="10521" cy="766"/>
          </a:xfrm>
        </p:grpSpPr>
        <p:sp>
          <p:nvSpPr>
            <p:cNvPr id="6" name="流程图: 可选过程 5"/>
            <p:cNvSpPr/>
            <p:nvPr/>
          </p:nvSpPr>
          <p:spPr>
            <a:xfrm>
              <a:off x="-80" y="45"/>
              <a:ext cx="8608" cy="76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" y="120"/>
              <a:ext cx="10355" cy="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 smtClean="0">
                  <a:solidFill>
                    <a:srgbClr val="FF0000"/>
                  </a:solidFill>
                </a:rPr>
                <a:t>膜片钳技术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—</a:t>
              </a:r>
              <a:r>
                <a:rPr lang="zh-CN" altLang="en-US" sz="2800" b="1" dirty="0" smtClean="0">
                  <a:solidFill>
                    <a:srgbClr val="FF0000"/>
                  </a:solidFill>
                </a:rPr>
                <a:t>仪器设备</a:t>
              </a:r>
              <a:endParaRPr lang="zh-CN" altLang="en-US" sz="28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" name="组合 15"/>
          <p:cNvGrpSpPr/>
          <p:nvPr/>
        </p:nvGrpSpPr>
        <p:grpSpPr>
          <a:xfrm>
            <a:off x="304800" y="228600"/>
            <a:ext cx="3696335" cy="687070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0" y="248"/>
              <a:ext cx="10355" cy="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600" b="1" dirty="0" smtClean="0">
                  <a:solidFill>
                    <a:srgbClr val="FF0000"/>
                  </a:solidFill>
                </a:rPr>
                <a:t>膜片钳记录的模式</a:t>
              </a:r>
              <a:endParaRPr lang="en-US" altLang="zh-CN" sz="26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4800" y="1524000"/>
            <a:ext cx="8464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根据研究需要及记录膜片的不同，膜片钳记录可形成以下四种基本模式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1752600" y="2286000"/>
            <a:ext cx="578739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en-US" altLang="zh-CN" sz="2200" b="1">
                <a:solidFill>
                  <a:srgbClr val="FF0000"/>
                </a:solidFill>
              </a:rPr>
              <a:t>1</a:t>
            </a:r>
            <a:r>
              <a:rPr lang="zh-CN" altLang="en-US" sz="2200" b="1">
                <a:solidFill>
                  <a:srgbClr val="FF0000"/>
                </a:solidFill>
              </a:rPr>
              <a:t>、细胞贴附式记录（</a:t>
            </a:r>
            <a:r>
              <a:rPr lang="en-US" altLang="zh-CN" sz="2200" b="1">
                <a:solidFill>
                  <a:srgbClr val="FF0000"/>
                </a:solidFill>
              </a:rPr>
              <a:t>cell attached patch</a:t>
            </a:r>
            <a:r>
              <a:rPr lang="zh-CN" altLang="en-US" sz="2200" b="1">
                <a:solidFill>
                  <a:srgbClr val="FF0000"/>
                </a:solidFill>
              </a:rPr>
              <a:t>）</a:t>
            </a:r>
            <a:endParaRPr lang="zh-CN" altLang="en-US" sz="2200" b="1"/>
          </a:p>
          <a:p>
            <a:pPr>
              <a:lnSpc>
                <a:spcPct val="200000"/>
              </a:lnSpc>
            </a:pPr>
            <a:r>
              <a:rPr lang="en-US" altLang="zh-CN" sz="2200" b="1"/>
              <a:t>2</a:t>
            </a:r>
            <a:r>
              <a:rPr lang="zh-CN" altLang="en-US" sz="2200" b="1"/>
              <a:t>、内面向外式记录（</a:t>
            </a:r>
            <a:r>
              <a:rPr lang="en-US" altLang="zh-CN" sz="2200" b="1"/>
              <a:t>inside-out patch</a:t>
            </a:r>
            <a:r>
              <a:rPr lang="zh-CN" altLang="en-US" sz="2200" b="1"/>
              <a:t>）</a:t>
            </a:r>
            <a:endParaRPr lang="en-US" altLang="zh-CN" sz="2200" b="1"/>
          </a:p>
          <a:p>
            <a:pPr>
              <a:lnSpc>
                <a:spcPct val="200000"/>
              </a:lnSpc>
            </a:pPr>
            <a:r>
              <a:rPr lang="en-US" altLang="zh-CN" sz="2200" b="1"/>
              <a:t>3</a:t>
            </a:r>
            <a:r>
              <a:rPr lang="zh-CN" altLang="en-US" sz="2200" b="1"/>
              <a:t>、外面向外式记录（</a:t>
            </a:r>
            <a:r>
              <a:rPr lang="en-US" altLang="zh-CN" sz="2200" b="1"/>
              <a:t>outside-out patch</a:t>
            </a:r>
            <a:r>
              <a:rPr lang="zh-CN" altLang="en-US" sz="2200" b="1"/>
              <a:t>）</a:t>
            </a:r>
            <a:endParaRPr lang="zh-CN" altLang="en-US" sz="2200" b="1"/>
          </a:p>
          <a:p>
            <a:pPr>
              <a:lnSpc>
                <a:spcPct val="200000"/>
              </a:lnSpc>
            </a:pPr>
            <a:r>
              <a:rPr lang="en-US" altLang="zh-CN" sz="2200" b="1">
                <a:solidFill>
                  <a:srgbClr val="FF0000"/>
                </a:solidFill>
              </a:rPr>
              <a:t>4</a:t>
            </a:r>
            <a:r>
              <a:rPr lang="zh-CN" altLang="en-US" sz="2200" b="1">
                <a:solidFill>
                  <a:srgbClr val="FF0000"/>
                </a:solidFill>
              </a:rPr>
              <a:t>、全细胞记录式（</a:t>
            </a:r>
            <a:r>
              <a:rPr lang="en-US" altLang="zh-CN" sz="2200" b="1">
                <a:solidFill>
                  <a:srgbClr val="FF0000"/>
                </a:solidFill>
              </a:rPr>
              <a:t>whole cell recording</a:t>
            </a:r>
            <a:r>
              <a:rPr lang="zh-CN" altLang="en-US" sz="2200" b="1">
                <a:solidFill>
                  <a:srgbClr val="FF0000"/>
                </a:solidFill>
              </a:rPr>
              <a:t>）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0"/>
            <a:ext cx="8489315" cy="685863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6200" y="76200"/>
            <a:ext cx="2341245" cy="520700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0" y="248"/>
              <a:ext cx="10355" cy="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800" b="1" dirty="0" smtClean="0">
                  <a:solidFill>
                    <a:srgbClr val="FF0000"/>
                  </a:solidFill>
                </a:rPr>
                <a:t>膜片钳记录的模式</a:t>
              </a:r>
              <a:endParaRPr lang="zh-CN" altLang="en-US" sz="18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5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00380" y="990600"/>
            <a:ext cx="814387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zh-CN" altLang="en-US" sz="2400" b="1">
                <a:solidFill>
                  <a:srgbClr val="FF0000"/>
                </a:solidFill>
              </a:rPr>
              <a:t>全细胞记录模式</a:t>
            </a:r>
            <a:endParaRPr lang="zh-CN" altLang="en-US" sz="2400" b="1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000" b="1"/>
              <a:t>（优点）</a:t>
            </a:r>
            <a:endParaRPr lang="zh-CN" altLang="en-US" sz="2000" b="1"/>
          </a:p>
          <a:p>
            <a:pPr algn="l">
              <a:lnSpc>
                <a:spcPct val="200000"/>
              </a:lnSpc>
            </a:pPr>
            <a:r>
              <a:rPr lang="zh-CN" altLang="en-US" sz="2000" b="1"/>
              <a:t>（1）便于更换细胞外液，可用于研究电压和配体门控性离子通道、泵电流、交</a:t>
            </a:r>
            <a:r>
              <a:rPr lang="en-US" altLang="zh-CN" sz="2000" b="1"/>
              <a:t>    </a:t>
            </a:r>
            <a:r>
              <a:rPr lang="zh-CN" altLang="en-US" sz="2000" b="1"/>
              <a:t>换体电流等，适合于离子通道药理学的研究；</a:t>
            </a:r>
            <a:endParaRPr lang="zh-CN" altLang="en-US" sz="2000" b="1"/>
          </a:p>
          <a:p>
            <a:pPr algn="l">
              <a:lnSpc>
                <a:spcPct val="200000"/>
              </a:lnSpc>
            </a:pPr>
            <a:r>
              <a:rPr lang="zh-CN" altLang="en-US" sz="2000" b="1"/>
              <a:t>（2）可进行细胞内灌注，如灌注药物、信使物质、荧光染料等；</a:t>
            </a:r>
            <a:endParaRPr lang="zh-CN" altLang="en-US" sz="2000" b="1"/>
          </a:p>
          <a:p>
            <a:pPr algn="l">
              <a:lnSpc>
                <a:spcPct val="200000"/>
              </a:lnSpc>
            </a:pPr>
            <a:r>
              <a:rPr lang="zh-CN" altLang="en-US" sz="2000" b="1"/>
              <a:t>（3）可进行细胞内容物的抽吸， 如抽取mRNA等；</a:t>
            </a:r>
            <a:endParaRPr lang="zh-CN" altLang="en-US" sz="2000" b="1"/>
          </a:p>
          <a:p>
            <a:pPr algn="l">
              <a:lnSpc>
                <a:spcPct val="200000"/>
              </a:lnSpc>
            </a:pPr>
            <a:r>
              <a:rPr lang="zh-CN" altLang="en-US" sz="2000" b="1"/>
              <a:t>（4）可研究细胞胞吞、 胞吐机制。</a:t>
            </a:r>
            <a:endParaRPr lang="zh-CN" altLang="en-US" sz="20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304800"/>
            <a:ext cx="1402080" cy="1653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85800" y="685800"/>
            <a:ext cx="7548245" cy="5139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zh-CN" altLang="en-US" sz="2400" b="1">
                <a:solidFill>
                  <a:srgbClr val="FF0000"/>
                </a:solidFill>
              </a:rPr>
              <a:t>全细胞记录模式</a:t>
            </a:r>
            <a:endParaRPr lang="zh-CN" altLang="en-US" sz="2400" b="1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000" b="1"/>
              <a:t>（缺点）</a:t>
            </a:r>
            <a:endParaRPr lang="zh-CN" altLang="en-US" sz="2000" b="1"/>
          </a:p>
          <a:p>
            <a:pPr>
              <a:lnSpc>
                <a:spcPct val="200000"/>
              </a:lnSpc>
            </a:pPr>
            <a:r>
              <a:rPr lang="zh-CN" altLang="en-US" sz="2000" b="1"/>
              <a:t>（1）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对工作台的机械稳定性要求较高，维持长时间记录难度较大；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（2）破裂的细胞膜残片易堵塞电极口， 导致记录的不稳定；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（3）存在Rundown现象；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（4）大细胞存在空间钳制问题；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（5）存在液接电位的校正问题；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（6）存在串联电阻补偿问题</a:t>
            </a:r>
            <a:r>
              <a:rPr lang="zh-CN" altLang="en-US" sz="2000" b="1"/>
              <a:t>。</a:t>
            </a:r>
            <a:endParaRPr lang="zh-CN" altLang="en-US" sz="20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04800"/>
            <a:ext cx="1379220" cy="1691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05" y="1295400"/>
            <a:ext cx="6549390" cy="471678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04800" y="228600"/>
            <a:ext cx="3088640" cy="591185"/>
            <a:chOff x="0" y="120"/>
            <a:chExt cx="11934" cy="886"/>
          </a:xfrm>
        </p:grpSpPr>
        <p:sp>
          <p:nvSpPr>
            <p:cNvPr id="17" name="流程图: 可选过程 16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790" y="248"/>
              <a:ext cx="10355" cy="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rgbClr val="FF0000"/>
                  </a:solidFill>
                </a:rPr>
                <a:t>全细胞记录模式</a:t>
              </a:r>
              <a:endParaRPr lang="zh-CN" altLang="en-US" sz="2400" b="1" dirty="0" smtClea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5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533400" y="457200"/>
            <a:ext cx="5290185" cy="616496"/>
            <a:chOff x="0" y="120"/>
            <a:chExt cx="11934" cy="886"/>
          </a:xfrm>
        </p:grpSpPr>
        <p:sp>
          <p:nvSpPr>
            <p:cNvPr id="5" name="流程图: 可选过程 4"/>
            <p:cNvSpPr/>
            <p:nvPr/>
          </p:nvSpPr>
          <p:spPr>
            <a:xfrm>
              <a:off x="0" y="120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5" y="248"/>
              <a:ext cx="10765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200" b="1" dirty="0" smtClean="0">
                  <a:solidFill>
                    <a:srgbClr val="FF0000"/>
                  </a:solidFill>
                  <a:sym typeface="+mn-ea"/>
                </a:rPr>
                <a:t>全细胞膜片钳与其它技术的联合应用</a:t>
              </a:r>
              <a:endParaRPr lang="zh-CN" altLang="en-US" sz="2200" b="1" dirty="0" smtClean="0">
                <a:solidFill>
                  <a:srgbClr val="FF0000"/>
                </a:solidFill>
                <a:sym typeface="+mn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09600" y="1676400"/>
            <a:ext cx="49390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单一神经元离子通道表达的体外扩增分析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0725" y="2286000"/>
            <a:ext cx="753237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>
              <a:lnSpc>
                <a:spcPct val="200000"/>
              </a:lnSpc>
            </a:pPr>
            <a:r>
              <a:rPr lang="en-US" altLang="zh-CN" sz="2000" b="1"/>
              <a:t> </a:t>
            </a:r>
            <a:r>
              <a:rPr lang="zh-CN" altLang="en-US" sz="2000" b="1">
                <a:solidFill>
                  <a:srgbClr val="FF0000"/>
                </a:solidFill>
              </a:rPr>
              <a:t>这是膜片钳技术与分子生物学技术相结合的一个范例。</a:t>
            </a:r>
            <a:r>
              <a:rPr lang="zh-CN" altLang="en-US" sz="2000" b="1"/>
              <a:t>为抽取单个神经元的胞浆内容，需采用全细胞模式，所用电极尖端直径较一般稍大。抽吸出的胞浆在PCR后行基因分析、重组DNA与离子通道的结构和功能的结合，极大扩展了膜片钳在生命科学领域的应用范围。</a:t>
            </a:r>
            <a:endParaRPr lang="en-US" altLang="zh-CN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82955" y="1752600"/>
            <a:ext cx="69202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膜片钳和钙图象技术的联合应用测定单一活细胞的钙浓度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3400" y="2514600"/>
            <a:ext cx="790257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l">
              <a:lnSpc>
                <a:spcPct val="200000"/>
              </a:lnSpc>
              <a:buClrTx/>
              <a:buSzTx/>
              <a:buFontTx/>
            </a:pPr>
            <a:r>
              <a:rPr lang="zh-CN" altLang="en-US" sz="2000" b="1"/>
              <a:t>通过膜片钳微电极将指示剂染料注入细胞，用共聚焦激光扫描显微镜配以高灵敏的CCD(charge-coupled device)图像记录系统，能快速、精确测定钙的动态参数和分析处理。近年来这一技术在临床中耳鼻喉研究领域应用广泛。</a:t>
            </a: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5915" y="502609"/>
            <a:ext cx="5290185" cy="616496"/>
            <a:chOff x="0" y="94"/>
            <a:chExt cx="11934" cy="886"/>
          </a:xfrm>
        </p:grpSpPr>
        <p:sp>
          <p:nvSpPr>
            <p:cNvPr id="9" name="流程图: 可选过程 8"/>
            <p:cNvSpPr/>
            <p:nvPr/>
          </p:nvSpPr>
          <p:spPr>
            <a:xfrm>
              <a:off x="0" y="94"/>
              <a:ext cx="11934" cy="886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TextBox 6"/>
            <p:cNvSpPr txBox="1"/>
            <p:nvPr/>
          </p:nvSpPr>
          <p:spPr>
            <a:xfrm>
              <a:off x="445" y="248"/>
              <a:ext cx="10765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200" b="1" dirty="0" smtClean="0">
                  <a:solidFill>
                    <a:srgbClr val="FF0000"/>
                  </a:solidFill>
                  <a:sym typeface="+mn-ea"/>
                </a:rPr>
                <a:t>全细胞膜片钳与其它技术的联合应用</a:t>
              </a:r>
              <a:endParaRPr lang="zh-CN" altLang="en-US" sz="2200" b="1" dirty="0" smtClean="0">
                <a:solidFill>
                  <a:srgbClr val="FF0000"/>
                </a:solidFill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752600" y="2514600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5430,&quot;width&quot;:4215}"/>
</p:tagLst>
</file>

<file path=ppt/tags/tag2.xml><?xml version="1.0" encoding="utf-8"?>
<p:tagLst xmlns:p="http://schemas.openxmlformats.org/presentationml/2006/main">
  <p:tag name="COMMONDATA" val="eyJoZGlkIjoiY2ZmMDA4YjM4Y2Y1ODA0YzBjZWU5MDJlM2ExZGRiOT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1461</Words>
  <Application>WPS 演示</Application>
  <PresentationFormat>全屏显示(4:3)</PresentationFormat>
  <Paragraphs>102</Paragraphs>
  <Slides>17</Slides>
  <Notes>28</Notes>
  <HiddenSlides>0</HiddenSlides>
  <MMClips>6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Segoe UI</vt:lpstr>
      <vt:lpstr>Times New Roman</vt:lpstr>
      <vt:lpstr>黑体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杨贺旻mmmmm</cp:lastModifiedBy>
  <cp:revision>342</cp:revision>
  <dcterms:created xsi:type="dcterms:W3CDTF">2021-08-30T00:29:00Z</dcterms:created>
  <dcterms:modified xsi:type="dcterms:W3CDTF">2022-05-17T02:55:51Z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2E51CB8932F14C47AEFD113BAE815D8F</vt:lpwstr>
  </property>
  <property fmtid="{D5CDD505-2E9C-101B-9397-08002B2CF9AE}" pid="4" name="KSOProductBuildVer">
    <vt:lpwstr>2052-11.1.0.11636</vt:lpwstr>
  </property>
</Properties>
</file>