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6" r:id="rId2"/>
    <p:sldId id="382" r:id="rId3"/>
    <p:sldId id="511" r:id="rId4"/>
    <p:sldId id="491" r:id="rId5"/>
    <p:sldId id="512" r:id="rId6"/>
    <p:sldId id="513" r:id="rId7"/>
    <p:sldId id="514" r:id="rId8"/>
    <p:sldId id="517" r:id="rId9"/>
    <p:sldId id="516" r:id="rId10"/>
    <p:sldId id="518" r:id="rId11"/>
    <p:sldId id="495" r:id="rId12"/>
    <p:sldId id="519" r:id="rId13"/>
    <p:sldId id="493" r:id="rId14"/>
    <p:sldId id="521" r:id="rId15"/>
    <p:sldId id="522" r:id="rId16"/>
    <p:sldId id="523" r:id="rId17"/>
    <p:sldId id="524" r:id="rId18"/>
    <p:sldId id="531" r:id="rId19"/>
    <p:sldId id="525" r:id="rId20"/>
    <p:sldId id="494" r:id="rId21"/>
    <p:sldId id="526" r:id="rId22"/>
    <p:sldId id="527" r:id="rId23"/>
    <p:sldId id="532" r:id="rId24"/>
    <p:sldId id="533" r:id="rId25"/>
    <p:sldId id="534" r:id="rId26"/>
    <p:sldId id="535" r:id="rId27"/>
    <p:sldId id="258" r:id="rId28"/>
    <p:sldId id="528" r:id="rId29"/>
    <p:sldId id="536" r:id="rId30"/>
    <p:sldId id="537" r:id="rId31"/>
    <p:sldId id="538" r:id="rId32"/>
    <p:sldId id="540" r:id="rId33"/>
    <p:sldId id="541" r:id="rId34"/>
    <p:sldId id="539" r:id="rId35"/>
    <p:sldId id="351" r:id="rId36"/>
    <p:sldId id="529" r:id="rId37"/>
    <p:sldId id="548" r:id="rId38"/>
    <p:sldId id="530" r:id="rId39"/>
    <p:sldId id="542" r:id="rId40"/>
    <p:sldId id="543" r:id="rId41"/>
    <p:sldId id="544" r:id="rId42"/>
    <p:sldId id="546" r:id="rId43"/>
    <p:sldId id="545" r:id="rId44"/>
    <p:sldId id="547" r:id="rId45"/>
    <p:sldId id="497" r:id="rId46"/>
    <p:sldId id="496" r:id="rId47"/>
    <p:sldId id="499" r:id="rId48"/>
    <p:sldId id="398" r:id="rId49"/>
    <p:sldId id="549" r:id="rId50"/>
    <p:sldId id="280" r:id="rId51"/>
  </p:sldIdLst>
  <p:sldSz cx="9144000" cy="5143500" type="screen16x9"/>
  <p:notesSz cx="6858000" cy="9144000"/>
  <p:defaultTextStyle>
    <a:defPPr>
      <a:defRPr lang="en-US"/>
    </a:defPPr>
    <a:lvl1pPr algn="l" rtl="0" eaLnBrk="0" fontAlgn="base" hangingPunct="0">
      <a:spcBef>
        <a:spcPct val="0"/>
      </a:spcBef>
      <a:spcAft>
        <a:spcPct val="0"/>
      </a:spcAft>
      <a:defRPr sz="4400" kern="1200">
        <a:solidFill>
          <a:schemeClr val="tx2"/>
        </a:solidFill>
        <a:latin typeface="Arial" charset="0"/>
        <a:ea typeface="宋体" pitchFamily="2" charset="-122"/>
        <a:cs typeface="+mn-cs"/>
      </a:defRPr>
    </a:lvl1pPr>
    <a:lvl2pPr marL="457200" algn="l" rtl="0" eaLnBrk="0" fontAlgn="base" hangingPunct="0">
      <a:spcBef>
        <a:spcPct val="0"/>
      </a:spcBef>
      <a:spcAft>
        <a:spcPct val="0"/>
      </a:spcAft>
      <a:defRPr sz="4400" kern="1200">
        <a:solidFill>
          <a:schemeClr val="tx2"/>
        </a:solidFill>
        <a:latin typeface="Arial" charset="0"/>
        <a:ea typeface="宋体" pitchFamily="2" charset="-122"/>
        <a:cs typeface="+mn-cs"/>
      </a:defRPr>
    </a:lvl2pPr>
    <a:lvl3pPr marL="914400" algn="l" rtl="0" eaLnBrk="0" fontAlgn="base" hangingPunct="0">
      <a:spcBef>
        <a:spcPct val="0"/>
      </a:spcBef>
      <a:spcAft>
        <a:spcPct val="0"/>
      </a:spcAft>
      <a:defRPr sz="4400" kern="1200">
        <a:solidFill>
          <a:schemeClr val="tx2"/>
        </a:solidFill>
        <a:latin typeface="Arial" charset="0"/>
        <a:ea typeface="宋体" pitchFamily="2" charset="-122"/>
        <a:cs typeface="+mn-cs"/>
      </a:defRPr>
    </a:lvl3pPr>
    <a:lvl4pPr marL="1371600" algn="l" rtl="0" eaLnBrk="0" fontAlgn="base" hangingPunct="0">
      <a:spcBef>
        <a:spcPct val="0"/>
      </a:spcBef>
      <a:spcAft>
        <a:spcPct val="0"/>
      </a:spcAft>
      <a:defRPr sz="4400" kern="1200">
        <a:solidFill>
          <a:schemeClr val="tx2"/>
        </a:solidFill>
        <a:latin typeface="Arial" charset="0"/>
        <a:ea typeface="宋体" pitchFamily="2" charset="-122"/>
        <a:cs typeface="+mn-cs"/>
      </a:defRPr>
    </a:lvl4pPr>
    <a:lvl5pPr marL="1828800" algn="l" rtl="0" eaLnBrk="0" fontAlgn="base" hangingPunct="0">
      <a:spcBef>
        <a:spcPct val="0"/>
      </a:spcBef>
      <a:spcAft>
        <a:spcPct val="0"/>
      </a:spcAft>
      <a:defRPr sz="4400" kern="1200">
        <a:solidFill>
          <a:schemeClr val="tx2"/>
        </a:solidFill>
        <a:latin typeface="Arial" charset="0"/>
        <a:ea typeface="宋体" pitchFamily="2" charset="-122"/>
        <a:cs typeface="+mn-cs"/>
      </a:defRPr>
    </a:lvl5pPr>
    <a:lvl6pPr marL="2286000" algn="l" defTabSz="914400" rtl="0" eaLnBrk="1" latinLnBrk="0" hangingPunct="1">
      <a:defRPr sz="4400" kern="1200">
        <a:solidFill>
          <a:schemeClr val="tx2"/>
        </a:solidFill>
        <a:latin typeface="Arial" charset="0"/>
        <a:ea typeface="宋体" pitchFamily="2" charset="-122"/>
        <a:cs typeface="+mn-cs"/>
      </a:defRPr>
    </a:lvl6pPr>
    <a:lvl7pPr marL="2743200" algn="l" defTabSz="914400" rtl="0" eaLnBrk="1" latinLnBrk="0" hangingPunct="1">
      <a:defRPr sz="4400" kern="1200">
        <a:solidFill>
          <a:schemeClr val="tx2"/>
        </a:solidFill>
        <a:latin typeface="Arial" charset="0"/>
        <a:ea typeface="宋体" pitchFamily="2" charset="-122"/>
        <a:cs typeface="+mn-cs"/>
      </a:defRPr>
    </a:lvl7pPr>
    <a:lvl8pPr marL="3200400" algn="l" defTabSz="914400" rtl="0" eaLnBrk="1" latinLnBrk="0" hangingPunct="1">
      <a:defRPr sz="4400" kern="1200">
        <a:solidFill>
          <a:schemeClr val="tx2"/>
        </a:solidFill>
        <a:latin typeface="Arial" charset="0"/>
        <a:ea typeface="宋体" pitchFamily="2" charset="-122"/>
        <a:cs typeface="+mn-cs"/>
      </a:defRPr>
    </a:lvl8pPr>
    <a:lvl9pPr marL="3657600" algn="l" defTabSz="914400" rtl="0" eaLnBrk="1" latinLnBrk="0" hangingPunct="1">
      <a:defRPr sz="4400" kern="1200">
        <a:solidFill>
          <a:schemeClr val="tx2"/>
        </a:solidFill>
        <a:latin typeface="Arial"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1085E"/>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52" autoAdjust="0"/>
    <p:restoredTop sz="94581" autoAdjust="0"/>
  </p:normalViewPr>
  <p:slideViewPr>
    <p:cSldViewPr>
      <p:cViewPr varScale="1">
        <p:scale>
          <a:sx n="89" d="100"/>
          <a:sy n="89" d="100"/>
        </p:scale>
        <p:origin x="-858" y="-96"/>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9564"/>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a:solidFill>
                  <a:schemeClr val="tx1"/>
                </a:solidFill>
                <a:latin typeface="Arial" charset="0"/>
              </a:defRPr>
            </a:lvl1pPr>
          </a:lstStyle>
          <a:p>
            <a:pPr>
              <a:defRPr/>
            </a:pPr>
            <a:endParaRPr lang="zh-CN" altLang="en-US"/>
          </a:p>
        </p:txBody>
      </p:sp>
      <p:sp>
        <p:nvSpPr>
          <p:cNvPr id="717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solidFill>
                  <a:schemeClr val="tx1"/>
                </a:solidFill>
                <a:latin typeface="Arial" charset="0"/>
              </a:defRPr>
            </a:lvl1pPr>
          </a:lstStyle>
          <a:p>
            <a:pPr>
              <a:defRPr/>
            </a:pPr>
            <a:endParaRPr lang="en-US" altLang="zh-CN"/>
          </a:p>
        </p:txBody>
      </p:sp>
      <p:sp>
        <p:nvSpPr>
          <p:cNvPr id="21508"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CN" noProof="0"/>
              <a:t>Click to edit Master text styles</a:t>
            </a:r>
          </a:p>
          <a:p>
            <a:pPr lvl="1"/>
            <a:r>
              <a:rPr lang="en-US" altLang="zh-CN" noProof="0"/>
              <a:t>Second level</a:t>
            </a:r>
          </a:p>
          <a:p>
            <a:pPr lvl="2"/>
            <a:r>
              <a:rPr lang="en-US" altLang="zh-CN" noProof="0"/>
              <a:t>Third level</a:t>
            </a:r>
          </a:p>
          <a:p>
            <a:pPr lvl="3"/>
            <a:r>
              <a:rPr lang="en-US" altLang="zh-CN" noProof="0"/>
              <a:t>Fourth level</a:t>
            </a:r>
          </a:p>
          <a:p>
            <a:pPr lvl="4"/>
            <a:r>
              <a:rPr lang="en-US" altLang="zh-CN" noProof="0"/>
              <a:t>Fifth level</a:t>
            </a:r>
          </a:p>
        </p:txBody>
      </p:sp>
      <p:sp>
        <p:nvSpPr>
          <p:cNvPr id="717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solidFill>
                  <a:schemeClr val="tx1"/>
                </a:solidFill>
                <a:latin typeface="Arial" charset="0"/>
              </a:defRPr>
            </a:lvl1pPr>
          </a:lstStyle>
          <a:p>
            <a:pPr>
              <a:defRPr/>
            </a:pPr>
            <a:endParaRPr lang="en-US" altLang="zh-CN"/>
          </a:p>
        </p:txBody>
      </p:sp>
      <p:sp>
        <p:nvSpPr>
          <p:cNvPr id="717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solidFill>
                  <a:schemeClr val="tx1"/>
                </a:solidFill>
              </a:defRPr>
            </a:lvl1pPr>
          </a:lstStyle>
          <a:p>
            <a:pPr>
              <a:defRPr/>
            </a:pPr>
            <a:fld id="{B1C9A83E-AB88-49D5-8DFB-C78884252FCC}"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6C1C3DB0-4C9E-4003-8619-DAA76AE20743}" type="slidenum">
              <a:rPr lang="zh-CN" altLang="en-US"/>
              <a:pPr>
                <a:defRPr/>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9B7B6EEA-F02F-42C8-B393-5D6736B6ACAF}" type="slidenum">
              <a:rPr lang="zh-CN" altLang="en-US"/>
              <a:pPr>
                <a:defRPr/>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7606CFEC-D052-4D7A-B229-B36DE9A688C6}" type="slidenum">
              <a:rPr lang="zh-CN" altLang="en-US"/>
              <a:pPr>
                <a:defRPr/>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5FAB10AE-92DF-4E1E-9422-34FCB4423F17}" type="slidenum">
              <a:rPr lang="zh-CN" altLang="en-US"/>
              <a:pPr>
                <a:defRPr/>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61A2091E-C19A-41A4-BEC3-6A88072DC135}" type="slidenum">
              <a:rPr lang="zh-CN" altLang="en-US"/>
              <a:pPr>
                <a:defRPr/>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5F254343-9739-47DD-A8BD-86C6178C01FF}" type="slidenum">
              <a:rPr lang="zh-CN" altLang="en-US"/>
              <a:pPr>
                <a:defRPr/>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927514A9-4A23-4819-A7E4-E44A4D1107FA}" type="slidenum">
              <a:rPr lang="zh-CN" altLang="en-US"/>
              <a:pPr>
                <a:defRPr/>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1985B21D-0318-42FD-994A-836F2A146736}" type="slidenum">
              <a:rPr lang="zh-CN" altLang="en-US"/>
              <a:pPr>
                <a:defRPr/>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9B250C1B-473D-4FFA-8142-7FE7DCDEEE4B}" type="slidenum">
              <a:rPr lang="zh-CN" altLang="en-US"/>
              <a:pPr>
                <a:defRPr/>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D7B3585F-F83E-4E21-B762-5EC7071D7E04}" type="slidenum">
              <a:rPr lang="zh-CN" altLang="en-US"/>
              <a:pPr>
                <a:defRPr/>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508B450C-5B06-485B-9F74-455E5D2908E9}" type="slidenum">
              <a:rPr lang="zh-CN" altLang="en-US"/>
              <a:pPr>
                <a:defRPr/>
              </a:pPr>
              <a:t>‹#›</a:t>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p>
            <a:r>
              <a:rPr lang="zh-CN" altLang="en-US"/>
              <a:t>单击此处编辑母版标题样式</a:t>
            </a:r>
          </a:p>
        </p:txBody>
      </p:sp>
      <p:sp>
        <p:nvSpPr>
          <p:cNvPr id="3" name="文本占位符 2"/>
          <p:cNvSpPr>
            <a:spLocks noGrp="1"/>
          </p:cNvSpPr>
          <p:nvPr>
            <p:ph type="body" sz="half" idx="1"/>
          </p:nvPr>
        </p:nvSpPr>
        <p:spPr>
          <a:xfrm>
            <a:off x="457200" y="1200151"/>
            <a:ext cx="4038600" cy="339447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1"/>
            <a:ext cx="4038600" cy="339447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2896A8A6-3A1F-410D-84B2-C32A4C26DE3B}" type="slidenum">
              <a:rPr lang="zh-CN" altLang="en-US"/>
              <a:pPr>
                <a:defRPr/>
              </a:pPr>
              <a:t>‹#›</a:t>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p>
            <a:r>
              <a:rPr lang="zh-CN" altLang="en-US"/>
              <a:t>单击此处编辑母版标题样式</a:t>
            </a:r>
          </a:p>
        </p:txBody>
      </p:sp>
      <p:sp>
        <p:nvSpPr>
          <p:cNvPr id="3" name="文本占位符 2"/>
          <p:cNvSpPr>
            <a:spLocks noGrp="1"/>
          </p:cNvSpPr>
          <p:nvPr>
            <p:ph type="body" sz="half" idx="1"/>
          </p:nvPr>
        </p:nvSpPr>
        <p:spPr>
          <a:xfrm>
            <a:off x="457200" y="1200151"/>
            <a:ext cx="4038600" cy="339447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648200" y="1200150"/>
            <a:ext cx="4038600" cy="163949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648200" y="2953942"/>
            <a:ext cx="4038600" cy="164068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8" name="Rectangle 6"/>
          <p:cNvSpPr>
            <a:spLocks noGrp="1" noChangeArrowheads="1"/>
          </p:cNvSpPr>
          <p:nvPr>
            <p:ph type="sldNum" sz="quarter" idx="12"/>
          </p:nvPr>
        </p:nvSpPr>
        <p:spPr>
          <a:ln/>
        </p:spPr>
        <p:txBody>
          <a:bodyPr/>
          <a:lstStyle>
            <a:lvl1pPr>
              <a:defRPr/>
            </a:lvl1pPr>
          </a:lstStyle>
          <a:p>
            <a:pPr>
              <a:defRPr/>
            </a:pPr>
            <a:fld id="{A8B0EABD-FE1B-45D7-985E-F63DA1B3F544}" type="slidenum">
              <a:rPr lang="zh-CN" altLang="en-US"/>
              <a:pPr>
                <a:defRPr/>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gradFill rotWithShape="0">
          <a:gsLst>
            <a:gs pos="0">
              <a:srgbClr val="31085E"/>
            </a:gs>
            <a:gs pos="100000">
              <a:srgbClr val="17042C"/>
            </a:gs>
          </a:gsLst>
          <a:path path="shape">
            <a:fillToRect l="50000" t="50000" r="50000" b="50000"/>
          </a:path>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5978"/>
            <a:ext cx="822960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1027" name="Rectangle 3"/>
          <p:cNvSpPr>
            <a:spLocks noGrp="1" noChangeArrowheads="1"/>
          </p:cNvSpPr>
          <p:nvPr>
            <p:ph type="body" idx="1"/>
          </p:nvPr>
        </p:nvSpPr>
        <p:spPr bwMode="auto">
          <a:xfrm>
            <a:off x="457200" y="1200151"/>
            <a:ext cx="8229600" cy="33944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1028"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a:solidFill>
                  <a:schemeClr val="tx1"/>
                </a:solidFill>
                <a:latin typeface="Arial" charset="0"/>
              </a:defRPr>
            </a:lvl1pPr>
          </a:lstStyle>
          <a:p>
            <a:pPr>
              <a:defRPr/>
            </a:pPr>
            <a:endParaRPr lang="en-US" altLang="zh-CN"/>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chemeClr val="tx1"/>
                </a:solidFill>
                <a:latin typeface="Arial" charset="0"/>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chemeClr val="tx1"/>
                </a:solidFill>
              </a:defRPr>
            </a:lvl1pPr>
          </a:lstStyle>
          <a:p>
            <a:pPr>
              <a:defRPr/>
            </a:pPr>
            <a:fld id="{67EF2EE5-819E-4104-A9D2-AA9888E3BC88}" type="slidenum">
              <a:rPr lang="zh-CN" altLang="en-US"/>
              <a:pPr>
                <a:defRPr/>
              </a:pPr>
              <a:t>‹#›</a:t>
            </a:fld>
            <a:endParaRPr lang="en-US" altLang="zh-CN"/>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81000" y="1962150"/>
            <a:ext cx="8382000" cy="1102519"/>
          </a:xfrm>
        </p:spPr>
        <p:txBody>
          <a:bodyPr/>
          <a:lstStyle/>
          <a:p>
            <a:pPr eaLnBrk="1" hangingPunct="1"/>
            <a:r>
              <a:rPr lang="zh-CN" altLang="en-US" sz="4000" b="1" dirty="0" smtClean="0">
                <a:latin typeface="仿宋" pitchFamily="49" charset="-122"/>
                <a:ea typeface="仿宋" pitchFamily="49" charset="-122"/>
              </a:rPr>
              <a:t>化疗多药耐药机制 </a:t>
            </a:r>
            <a:endParaRPr lang="en-US" altLang="zh-CN" b="1" dirty="0" smtClean="0">
              <a:ea typeface="宋体" pitchFamily="2" charset="-122"/>
            </a:endParaRPr>
          </a:p>
        </p:txBody>
      </p:sp>
      <p:pic>
        <p:nvPicPr>
          <p:cNvPr id="2053" name="Picture 5" descr="C:\Users\Administrator\Desktop\图片2.png"/>
          <p:cNvPicPr>
            <a:picLocks noChangeAspect="1" noChangeArrowheads="1"/>
          </p:cNvPicPr>
          <p:nvPr/>
        </p:nvPicPr>
        <p:blipFill>
          <a:blip r:embed="rId2" cstate="print"/>
          <a:srcRect/>
          <a:stretch>
            <a:fillRect/>
          </a:stretch>
        </p:blipFill>
        <p:spPr bwMode="auto">
          <a:xfrm>
            <a:off x="304800" y="209550"/>
            <a:ext cx="1204470" cy="120447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mtClean="0">
                <a:ea typeface="宋体" pitchFamily="2" charset="-122"/>
              </a:rPr>
              <a:t>Introduction</a:t>
            </a: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与癌症风险增加有关的因素是吸烟（占癌症死亡人数的</a:t>
            </a:r>
            <a:r>
              <a:rPr lang="en-US" altLang="zh-CN" sz="2800" dirty="0" smtClean="0"/>
              <a:t>22%</a:t>
            </a:r>
            <a:r>
              <a:rPr lang="zh-CN" altLang="en-US" sz="2800" dirty="0" smtClean="0"/>
              <a:t>）、缺乏体力活动、饮酒、蔬菜和水果摄入量少以及身体质量指数高。这些因素被认为是造成大约三分之一的癌症死亡的原因。</a:t>
            </a:r>
            <a:endParaRPr lang="en-US" altLang="zh-CN" sz="2800" dirty="0" smtClean="0"/>
          </a:p>
          <a:p>
            <a:pPr eaLnBrk="1" hangingPunct="1"/>
            <a:r>
              <a:rPr lang="zh-CN" altLang="en-US" sz="2800" dirty="0" smtClean="0"/>
              <a:t> 乳腺癌、宫颈癌、肺癌、甲状腺癌和结直肠癌是女性最常见的癌症类型。</a:t>
            </a:r>
            <a:endParaRPr lang="en-US" altLang="zh-CN" sz="2800" dirty="0" smtClean="0"/>
          </a:p>
          <a:p>
            <a:pPr eaLnBrk="1" hangingPunct="1"/>
            <a:r>
              <a:rPr lang="zh-CN" altLang="en-US" sz="2800" dirty="0" smtClean="0"/>
              <a:t>前列腺癌、肺癌、结直肠癌、肝癌和胃癌是男性最常见的癌症。</a:t>
            </a:r>
            <a:r>
              <a:rPr lang="en-US" altLang="zh-CN" sz="2800" dirty="0" smtClean="0"/>
              <a:t> </a:t>
            </a:r>
            <a:r>
              <a:rPr lang="zh-CN" altLang="en-US" sz="2800" dirty="0" smtClean="0"/>
              <a:t/>
            </a:r>
            <a:br>
              <a:rPr lang="zh-CN" altLang="en-US" sz="2800" dirty="0" smtClean="0"/>
            </a:br>
            <a:endParaRPr lang="en-US" altLang="zh-CN" sz="2800" dirty="0" smtClean="0">
              <a:ea typeface="宋体"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en-US" altLang="zh-CN" smtClean="0">
                <a:ea typeface="宋体" pitchFamily="2" charset="-122"/>
              </a:rPr>
              <a:t>Introduction</a:t>
            </a: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尽管有几种不同的癌症治疗方法，包括放射治疗、 手术、免疫治疗、内分泌治疗和基因治疗，化疗仍然是最常见的癌症治疗方法。</a:t>
            </a:r>
            <a:endParaRPr lang="en-US" altLang="zh-CN" sz="2800" dirty="0" smtClean="0"/>
          </a:p>
          <a:p>
            <a:pPr eaLnBrk="1" hangingPunct="1"/>
            <a:r>
              <a:rPr lang="zh-CN" altLang="en-US" sz="2800" dirty="0" smtClean="0"/>
              <a:t>本文介绍了肿瘤细胞对化疗和目前用于临床治疗的化疗药物的抗性机制的最新数据，以及旨在克服这些抗性机制的新型潜在抗癌药物的作用机制。 </a:t>
            </a:r>
            <a:br>
              <a:rPr lang="zh-CN" altLang="en-US" sz="2800" dirty="0" smtClean="0"/>
            </a:br>
            <a:r>
              <a:rPr lang="zh-CN" altLang="en-US" sz="2800" dirty="0" smtClean="0"/>
              <a:t/>
            </a:r>
            <a:br>
              <a:rPr lang="zh-CN" altLang="en-US" sz="2800" dirty="0" smtClean="0"/>
            </a:br>
            <a:endParaRPr lang="en-US" altLang="zh-CN" sz="2800" dirty="0" smtClean="0">
              <a:ea typeface="宋体"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ea typeface="宋体" pitchFamily="2" charset="-122"/>
              </a:rPr>
              <a:t>常用化疗药物的分类</a:t>
            </a:r>
            <a:endParaRPr lang="en-US" altLang="zh-CN" dirty="0" smtClean="0">
              <a:ea typeface="宋体"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根据来源化疗药物可分为两类。 它们可以是植物来源（ 从植物中提取） 或合成来源。 </a:t>
            </a:r>
            <a:endParaRPr lang="en-US" altLang="zh-CN" sz="2800" dirty="0" smtClean="0"/>
          </a:p>
          <a:p>
            <a:pPr eaLnBrk="1" hangingPunct="1"/>
            <a:r>
              <a:rPr lang="zh-CN" altLang="en-US" sz="2800" dirty="0" smtClean="0"/>
              <a:t>根据作用机制的不同， 它们可以分为烷化剂、 抗代谢剂、 拓扑异构酶抑制剂、有丝分裂纺锤体抑制剂和其他。 </a:t>
            </a:r>
            <a:br>
              <a:rPr lang="zh-CN" altLang="en-US" sz="2800" dirty="0" smtClean="0"/>
            </a:br>
            <a:endParaRPr lang="en-US" altLang="zh-CN" sz="2800" dirty="0" smtClean="0">
              <a:ea typeface="宋体"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
            </a:r>
            <a:br>
              <a:rPr lang="zh-CN" altLang="en-US" sz="2800" dirty="0" smtClean="0"/>
            </a:br>
            <a:endParaRPr lang="en-US" altLang="zh-CN" sz="2800" dirty="0" smtClean="0">
              <a:ea typeface="宋体" pitchFamily="2" charset="-122"/>
            </a:endParaRPr>
          </a:p>
        </p:txBody>
      </p:sp>
      <p:pic>
        <p:nvPicPr>
          <p:cNvPr id="1027" name="Picture 3"/>
          <p:cNvPicPr>
            <a:picLocks noChangeAspect="1" noChangeArrowheads="1"/>
          </p:cNvPicPr>
          <p:nvPr/>
        </p:nvPicPr>
        <p:blipFill>
          <a:blip r:embed="rId2" cstate="print"/>
          <a:srcRect/>
          <a:stretch>
            <a:fillRect/>
          </a:stretch>
        </p:blipFill>
        <p:spPr bwMode="auto">
          <a:xfrm>
            <a:off x="308610" y="0"/>
            <a:ext cx="8606790" cy="50863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sz="half" idx="1"/>
          </p:nvPr>
        </p:nvSpPr>
        <p:spPr>
          <a:xfrm>
            <a:off x="457200" y="742950"/>
            <a:ext cx="8305800" cy="3943350"/>
          </a:xfrm>
        </p:spPr>
        <p:txBody>
          <a:bodyPr/>
          <a:lstStyle/>
          <a:p>
            <a:pPr eaLnBrk="1" hangingPunct="1"/>
            <a:r>
              <a:rPr lang="zh-CN" altLang="en-US" sz="2800" dirty="0" smtClean="0"/>
              <a:t>烷基化剂包括噁唑磷（环磷酰胺和伊磷酰胺）；氮芥（布洛芬、氯霉素和美法仑）；肼（ 替莫唑胺）；铂类制剂（顺铂、卡铂和奥沙利铂）；以及仍在研究中的新型</a:t>
            </a:r>
            <a:r>
              <a:rPr lang="en-US" altLang="zh-CN" sz="2800" dirty="0" smtClean="0"/>
              <a:t>OFF-ON</a:t>
            </a:r>
            <a:r>
              <a:rPr lang="zh-CN" altLang="en-US" sz="2800" dirty="0" smtClean="0"/>
              <a:t>型烷基化剂，如乙烯基</a:t>
            </a:r>
            <a:r>
              <a:rPr lang="en-US" altLang="zh-CN" sz="2800" dirty="0" smtClean="0"/>
              <a:t>-</a:t>
            </a:r>
            <a:r>
              <a:rPr lang="zh-CN" altLang="en-US" sz="2800" dirty="0" smtClean="0"/>
              <a:t>喹唑啉酮（</a:t>
            </a:r>
            <a:r>
              <a:rPr lang="en-US" altLang="zh-CN" sz="2800" dirty="0" smtClean="0"/>
              <a:t>VQ</a:t>
            </a:r>
            <a:r>
              <a:rPr lang="zh-CN" altLang="en-US" sz="2800" dirty="0" smtClean="0"/>
              <a:t>）。属于这类分子的化学治疗剂在链间或链内产生交联，或将烷基转移到</a:t>
            </a:r>
            <a:r>
              <a:rPr lang="en-US" altLang="zh-CN" sz="2800" dirty="0" smtClean="0"/>
              <a:t>DNA</a:t>
            </a:r>
            <a:r>
              <a:rPr lang="zh-CN" altLang="en-US" sz="2800" dirty="0" smtClean="0"/>
              <a:t>的鸟嘌呤残基上，从而导致</a:t>
            </a:r>
            <a:r>
              <a:rPr lang="en-US" altLang="zh-CN" sz="2800" dirty="0" smtClean="0"/>
              <a:t>DNA</a:t>
            </a:r>
            <a:r>
              <a:rPr lang="zh-CN" altLang="en-US" sz="2800" dirty="0" smtClean="0"/>
              <a:t>碱基的错配形成， 防止</a:t>
            </a:r>
            <a:r>
              <a:rPr lang="en-US" altLang="zh-CN" sz="2800" dirty="0" smtClean="0"/>
              <a:t>DNA</a:t>
            </a:r>
            <a:r>
              <a:rPr lang="zh-CN" altLang="en-US" sz="2800" dirty="0" smtClean="0"/>
              <a:t>合成过程中的链分离。</a:t>
            </a:r>
            <a:endParaRPr lang="en-US" altLang="zh-CN" sz="2800" dirty="0" smtClean="0">
              <a:ea typeface="宋体" pitchFamily="2" charset="-122"/>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sz="half" idx="1"/>
          </p:nvPr>
        </p:nvSpPr>
        <p:spPr>
          <a:xfrm>
            <a:off x="457200" y="209550"/>
            <a:ext cx="8305800" cy="3943350"/>
          </a:xfrm>
        </p:spPr>
        <p:txBody>
          <a:bodyPr/>
          <a:lstStyle/>
          <a:p>
            <a:pPr eaLnBrk="1" hangingPunct="1"/>
            <a:r>
              <a:rPr lang="zh-CN" altLang="en-US" sz="2800" dirty="0" smtClean="0"/>
              <a:t>抗代谢药物可分为几组。嘧啶类拮抗剂（阿糖胞苷、</a:t>
            </a:r>
            <a:r>
              <a:rPr lang="en-US" altLang="zh-CN" sz="2800" dirty="0" smtClean="0"/>
              <a:t>5-</a:t>
            </a:r>
            <a:r>
              <a:rPr lang="zh-CN" altLang="en-US" sz="2800" dirty="0" smtClean="0"/>
              <a:t>氟尿嘧啶（</a:t>
            </a:r>
            <a:r>
              <a:rPr lang="en-US" altLang="zh-CN" sz="2800" dirty="0" smtClean="0"/>
              <a:t>5-FU</a:t>
            </a:r>
            <a:r>
              <a:rPr lang="zh-CN" altLang="en-US" sz="2800" dirty="0" smtClean="0"/>
              <a:t>）、吉西他滨和卡培他滨），嘌呤拮抗剂（氟达拉滨）、嘌呤类似物（ </a:t>
            </a:r>
            <a:r>
              <a:rPr lang="en-US" altLang="zh-CN" sz="2800" dirty="0" smtClean="0"/>
              <a:t>6-</a:t>
            </a:r>
            <a:r>
              <a:rPr lang="zh-CN" altLang="en-US" sz="2800" dirty="0" smtClean="0"/>
              <a:t>巯基嘌呤、硫唑嘌呤和克拉霉素）、抗胆碱酯类药物（甲氨蝶呤、培美曲塞和帕拉曲塞）和核糖核酸还原酶抑制剂（羟基脲）。</a:t>
            </a:r>
            <a:endParaRPr lang="en-US" altLang="zh-CN" sz="2800" dirty="0" smtClean="0"/>
          </a:p>
          <a:p>
            <a:pPr eaLnBrk="1" hangingPunct="1"/>
            <a:r>
              <a:rPr lang="zh-CN" altLang="en-US" sz="2800" dirty="0" smtClean="0"/>
              <a:t>这些抗癌药物干扰基本的生物合成途径，干扰</a:t>
            </a:r>
            <a:r>
              <a:rPr lang="en-US" altLang="zh-CN" sz="2800" dirty="0" smtClean="0"/>
              <a:t>DNA/RNA</a:t>
            </a:r>
            <a:r>
              <a:rPr lang="zh-CN" altLang="en-US" sz="2800" dirty="0" smtClean="0"/>
              <a:t>的合成，或通过抑制特定的酶（二氢叶酸还原酶、核糖核苷酸还原酶和</a:t>
            </a:r>
            <a:r>
              <a:rPr lang="en-US" altLang="zh-CN" sz="2800" dirty="0" smtClean="0"/>
              <a:t>DNA</a:t>
            </a:r>
            <a:r>
              <a:rPr lang="zh-CN" altLang="en-US" sz="2800" dirty="0" smtClean="0"/>
              <a:t>聚合酶）或将嘧啶</a:t>
            </a:r>
            <a:r>
              <a:rPr lang="en-US" altLang="zh-CN" sz="2800" dirty="0" smtClean="0"/>
              <a:t>/</a:t>
            </a:r>
            <a:r>
              <a:rPr lang="zh-CN" altLang="en-US" sz="2800" dirty="0" smtClean="0"/>
              <a:t>嘌呤的错误结构类似物纳入</a:t>
            </a:r>
            <a:r>
              <a:rPr lang="en-US" altLang="zh-CN" sz="2800" dirty="0" smtClean="0"/>
              <a:t>DNA</a:t>
            </a:r>
            <a:r>
              <a:rPr lang="zh-CN" altLang="en-US" sz="2800" dirty="0" smtClean="0"/>
              <a:t>而导致</a:t>
            </a:r>
            <a:r>
              <a:rPr lang="en-US" altLang="zh-CN" sz="2800" dirty="0" smtClean="0"/>
              <a:t>DNA</a:t>
            </a:r>
            <a:r>
              <a:rPr lang="zh-CN" altLang="en-US" sz="2800" dirty="0" smtClean="0"/>
              <a:t>链断裂。</a:t>
            </a:r>
            <a:br>
              <a:rPr lang="zh-CN" altLang="en-US" sz="2800" dirty="0" smtClean="0"/>
            </a:br>
            <a:endParaRPr lang="en-US" altLang="zh-CN" sz="2800" dirty="0" smtClean="0">
              <a:ea typeface="宋体" pitchFamily="2" charset="-122"/>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sz="half" idx="1"/>
          </p:nvPr>
        </p:nvSpPr>
        <p:spPr>
          <a:xfrm>
            <a:off x="381000" y="361950"/>
            <a:ext cx="8305800" cy="3943350"/>
          </a:xfrm>
        </p:spPr>
        <p:txBody>
          <a:bodyPr/>
          <a:lstStyle/>
          <a:p>
            <a:pPr eaLnBrk="1" hangingPunct="1"/>
            <a:r>
              <a:rPr lang="zh-CN" altLang="en-US" sz="2800" dirty="0" smtClean="0"/>
              <a:t>拓扑异构酶</a:t>
            </a:r>
            <a:r>
              <a:rPr lang="en-US" altLang="zh-CN" sz="2800" dirty="0" smtClean="0"/>
              <a:t>I</a:t>
            </a:r>
            <a:r>
              <a:rPr lang="zh-CN" altLang="en-US" sz="2800" dirty="0" smtClean="0"/>
              <a:t>抑制剂（伊立替康和拓扑替康）和拓扑异构酶</a:t>
            </a:r>
            <a:r>
              <a:rPr lang="en-US" altLang="zh-CN" sz="2800" dirty="0" smtClean="0"/>
              <a:t>II</a:t>
            </a:r>
            <a:r>
              <a:rPr lang="zh-CN" altLang="en-US" sz="2800" dirty="0" smtClean="0"/>
              <a:t>抑制剂（依托泊苷；替尼泊苷 以及蒽环类药物，如依达比星、 达诺比星和多柔比星（</a:t>
            </a:r>
            <a:r>
              <a:rPr lang="en-US" altLang="zh-CN" sz="2800" dirty="0" smtClean="0"/>
              <a:t>DOX</a:t>
            </a:r>
            <a:r>
              <a:rPr lang="zh-CN" altLang="en-US" sz="2800" dirty="0" smtClean="0"/>
              <a:t>））抑制参与</a:t>
            </a:r>
            <a:r>
              <a:rPr lang="en-US" altLang="zh-CN" sz="2800" dirty="0" smtClean="0"/>
              <a:t>DNA</a:t>
            </a:r>
            <a:r>
              <a:rPr lang="zh-CN" altLang="en-US" sz="2800" dirty="0" smtClean="0"/>
              <a:t>复制的拓扑异构酶活动，并导致</a:t>
            </a:r>
            <a:r>
              <a:rPr lang="en-US" altLang="zh-CN" sz="2800" dirty="0" smtClean="0"/>
              <a:t>DNA</a:t>
            </a:r>
            <a:r>
              <a:rPr lang="zh-CN" altLang="en-US" sz="2800" dirty="0" smtClean="0"/>
              <a:t>链断裂。</a:t>
            </a:r>
            <a:endParaRPr lang="en-US" altLang="zh-CN" sz="2800" dirty="0" smtClean="0"/>
          </a:p>
          <a:p>
            <a:pPr eaLnBrk="1" hangingPunct="1"/>
            <a:r>
              <a:rPr lang="zh-CN" altLang="en-US" sz="2800" dirty="0" smtClean="0"/>
              <a:t>有丝分裂纺锤体抑制剂，如他汀类药物（多西他赛和紫杉醇）和长春新碱类药物（长春新碱</a:t>
            </a:r>
            <a:r>
              <a:rPr lang="en-US" altLang="zh-CN" sz="2800" dirty="0" smtClean="0"/>
              <a:t>(VCR)</a:t>
            </a:r>
            <a:r>
              <a:rPr lang="zh-CN" altLang="en-US" sz="2800" dirty="0" smtClean="0"/>
              <a:t>和长春碱</a:t>
            </a:r>
            <a:r>
              <a:rPr lang="en-US" altLang="zh-CN" sz="2800" dirty="0" smtClean="0"/>
              <a:t>(Vinblastine)</a:t>
            </a:r>
            <a:r>
              <a:rPr lang="zh-CN" altLang="en-US" sz="2800" dirty="0" smtClean="0"/>
              <a:t>，通过抑制核分裂（有丝分裂停滞在中期）来改变纺锤体微管的功能</a:t>
            </a:r>
            <a:r>
              <a:rPr lang="en-US" altLang="zh-CN" sz="2800" dirty="0" smtClean="0"/>
              <a:t>/</a:t>
            </a:r>
            <a:r>
              <a:rPr lang="zh-CN" altLang="en-US" sz="2800" dirty="0" smtClean="0"/>
              <a:t>形成，导致细胞死亡。</a:t>
            </a:r>
            <a:endParaRPr lang="en-US" altLang="zh-CN" sz="2800" dirty="0" smtClean="0"/>
          </a:p>
          <a:p>
            <a:pPr eaLnBrk="1" hangingPunct="1">
              <a:buNone/>
            </a:pPr>
            <a:r>
              <a:rPr lang="zh-CN" altLang="en-US" sz="2800" dirty="0" smtClean="0"/>
              <a:t/>
            </a:r>
            <a:br>
              <a:rPr lang="zh-CN" altLang="en-US" sz="2800" dirty="0" smtClean="0"/>
            </a:br>
            <a:r>
              <a:rPr lang="zh-CN" altLang="en-US" sz="2800" dirty="0" smtClean="0"/>
              <a:t/>
            </a:r>
            <a:br>
              <a:rPr lang="zh-CN" altLang="en-US" sz="2800" dirty="0" smtClean="0"/>
            </a:br>
            <a:endParaRPr lang="en-US" altLang="zh-CN" sz="2800" dirty="0" smtClean="0">
              <a:ea typeface="宋体" pitchFamily="2" charset="-122"/>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sz="half" idx="1"/>
          </p:nvPr>
        </p:nvSpPr>
        <p:spPr>
          <a:xfrm>
            <a:off x="457200" y="533400"/>
            <a:ext cx="8305800" cy="3943350"/>
          </a:xfrm>
        </p:spPr>
        <p:txBody>
          <a:bodyPr/>
          <a:lstStyle/>
          <a:p>
            <a:pPr eaLnBrk="1" hangingPunct="1"/>
            <a:r>
              <a:rPr lang="zh-CN" altLang="en-US" sz="2800" dirty="0" smtClean="0"/>
              <a:t>其他化疗药物， 包括一些酶（</a:t>
            </a:r>
            <a:r>
              <a:rPr lang="en-US" altLang="zh-CN" sz="2800" dirty="0" smtClean="0"/>
              <a:t>L-</a:t>
            </a:r>
            <a:r>
              <a:rPr lang="zh-CN" altLang="en-US" sz="2800" dirty="0" smtClean="0"/>
              <a:t>天冬氨酸酶） 、 蛋白酶体抑制剂（ 硼替佐米）、酪氨酸激酶抑制剂（伊马替尼和厄洛替尼）和抗生素（博来霉素、</a:t>
            </a:r>
            <a:br>
              <a:rPr lang="zh-CN" altLang="en-US" sz="2800" dirty="0" smtClean="0"/>
            </a:br>
            <a:r>
              <a:rPr lang="zh-CN" altLang="en-US" sz="2800" dirty="0" smtClean="0"/>
              <a:t>放线菌素</a:t>
            </a:r>
            <a:r>
              <a:rPr lang="en-US" altLang="zh-CN" sz="2800" dirty="0" smtClean="0"/>
              <a:t>D</a:t>
            </a:r>
            <a:r>
              <a:rPr lang="zh-CN" altLang="en-US" sz="2800" dirty="0" smtClean="0"/>
              <a:t>和蒽环类药物</a:t>
            </a:r>
            <a:r>
              <a:rPr lang="zh-CN" altLang="en-US" sz="2800" dirty="0" smtClean="0"/>
              <a:t>）。</a:t>
            </a:r>
            <a:endParaRPr lang="en-US" altLang="zh-CN" sz="2800" dirty="0" smtClean="0">
              <a:ea typeface="宋体" pitchFamily="2" charset="-122"/>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sz="half" idx="1"/>
          </p:nvPr>
        </p:nvSpPr>
        <p:spPr>
          <a:xfrm>
            <a:off x="457200" y="209550"/>
            <a:ext cx="8305800" cy="3943350"/>
          </a:xfrm>
        </p:spPr>
        <p:txBody>
          <a:bodyPr/>
          <a:lstStyle/>
          <a:p>
            <a:pPr eaLnBrk="1" hangingPunct="1"/>
            <a:r>
              <a:rPr lang="en-US" altLang="zh-CN" sz="2800" dirty="0" smtClean="0"/>
              <a:t>L-</a:t>
            </a:r>
            <a:r>
              <a:rPr lang="zh-CN" altLang="en-US" sz="2800" dirty="0" smtClean="0"/>
              <a:t>天冬氨酸酶可裂解细胞正常代谢所必需的氨基酸</a:t>
            </a:r>
            <a:r>
              <a:rPr lang="en-US" altLang="zh-CN" sz="2800" dirty="0" smtClean="0"/>
              <a:t>L-</a:t>
            </a:r>
            <a:r>
              <a:rPr lang="zh-CN" altLang="en-US" sz="2800" dirty="0" smtClean="0"/>
              <a:t>天冬氨酸， 而硼替佐米则通过抑制凋亡蛋白的降解促使细胞凋亡。 伊马替尼和厄洛替尼抑制参与与受体介导的生长信号相关的多种细胞内途径的酪氨酸激酶活动，导致细胞功能紊乱和随后的细胞死亡。博莱霉素诱导形成自由基，导致</a:t>
            </a:r>
            <a:r>
              <a:rPr lang="en-US" altLang="zh-CN" sz="2800" dirty="0" smtClean="0"/>
              <a:t>DNA</a:t>
            </a:r>
            <a:r>
              <a:rPr lang="zh-CN" altLang="en-US" sz="2800" dirty="0" smtClean="0"/>
              <a:t>损伤和细胞周期停滞在</a:t>
            </a:r>
            <a:r>
              <a:rPr lang="en-US" altLang="zh-CN" sz="2800" dirty="0" smtClean="0"/>
              <a:t>G2</a:t>
            </a:r>
            <a:r>
              <a:rPr lang="zh-CN" altLang="en-US" sz="2800" dirty="0" smtClean="0"/>
              <a:t>期。另一种抗癌剂，放线菌素</a:t>
            </a:r>
            <a:r>
              <a:rPr lang="en-US" altLang="zh-CN" sz="2800" dirty="0" smtClean="0"/>
              <a:t>D</a:t>
            </a:r>
            <a:r>
              <a:rPr lang="zh-CN" altLang="en-US" sz="2800" dirty="0" smtClean="0"/>
              <a:t>，干扰</a:t>
            </a:r>
            <a:r>
              <a:rPr lang="en-US" altLang="zh-CN" sz="2800" dirty="0" smtClean="0"/>
              <a:t>DNA</a:t>
            </a:r>
            <a:r>
              <a:rPr lang="zh-CN" altLang="en-US" sz="2800" dirty="0" smtClean="0"/>
              <a:t>转录。蒽环类药物抑制拓扑异构酶</a:t>
            </a:r>
            <a:r>
              <a:rPr lang="en-US" altLang="zh-CN" sz="2800" dirty="0" smtClean="0"/>
              <a:t>II</a:t>
            </a:r>
            <a:r>
              <a:rPr lang="zh-CN" altLang="en-US" sz="2800" dirty="0" smtClean="0"/>
              <a:t>的活性。</a:t>
            </a:r>
            <a:br>
              <a:rPr lang="zh-CN" altLang="en-US" sz="2800" dirty="0" smtClean="0"/>
            </a:br>
            <a:r>
              <a:rPr lang="zh-CN" altLang="en-US" sz="2800" dirty="0" smtClean="0"/>
              <a:t/>
            </a:r>
            <a:br>
              <a:rPr lang="zh-CN" altLang="en-US" sz="2800" dirty="0" smtClean="0"/>
            </a:br>
            <a:r>
              <a:rPr lang="zh-CN" altLang="en-US" sz="2800" dirty="0" smtClean="0"/>
              <a:t/>
            </a:r>
            <a:br>
              <a:rPr lang="zh-CN" altLang="en-US" sz="2800" dirty="0" smtClean="0"/>
            </a:br>
            <a:endParaRPr lang="en-US" altLang="zh-CN" sz="2800" dirty="0" smtClean="0">
              <a:ea typeface="宋体" pitchFamily="2" charset="-122"/>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癌症化疗中的抗药性问题 </a:t>
            </a:r>
            <a:endParaRPr lang="en-US" altLang="zh-CN" dirty="0" smtClean="0">
              <a:ea typeface="宋体"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统计数据显示， </a:t>
            </a:r>
            <a:r>
              <a:rPr lang="en-US" altLang="zh-CN" sz="2800" dirty="0" smtClean="0"/>
              <a:t>90%</a:t>
            </a:r>
            <a:r>
              <a:rPr lang="zh-CN" altLang="en-US" sz="2800" dirty="0" smtClean="0"/>
              <a:t>以上的癌症患者的死亡率是由耐药性引起的。</a:t>
            </a:r>
            <a:endParaRPr lang="en-US" altLang="zh-CN" sz="2800" dirty="0" smtClean="0"/>
          </a:p>
          <a:p>
            <a:pPr eaLnBrk="1" hangingPunct="1"/>
            <a:r>
              <a:rPr lang="zh-CN" altLang="en-US" sz="2800" dirty="0" smtClean="0"/>
              <a:t>在化疗过程中，癌细胞的</a:t>
            </a:r>
            <a:r>
              <a:rPr lang="en-US" altLang="zh-CN" sz="2800" dirty="0" smtClean="0"/>
              <a:t>MDR</a:t>
            </a:r>
            <a:r>
              <a:rPr lang="zh-CN" altLang="en-US" sz="2800" dirty="0" smtClean="0"/>
              <a:t>可能与多种机制有关， 包括药物的外流、 遗传因素（基因突变</a:t>
            </a:r>
            <a:r>
              <a:rPr lang="zh-CN" altLang="en-US" sz="2800" dirty="0" smtClean="0"/>
              <a:t>、基因扩</a:t>
            </a:r>
            <a:r>
              <a:rPr lang="zh-CN" altLang="en-US" sz="2800" dirty="0" smtClean="0"/>
              <a:t>增和表观遗传学改变）、生长因子、 </a:t>
            </a:r>
            <a:r>
              <a:rPr lang="en-US" altLang="zh-CN" sz="2800" dirty="0" smtClean="0"/>
              <a:t>DNA</a:t>
            </a:r>
            <a:r>
              <a:rPr lang="zh-CN" altLang="en-US" sz="2800" dirty="0" smtClean="0"/>
              <a:t>修复能力的提高和异物代谢的提高。</a:t>
            </a:r>
            <a:br>
              <a:rPr lang="zh-CN" altLang="en-US" sz="2800" dirty="0" smtClean="0"/>
            </a:br>
            <a:r>
              <a:rPr lang="zh-CN" altLang="en-US" sz="2800" dirty="0" smtClean="0"/>
              <a:t/>
            </a:r>
            <a:br>
              <a:rPr lang="zh-CN" altLang="en-US" sz="2800" dirty="0" smtClean="0"/>
            </a:br>
            <a:r>
              <a:rPr lang="zh-CN" altLang="en-US" sz="2800" dirty="0" smtClean="0"/>
              <a:t> </a:t>
            </a:r>
            <a:br>
              <a:rPr lang="zh-CN" altLang="en-US" sz="2800" dirty="0" smtClean="0"/>
            </a:br>
            <a:r>
              <a:rPr lang="zh-CN" altLang="en-US" sz="2800" dirty="0" smtClean="0"/>
              <a:t/>
            </a:r>
            <a:br>
              <a:rPr lang="zh-CN" altLang="en-US" sz="2800" dirty="0" smtClean="0"/>
            </a:br>
            <a:endParaRPr lang="en-US" altLang="zh-CN" sz="2800" dirty="0" smtClean="0">
              <a:ea typeface="宋体"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228600" y="148590"/>
            <a:ext cx="8732520" cy="470916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强化药物的外流</a:t>
            </a:r>
            <a:endParaRPr lang="en-US" altLang="zh-CN" dirty="0" smtClean="0">
              <a:ea typeface="宋体"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存在于细胞膜上的</a:t>
            </a:r>
            <a:r>
              <a:rPr lang="en-US" altLang="zh-CN" sz="2800" dirty="0" smtClean="0"/>
              <a:t>ATP</a:t>
            </a:r>
            <a:r>
              <a:rPr lang="zh-CN" altLang="en-US" sz="2800" dirty="0" smtClean="0"/>
              <a:t>结合盒（</a:t>
            </a:r>
            <a:r>
              <a:rPr lang="en-US" altLang="zh-CN" sz="2800" dirty="0" smtClean="0"/>
              <a:t>ABC</a:t>
            </a:r>
            <a:r>
              <a:rPr lang="zh-CN" altLang="en-US" sz="2800" dirty="0" smtClean="0"/>
              <a:t>） 蛋白， 如</a:t>
            </a:r>
            <a:r>
              <a:rPr lang="en-US" altLang="zh-CN" sz="2800" dirty="0" smtClean="0"/>
              <a:t>P-</a:t>
            </a:r>
            <a:r>
              <a:rPr lang="zh-CN" altLang="en-US" sz="2800" dirty="0" smtClean="0"/>
              <a:t>糖蛋白（</a:t>
            </a:r>
            <a:r>
              <a:rPr lang="en-US" altLang="zh-CN" sz="2800" dirty="0" smtClean="0"/>
              <a:t>P-gp</a:t>
            </a:r>
            <a:r>
              <a:rPr lang="zh-CN" altLang="en-US" sz="2800" dirty="0" smtClean="0"/>
              <a:t>）</a:t>
            </a:r>
            <a:r>
              <a:rPr lang="en-US" altLang="zh-CN" sz="2800" dirty="0" smtClean="0"/>
              <a:t>/ATP</a:t>
            </a:r>
            <a:r>
              <a:rPr lang="zh-CN" altLang="en-US" sz="2800" dirty="0" smtClean="0"/>
              <a:t>结合盒亚家族</a:t>
            </a:r>
            <a:r>
              <a:rPr lang="en-US" altLang="zh-CN" sz="2800" dirty="0" smtClean="0"/>
              <a:t>B</a:t>
            </a:r>
            <a:r>
              <a:rPr lang="zh-CN" altLang="en-US" sz="2800" dirty="0" smtClean="0"/>
              <a:t>成员</a:t>
            </a:r>
            <a:r>
              <a:rPr lang="en-US" altLang="zh-CN" sz="2800" dirty="0" smtClean="0"/>
              <a:t>1</a:t>
            </a:r>
            <a:r>
              <a:rPr lang="zh-CN" altLang="en-US" sz="2800" dirty="0" smtClean="0"/>
              <a:t>（</a:t>
            </a:r>
            <a:r>
              <a:rPr lang="en-US" altLang="zh-CN" sz="2800" dirty="0" smtClean="0"/>
              <a:t>ABCB1</a:t>
            </a:r>
            <a:r>
              <a:rPr lang="zh-CN" altLang="en-US" sz="2800" dirty="0" smtClean="0"/>
              <a:t>） 或乳腺癌抗性蛋白（</a:t>
            </a:r>
            <a:r>
              <a:rPr lang="en-US" altLang="zh-CN" sz="2800" dirty="0" smtClean="0"/>
              <a:t>BCRP</a:t>
            </a:r>
            <a:r>
              <a:rPr lang="zh-CN" altLang="en-US" sz="2800" dirty="0" smtClean="0"/>
              <a:t>），负责调节各种化学化合物的分布、 吸收和排泄。</a:t>
            </a:r>
            <a:endParaRPr lang="en-US" altLang="zh-CN" sz="2800" dirty="0" smtClean="0"/>
          </a:p>
          <a:p>
            <a:pPr eaLnBrk="1" hangingPunct="1"/>
            <a:r>
              <a:rPr lang="zh-CN" altLang="en-US" sz="2800" dirty="0" smtClean="0"/>
              <a:t>由于这些蛋白保护细胞免受细胞内药物高浓度引起的死亡，它们也可以干扰药物的施用，降低其生物利用度、 细胞内浓度以及其在血脑屏障的通过。</a:t>
            </a:r>
            <a:endParaRPr lang="en-US" altLang="zh-CN" sz="2800" dirty="0" smtClean="0">
              <a:ea typeface="宋体"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强化药物的外流</a:t>
            </a:r>
            <a:endParaRPr lang="en-US" altLang="zh-CN" dirty="0" smtClean="0">
              <a:ea typeface="宋体"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smtClean="0"/>
              <a:t>P-gp</a:t>
            </a:r>
            <a:r>
              <a:rPr lang="zh-CN" altLang="en-US" sz="2800" dirty="0" smtClean="0"/>
              <a:t>在内皮细胞表面高度表达，有助于减少化疗药物对特定部位的渗透， 特别是在脑瘤治疗中， 抗癌药物一般不能通过</a:t>
            </a:r>
            <a:r>
              <a:rPr lang="en-US" altLang="zh-CN" sz="2800" dirty="0" smtClean="0"/>
              <a:t>BBB</a:t>
            </a:r>
            <a:r>
              <a:rPr lang="zh-CN" altLang="en-US" sz="2800" dirty="0" smtClean="0"/>
              <a:t>。</a:t>
            </a:r>
            <a:endParaRPr lang="en-US" altLang="zh-CN" sz="2800" dirty="0" smtClean="0"/>
          </a:p>
          <a:p>
            <a:pPr eaLnBrk="1" hangingPunct="1"/>
            <a:r>
              <a:rPr lang="zh-CN" altLang="en-US" sz="2800" dirty="0" smtClean="0"/>
              <a:t>肿瘤的大小在药物渗透方面也起着关键作用。 由于大肿瘤的血液供应较差，与几乎可以不受限制地获得氧气和营养供应的小肿瘤相比， 化疗药物在大肿瘤中的效果通常较差。</a:t>
            </a:r>
            <a:br>
              <a:rPr lang="zh-CN" altLang="en-US" sz="2800" dirty="0" smtClean="0"/>
            </a:br>
            <a:endParaRPr lang="en-US" altLang="zh-CN" sz="2800" dirty="0" smtClean="0">
              <a:ea typeface="宋体"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强化药物的外流</a:t>
            </a:r>
            <a:endParaRPr lang="en-US" altLang="zh-CN" dirty="0" smtClean="0">
              <a:ea typeface="宋体"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smtClean="0"/>
              <a:t>P-gp</a:t>
            </a:r>
            <a:r>
              <a:rPr lang="zh-CN" altLang="en-US" sz="2800" dirty="0" smtClean="0"/>
              <a:t>保护大脑免受潜在的破坏性化合物的影响， 但同时也限制了治疗药物的进入，导致治疗的复杂性提高。 </a:t>
            </a:r>
            <a:endParaRPr lang="en-US" altLang="zh-CN" sz="2800" dirty="0" smtClean="0"/>
          </a:p>
          <a:p>
            <a:pPr eaLnBrk="1" hangingPunct="1"/>
            <a:r>
              <a:rPr lang="zh-CN" altLang="en-US" sz="2800" dirty="0" smtClean="0"/>
              <a:t>在大多数情况下，克服这一障碍的唯一方法是增加药物的浓度，这往往会导致全身中毒。这就是为什么药物的外流升高被认为是癌细胞对化疗药物产生抗性的关键机制之一的原因。 </a:t>
            </a:r>
            <a:br>
              <a:rPr lang="zh-CN" altLang="en-US" sz="2800" dirty="0" smtClean="0"/>
            </a:br>
            <a:r>
              <a:rPr lang="zh-CN" altLang="en-US" sz="2800" dirty="0" smtClean="0"/>
              <a:t> </a:t>
            </a:r>
            <a:br>
              <a:rPr lang="zh-CN" altLang="en-US" sz="2800" dirty="0" smtClean="0"/>
            </a:br>
            <a:endParaRPr lang="en-US" altLang="zh-CN" sz="2800" dirty="0" smtClean="0">
              <a:ea typeface="宋体"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强化药物的外流</a:t>
            </a:r>
            <a:endParaRPr lang="en-US" altLang="zh-CN" dirty="0" smtClean="0">
              <a:ea typeface="宋体"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在所有人类癌症中，约有</a:t>
            </a:r>
            <a:r>
              <a:rPr lang="en-US" altLang="zh-CN" sz="2800" dirty="0" smtClean="0"/>
              <a:t>50%</a:t>
            </a:r>
            <a:r>
              <a:rPr lang="zh-CN" altLang="en-US" sz="2800" dirty="0" smtClean="0"/>
              <a:t>观察到</a:t>
            </a:r>
            <a:r>
              <a:rPr lang="en-US" altLang="zh-CN" sz="2800" dirty="0" smtClean="0"/>
              <a:t>P-gp</a:t>
            </a:r>
            <a:r>
              <a:rPr lang="zh-CN" altLang="en-US" sz="2800" dirty="0" smtClean="0"/>
              <a:t>的过度表达。</a:t>
            </a:r>
            <a:endParaRPr lang="en-US" altLang="zh-CN" sz="2800" dirty="0" smtClean="0"/>
          </a:p>
          <a:p>
            <a:pPr eaLnBrk="1" hangingPunct="1"/>
            <a:r>
              <a:rPr lang="zh-CN" altLang="en-US" sz="2800" dirty="0" smtClean="0"/>
              <a:t>在一些肿瘤类型中，如肺、肝、肾、直肠和结肠，在化疗前已观察到</a:t>
            </a:r>
            <a:r>
              <a:rPr lang="en-US" altLang="zh-CN" sz="2800" dirty="0" smtClean="0"/>
              <a:t>P-gp</a:t>
            </a:r>
            <a:r>
              <a:rPr lang="zh-CN" altLang="en-US" sz="2800" dirty="0" smtClean="0"/>
              <a:t>的表达增加，而在其他肿瘤中，包括血液恶性肿瘤，如急性淋巴细胞白血病和急性骨髓性白血病，</a:t>
            </a:r>
            <a:r>
              <a:rPr lang="en-US" altLang="zh-CN" sz="2800" dirty="0" smtClean="0"/>
              <a:t>P-gp</a:t>
            </a:r>
            <a:r>
              <a:rPr lang="zh-CN" altLang="en-US" sz="2800" dirty="0" smtClean="0"/>
              <a:t>的过度表达在接触抗癌药物后被注意到。</a:t>
            </a:r>
            <a:br>
              <a:rPr lang="zh-CN" altLang="en-US" sz="2800" dirty="0" smtClean="0"/>
            </a:br>
            <a:r>
              <a:rPr lang="zh-CN" altLang="en-US" sz="2800" dirty="0" smtClean="0"/>
              <a:t/>
            </a:r>
            <a:br>
              <a:rPr lang="zh-CN" altLang="en-US" sz="2800" dirty="0" smtClean="0"/>
            </a:br>
            <a:endParaRPr lang="en-US" altLang="zh-CN" sz="2800" dirty="0" smtClean="0">
              <a:ea typeface="宋体"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强化药物的外流</a:t>
            </a:r>
            <a:endParaRPr lang="en-US" altLang="zh-CN" dirty="0" smtClean="0">
              <a:ea typeface="宋体"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en-US" altLang="zh-CN" sz="2800" dirty="0" smtClean="0"/>
              <a:t>P-gp</a:t>
            </a:r>
            <a:r>
              <a:rPr lang="zh-CN" altLang="en-US" sz="2800" dirty="0" smtClean="0"/>
              <a:t>不仅通过参与细胞内化疗药物的外流，而且通过抑制肿瘤坏死因子相关的凋亡诱导配体</a:t>
            </a:r>
            <a:r>
              <a:rPr lang="en-US" altLang="zh-CN" sz="2800" dirty="0" smtClean="0"/>
              <a:t>TRAIL</a:t>
            </a:r>
            <a:r>
              <a:rPr lang="zh-CN" altLang="en-US" sz="2800" dirty="0" smtClean="0"/>
              <a:t>介导的和</a:t>
            </a:r>
            <a:r>
              <a:rPr lang="en-US" altLang="zh-CN" sz="2800" dirty="0" smtClean="0"/>
              <a:t>caspase</a:t>
            </a:r>
            <a:r>
              <a:rPr lang="zh-CN" altLang="en-US" sz="2800" dirty="0" smtClean="0"/>
              <a:t>相关的凋亡途径在癌细胞</a:t>
            </a:r>
            <a:r>
              <a:rPr lang="en-US" altLang="zh-CN" sz="2800" dirty="0" smtClean="0"/>
              <a:t>MDR</a:t>
            </a:r>
            <a:r>
              <a:rPr lang="zh-CN" altLang="en-US" sz="2800" dirty="0" smtClean="0"/>
              <a:t>中发挥作用。</a:t>
            </a:r>
            <a:endParaRPr lang="en-US" altLang="zh-CN" sz="2800" dirty="0" smtClean="0"/>
          </a:p>
          <a:p>
            <a:pPr eaLnBrk="1" hangingPunct="1"/>
            <a:r>
              <a:rPr lang="zh-CN" altLang="en-US" sz="2800" dirty="0" smtClean="0"/>
              <a:t>尽管</a:t>
            </a:r>
            <a:r>
              <a:rPr lang="en-US" altLang="zh-CN" sz="2800" dirty="0" smtClean="0"/>
              <a:t>P-gp</a:t>
            </a:r>
            <a:r>
              <a:rPr lang="zh-CN" altLang="en-US" sz="2800" dirty="0" smtClean="0"/>
              <a:t>抑制剂在体外和体内研究中显示出很高的疗效，但没有一种抑制剂被美国食品和药物管理局（</a:t>
            </a:r>
            <a:r>
              <a:rPr lang="en-US" altLang="zh-CN" sz="2800" dirty="0" smtClean="0"/>
              <a:t>FDA</a:t>
            </a:r>
            <a:r>
              <a:rPr lang="zh-CN" altLang="en-US" sz="2800" dirty="0" smtClean="0"/>
              <a:t>）批准用于临床治疗癌症。 </a:t>
            </a:r>
            <a:br>
              <a:rPr lang="zh-CN" altLang="en-US" sz="2800" dirty="0" smtClean="0"/>
            </a:br>
            <a:r>
              <a:rPr lang="zh-CN" altLang="en-US" sz="2800" dirty="0" smtClean="0"/>
              <a:t> </a:t>
            </a:r>
            <a:br>
              <a:rPr lang="zh-CN" altLang="en-US" sz="2800" dirty="0" smtClean="0"/>
            </a:br>
            <a:r>
              <a:rPr lang="zh-CN" altLang="en-US" sz="2800" dirty="0" smtClean="0"/>
              <a:t/>
            </a:r>
            <a:br>
              <a:rPr lang="zh-CN" altLang="en-US" sz="2800" dirty="0" smtClean="0"/>
            </a:br>
            <a:endParaRPr lang="en-US" altLang="zh-CN" sz="2800" dirty="0" smtClean="0">
              <a:ea typeface="宋体"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强化药物的外流</a:t>
            </a:r>
            <a:endParaRPr lang="en-US" altLang="zh-CN" dirty="0" smtClean="0">
              <a:ea typeface="宋体"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西特拉瓦替尼是一种新型的有前途的受体酪氨酸激酶抑制剂，目前正在进行临床试验，已被证明与逆转</a:t>
            </a:r>
            <a:r>
              <a:rPr lang="en-US" altLang="zh-CN" sz="2800" dirty="0" smtClean="0"/>
              <a:t>P-gp</a:t>
            </a:r>
            <a:r>
              <a:rPr lang="zh-CN" altLang="en-US" sz="2800" dirty="0" smtClean="0"/>
              <a:t>和</a:t>
            </a:r>
            <a:r>
              <a:rPr lang="en-US" altLang="zh-CN" sz="2800" dirty="0" smtClean="0"/>
              <a:t>BCRP</a:t>
            </a:r>
            <a:r>
              <a:rPr lang="zh-CN" altLang="en-US" sz="2800" dirty="0" smtClean="0"/>
              <a:t>高表达的癌细胞的</a:t>
            </a:r>
            <a:r>
              <a:rPr lang="en-US" altLang="zh-CN" sz="2800" dirty="0" smtClean="0"/>
              <a:t>MDR</a:t>
            </a:r>
            <a:r>
              <a:rPr lang="zh-CN" altLang="en-US" sz="2800" dirty="0" smtClean="0"/>
              <a:t>有关。 以浓度依赖的方式抑制了</a:t>
            </a:r>
            <a:r>
              <a:rPr lang="en-US" altLang="zh-CN" sz="2800" dirty="0" smtClean="0"/>
              <a:t>P-gp</a:t>
            </a:r>
            <a:r>
              <a:rPr lang="zh-CN" altLang="en-US" sz="2800" dirty="0" smtClean="0"/>
              <a:t>和</a:t>
            </a:r>
            <a:r>
              <a:rPr lang="en-US" altLang="zh-CN" sz="2800" dirty="0" smtClean="0"/>
              <a:t>BCRP</a:t>
            </a:r>
            <a:r>
              <a:rPr lang="zh-CN" altLang="en-US" sz="2800" dirty="0" smtClean="0"/>
              <a:t>的药物外流功能， 而不改变</a:t>
            </a:r>
            <a:r>
              <a:rPr lang="en-US" altLang="zh-CN" sz="2800" dirty="0" smtClean="0"/>
              <a:t>MDR</a:t>
            </a:r>
            <a:r>
              <a:rPr lang="zh-CN" altLang="en-US" sz="2800" dirty="0" smtClean="0"/>
              <a:t>癌细胞中</a:t>
            </a:r>
            <a:r>
              <a:rPr lang="en-US" altLang="zh-CN" sz="2800" dirty="0" smtClean="0"/>
              <a:t>P-gp</a:t>
            </a:r>
            <a:r>
              <a:rPr lang="zh-CN" altLang="en-US" sz="2800" dirty="0" smtClean="0"/>
              <a:t>和</a:t>
            </a:r>
            <a:r>
              <a:rPr lang="en-US" altLang="zh-CN" sz="2800" dirty="0" smtClean="0"/>
              <a:t>BCRP</a:t>
            </a:r>
            <a:r>
              <a:rPr lang="zh-CN" altLang="en-US" sz="2800" dirty="0" smtClean="0"/>
              <a:t>的蛋白表达。 </a:t>
            </a:r>
            <a:br>
              <a:rPr lang="zh-CN" altLang="en-US" sz="2800" dirty="0" smtClean="0"/>
            </a:br>
            <a:r>
              <a:rPr lang="zh-CN" altLang="en-US" sz="2800" dirty="0" smtClean="0"/>
              <a:t> </a:t>
            </a:r>
            <a:br>
              <a:rPr lang="zh-CN" altLang="en-US" sz="2800" dirty="0" smtClean="0"/>
            </a:br>
            <a:r>
              <a:rPr lang="zh-CN" altLang="en-US" sz="2800" dirty="0" smtClean="0"/>
              <a:t/>
            </a:r>
            <a:br>
              <a:rPr lang="zh-CN" altLang="en-US" sz="2800" dirty="0" smtClean="0"/>
            </a:br>
            <a:endParaRPr lang="en-US" altLang="zh-CN" sz="2800" dirty="0" smtClean="0">
              <a:ea typeface="宋体"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基因突变 </a:t>
            </a:r>
            <a:endParaRPr lang="en-US" altLang="zh-CN" dirty="0" smtClean="0">
              <a:ea typeface="宋体"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基因突变在肿瘤细胞中普遍存在，被认为是化疗失败的主要原因之一。</a:t>
            </a:r>
            <a:endParaRPr lang="en-US" altLang="zh-CN" sz="2800" dirty="0" smtClean="0"/>
          </a:p>
          <a:p>
            <a:pPr eaLnBrk="1" hangingPunct="1"/>
            <a:r>
              <a:rPr lang="zh-CN" altLang="en-US" sz="2800" dirty="0" smtClean="0"/>
              <a:t>在有丝分裂过程中，经常失去染色体或染色体的重新组合是失去药物敏感基因或生化途径变化的原因，这两者似乎是化疗药物抗性的关键。 </a:t>
            </a:r>
            <a:endParaRPr lang="en-US" altLang="zh-CN" sz="2800" dirty="0" smtClean="0"/>
          </a:p>
          <a:p>
            <a:pPr eaLnBrk="1" hangingPunct="1"/>
            <a:r>
              <a:rPr lang="zh-CN" altLang="en-US" sz="2800" dirty="0" smtClean="0"/>
              <a:t>正常细胞很少获得或失去染色体，通常对药物保持敏感， 这使得治疗变得更加复杂。</a:t>
            </a:r>
            <a:br>
              <a:rPr lang="zh-CN" altLang="en-US" sz="2800" dirty="0" smtClean="0"/>
            </a:br>
            <a:r>
              <a:rPr lang="zh-CN" altLang="en-US" sz="2800" dirty="0" smtClean="0"/>
              <a:t/>
            </a:r>
            <a:br>
              <a:rPr lang="zh-CN" altLang="en-US" sz="2800" dirty="0" smtClean="0"/>
            </a:br>
            <a:r>
              <a:rPr lang="zh-CN" altLang="en-US" sz="2800" dirty="0" smtClean="0"/>
              <a:t/>
            </a:r>
            <a:br>
              <a:rPr lang="zh-CN" altLang="en-US" sz="2800" dirty="0" smtClean="0"/>
            </a:br>
            <a:r>
              <a:rPr lang="zh-CN" altLang="en-US" sz="2800" dirty="0" smtClean="0"/>
              <a:t> </a:t>
            </a:r>
            <a:br>
              <a:rPr lang="zh-CN" altLang="en-US" sz="2800" dirty="0" smtClean="0"/>
            </a:br>
            <a:endParaRPr lang="en-US" altLang="zh-CN" sz="2800" dirty="0" smtClean="0">
              <a:ea typeface="宋体"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基因突变 </a:t>
            </a:r>
            <a:endParaRPr lang="en-US" altLang="zh-CN" dirty="0" smtClean="0">
              <a:ea typeface="宋体"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经常在肿瘤细胞中观察到的</a:t>
            </a:r>
            <a:r>
              <a:rPr lang="en-US" altLang="zh-CN" sz="2800" dirty="0" smtClean="0"/>
              <a:t>TP53</a:t>
            </a:r>
            <a:r>
              <a:rPr lang="zh-CN" altLang="en-US" sz="2800" dirty="0" smtClean="0"/>
              <a:t>基因的突</a:t>
            </a:r>
            <a:r>
              <a:rPr lang="zh-CN" altLang="en-US" sz="2800" smtClean="0"/>
              <a:t>变，是</a:t>
            </a:r>
            <a:r>
              <a:rPr lang="zh-CN" altLang="en-US" sz="2800" dirty="0" smtClean="0"/>
              <a:t>肿瘤发生的最知名的生物标志物之一</a:t>
            </a:r>
            <a:endParaRPr lang="en-US" altLang="zh-CN" sz="2800" dirty="0" smtClean="0"/>
          </a:p>
          <a:p>
            <a:pPr eaLnBrk="1" hangingPunct="1"/>
            <a:r>
              <a:rPr lang="en-US" altLang="zh-CN" sz="2800" dirty="0" smtClean="0"/>
              <a:t>TP53</a:t>
            </a:r>
            <a:r>
              <a:rPr lang="zh-CN" altLang="en-US" sz="2800" dirty="0" smtClean="0"/>
              <a:t>肿瘤抑制因子通过协调多种过程和效应途径负责基因组稳定和细胞平衡，包括调控细胞周期，并在复制过程中遇到任何基因毒性压力时诱导细胞凋亡或</a:t>
            </a:r>
            <a:r>
              <a:rPr lang="en-US" altLang="zh-CN" sz="2800" dirty="0" smtClean="0"/>
              <a:t>G1</a:t>
            </a:r>
            <a:r>
              <a:rPr lang="zh-CN" altLang="en-US" sz="2800" dirty="0" smtClean="0"/>
              <a:t>停滞。 </a:t>
            </a:r>
            <a:endParaRPr lang="en-US" altLang="zh-CN" sz="2800" dirty="0" smtClean="0"/>
          </a:p>
          <a:p>
            <a:pPr eaLnBrk="1" hangingPunct="1">
              <a:buNone/>
            </a:pPr>
            <a:r>
              <a:rPr lang="zh-CN" altLang="en-US" sz="2800" dirty="0" smtClean="0"/>
              <a:t/>
            </a:r>
            <a:br>
              <a:rPr lang="zh-CN" altLang="en-US" sz="2800" dirty="0" smtClean="0"/>
            </a:br>
            <a:r>
              <a:rPr lang="zh-CN" altLang="en-US" sz="2800" dirty="0" smtClean="0"/>
              <a:t/>
            </a:r>
            <a:br>
              <a:rPr lang="zh-CN" altLang="en-US" sz="2800" dirty="0" smtClean="0"/>
            </a:br>
            <a:r>
              <a:rPr lang="zh-CN" altLang="en-US" sz="2800" dirty="0" smtClean="0"/>
              <a:t> </a:t>
            </a:r>
            <a:br>
              <a:rPr lang="zh-CN" altLang="en-US" sz="2800" dirty="0" smtClean="0"/>
            </a:br>
            <a:endParaRPr lang="en-US" altLang="zh-CN" sz="2800" dirty="0" smtClean="0">
              <a:ea typeface="宋体"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基因突变 </a:t>
            </a:r>
            <a:endParaRPr lang="en-US" altLang="zh-CN" dirty="0" smtClean="0">
              <a:ea typeface="宋体"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由于</a:t>
            </a:r>
            <a:r>
              <a:rPr lang="en-US" altLang="zh-CN" sz="2800" dirty="0" smtClean="0"/>
              <a:t>TP53</a:t>
            </a:r>
            <a:r>
              <a:rPr lang="zh-CN" altLang="en-US" sz="2800" dirty="0" smtClean="0"/>
              <a:t>基因的错义突变（在人类癌症中特别普遍）而失去了抑制肿瘤的活动，通过启动化疗抗性、入侵和转移而逆转了</a:t>
            </a:r>
            <a:r>
              <a:rPr lang="en-US" altLang="zh-CN" sz="2800" dirty="0" smtClean="0"/>
              <a:t>TP53</a:t>
            </a:r>
            <a:r>
              <a:rPr lang="zh-CN" altLang="en-US" sz="2800" dirty="0" smtClean="0"/>
              <a:t>途径的保护作用。</a:t>
            </a:r>
            <a:endParaRPr lang="en-US" altLang="zh-CN" sz="2800" dirty="0" smtClean="0"/>
          </a:p>
          <a:p>
            <a:pPr eaLnBrk="1" hangingPunct="1"/>
            <a:r>
              <a:rPr lang="zh-CN" altLang="en-US" sz="2800" dirty="0" smtClean="0"/>
              <a:t>在正常情况下，诱发</a:t>
            </a:r>
            <a:r>
              <a:rPr lang="en-US" altLang="zh-CN" sz="2800" dirty="0" smtClean="0"/>
              <a:t>DNA</a:t>
            </a:r>
            <a:r>
              <a:rPr lang="zh-CN" altLang="en-US" sz="2800" dirty="0" smtClean="0"/>
              <a:t>损伤的抗癌药物会通过</a:t>
            </a:r>
            <a:r>
              <a:rPr lang="en-US" altLang="zh-CN" sz="2800" dirty="0" smtClean="0"/>
              <a:t>TP53</a:t>
            </a:r>
            <a:r>
              <a:rPr lang="zh-CN" altLang="en-US" sz="2800" dirty="0" smtClean="0"/>
              <a:t>的活性导致细胞死亡。相比之下，癌细胞中</a:t>
            </a:r>
            <a:r>
              <a:rPr lang="en-US" altLang="zh-CN" sz="2800" dirty="0" smtClean="0"/>
              <a:t>TP53</a:t>
            </a:r>
            <a:r>
              <a:rPr lang="zh-CN" altLang="en-US" sz="2800" dirty="0" smtClean="0"/>
              <a:t>活性的丧失，无论</a:t>
            </a:r>
            <a:r>
              <a:rPr lang="en-US" altLang="zh-CN" sz="2800" dirty="0" smtClean="0"/>
              <a:t>DNA</a:t>
            </a:r>
            <a:r>
              <a:rPr lang="zh-CN" altLang="en-US" sz="2800" dirty="0" smtClean="0"/>
              <a:t>损伤的类型</a:t>
            </a:r>
            <a:r>
              <a:rPr lang="en-US" altLang="zh-CN" sz="2800" dirty="0" smtClean="0"/>
              <a:t>/</a:t>
            </a:r>
            <a:r>
              <a:rPr lang="zh-CN" altLang="en-US" sz="2800" dirty="0" smtClean="0"/>
              <a:t>程度如何， 都可以继续复制，这使得它们对基因毒性药物具有抗性 。</a:t>
            </a:r>
            <a:br>
              <a:rPr lang="zh-CN" altLang="en-US" sz="2800" dirty="0" smtClean="0"/>
            </a:br>
            <a:r>
              <a:rPr lang="zh-CN" altLang="en-US" sz="2800" dirty="0" smtClean="0"/>
              <a:t> </a:t>
            </a:r>
            <a:br>
              <a:rPr lang="zh-CN" altLang="en-US" sz="2800" dirty="0" smtClean="0"/>
            </a:br>
            <a:r>
              <a:rPr lang="zh-CN" altLang="en-US" sz="2800" dirty="0" smtClean="0"/>
              <a:t/>
            </a:r>
            <a:br>
              <a:rPr lang="zh-CN" altLang="en-US" sz="2800" dirty="0" smtClean="0"/>
            </a:br>
            <a:r>
              <a:rPr lang="zh-CN" altLang="en-US" sz="2800" dirty="0" smtClean="0"/>
              <a:t> </a:t>
            </a:r>
            <a:br>
              <a:rPr lang="zh-CN" altLang="en-US" sz="2800" dirty="0" smtClean="0"/>
            </a:br>
            <a:endParaRPr lang="en-US" altLang="zh-CN" sz="2800" dirty="0" smtClean="0">
              <a:ea typeface="宋体"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252413" y="114300"/>
            <a:ext cx="8639175" cy="4914900"/>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基因突变 </a:t>
            </a:r>
            <a:endParaRPr lang="en-US" altLang="zh-CN" dirty="0" smtClean="0">
              <a:ea typeface="宋体"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嵌合型</a:t>
            </a:r>
            <a:r>
              <a:rPr lang="en-US" altLang="zh-CN" sz="2800" dirty="0" smtClean="0"/>
              <a:t>BCR-ABL</a:t>
            </a:r>
            <a:r>
              <a:rPr lang="zh-CN" altLang="en-US" sz="2800" dirty="0" smtClean="0"/>
              <a:t>基因的功能是启动和维持肿瘤的关键， 特别是在慢性髓性白血病（</a:t>
            </a:r>
            <a:r>
              <a:rPr lang="en-US" altLang="zh-CN" sz="2800" dirty="0" smtClean="0"/>
              <a:t>CML</a:t>
            </a:r>
            <a:r>
              <a:rPr lang="zh-CN" altLang="en-US" sz="2800" dirty="0" smtClean="0"/>
              <a:t>）中。</a:t>
            </a:r>
            <a:r>
              <a:rPr lang="en-US" altLang="zh-CN" sz="2800" dirty="0" smtClean="0"/>
              <a:t>BCR-ABL</a:t>
            </a:r>
            <a:r>
              <a:rPr lang="zh-CN" altLang="en-US" sz="2800" dirty="0" smtClean="0"/>
              <a:t>酪氨酸激酶抑制剂， 如伊马替尼， 通常作为</a:t>
            </a:r>
            <a:r>
              <a:rPr lang="en-US" altLang="zh-CN" sz="2800" dirty="0" smtClean="0"/>
              <a:t>CML</a:t>
            </a:r>
            <a:r>
              <a:rPr lang="zh-CN" altLang="en-US" sz="2800" dirty="0" smtClean="0"/>
              <a:t>患者的一线药物， 阻止</a:t>
            </a:r>
            <a:r>
              <a:rPr lang="en-US" altLang="zh-CN" sz="2800" dirty="0" smtClean="0"/>
              <a:t>ATP</a:t>
            </a:r>
            <a:r>
              <a:rPr lang="zh-CN" altLang="en-US" sz="2800" dirty="0" smtClean="0"/>
              <a:t>与</a:t>
            </a:r>
            <a:r>
              <a:rPr lang="en-US" altLang="zh-CN" sz="2800" dirty="0" smtClean="0"/>
              <a:t>BCR-ABL</a:t>
            </a:r>
            <a:r>
              <a:rPr lang="zh-CN" altLang="en-US" sz="2800" dirty="0" smtClean="0"/>
              <a:t>激酶受体结合， 因此诱导癌细胞凋亡。在</a:t>
            </a:r>
            <a:r>
              <a:rPr lang="en-US" altLang="zh-CN" sz="2800" dirty="0" smtClean="0"/>
              <a:t>CML</a:t>
            </a:r>
            <a:r>
              <a:rPr lang="zh-CN" altLang="en-US" sz="2800" dirty="0" smtClean="0"/>
              <a:t>治疗过程中， 与药物结合区相关的</a:t>
            </a:r>
            <a:r>
              <a:rPr lang="en-US" altLang="zh-CN" sz="2800" dirty="0" smtClean="0"/>
              <a:t>BCR-ABL</a:t>
            </a:r>
            <a:r>
              <a:rPr lang="zh-CN" altLang="en-US" sz="2800" dirty="0" smtClean="0"/>
              <a:t>基因的突变通常会导致伊马替尼耐药，观察到</a:t>
            </a:r>
            <a:r>
              <a:rPr lang="en-US" altLang="zh-CN" sz="2800" dirty="0" smtClean="0"/>
              <a:t>BCR-ABL</a:t>
            </a:r>
            <a:r>
              <a:rPr lang="zh-CN" altLang="en-US" sz="2800" dirty="0" smtClean="0"/>
              <a:t>基因的重新激活与</a:t>
            </a:r>
            <a:r>
              <a:rPr lang="en-US" altLang="zh-CN" sz="2800" dirty="0" smtClean="0"/>
              <a:t>CML</a:t>
            </a:r>
            <a:r>
              <a:rPr lang="zh-CN" altLang="en-US" sz="2800" dirty="0" smtClean="0"/>
              <a:t>疾病的缓解</a:t>
            </a:r>
            <a:br>
              <a:rPr lang="zh-CN" altLang="en-US" sz="2800" dirty="0" smtClean="0"/>
            </a:br>
            <a:r>
              <a:rPr lang="zh-CN" altLang="en-US" sz="2800" dirty="0" smtClean="0"/>
              <a:t>之间存在明显的相关性 。</a:t>
            </a:r>
            <a:br>
              <a:rPr lang="zh-CN" altLang="en-US" sz="2800" dirty="0" smtClean="0"/>
            </a:br>
            <a:r>
              <a:rPr lang="zh-CN" altLang="en-US" sz="2800" dirty="0" smtClean="0"/>
              <a:t> </a:t>
            </a:r>
            <a:br>
              <a:rPr lang="zh-CN" altLang="en-US" sz="2800" dirty="0" smtClean="0"/>
            </a:br>
            <a:r>
              <a:rPr lang="zh-CN" altLang="en-US" sz="2800" dirty="0" smtClean="0"/>
              <a:t> </a:t>
            </a:r>
            <a:br>
              <a:rPr lang="zh-CN" altLang="en-US" sz="2800" dirty="0" smtClean="0"/>
            </a:br>
            <a:r>
              <a:rPr lang="zh-CN" altLang="en-US" sz="2800" dirty="0" smtClean="0"/>
              <a:t/>
            </a:r>
            <a:br>
              <a:rPr lang="zh-CN" altLang="en-US" sz="2800" dirty="0" smtClean="0"/>
            </a:br>
            <a:r>
              <a:rPr lang="zh-CN" altLang="en-US" sz="2800" dirty="0" smtClean="0"/>
              <a:t> </a:t>
            </a:r>
            <a:br>
              <a:rPr lang="zh-CN" altLang="en-US" sz="2800" dirty="0" smtClean="0"/>
            </a:br>
            <a:endParaRPr lang="en-US" altLang="zh-CN" sz="2800" dirty="0" smtClean="0">
              <a:ea typeface="宋体"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基因突变 </a:t>
            </a:r>
            <a:endParaRPr lang="en-US" altLang="zh-CN" dirty="0" smtClean="0">
              <a:ea typeface="宋体"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拓扑异构酶</a:t>
            </a:r>
            <a:r>
              <a:rPr lang="en-US" altLang="zh-CN" sz="2800" dirty="0" smtClean="0"/>
              <a:t>II</a:t>
            </a:r>
            <a:r>
              <a:rPr lang="zh-CN" altLang="en-US" sz="2800" dirty="0" smtClean="0"/>
              <a:t>靶向药物，如依托泊苷，经常被用来通过停止这种酶的活性来抑制复制过程。不幸的是，拓扑异构酶的基因突变改变了它的核定位， 从而导致肿瘤细胞对药物的使用产生抗性。此外， 这些药物对癌细胞不具有特异性，与整个基因组相互作用，这大大限制了它们在癌症治疗中的安全使用。 </a:t>
            </a:r>
            <a:br>
              <a:rPr lang="zh-CN" altLang="en-US" sz="2800" dirty="0" smtClean="0"/>
            </a:br>
            <a:r>
              <a:rPr lang="zh-CN" altLang="en-US" sz="2800" dirty="0" smtClean="0"/>
              <a:t> </a:t>
            </a:r>
            <a:br>
              <a:rPr lang="zh-CN" altLang="en-US" sz="2800" dirty="0" smtClean="0"/>
            </a:br>
            <a:r>
              <a:rPr lang="zh-CN" altLang="en-US" sz="2800" dirty="0" smtClean="0"/>
              <a:t> </a:t>
            </a:r>
            <a:br>
              <a:rPr lang="zh-CN" altLang="en-US" sz="2800" dirty="0" smtClean="0"/>
            </a:br>
            <a:r>
              <a:rPr lang="zh-CN" altLang="en-US" sz="2800" dirty="0" smtClean="0"/>
              <a:t> </a:t>
            </a:r>
            <a:br>
              <a:rPr lang="zh-CN" altLang="en-US" sz="2800" dirty="0" smtClean="0"/>
            </a:br>
            <a:r>
              <a:rPr lang="zh-CN" altLang="en-US" sz="2800" dirty="0" smtClean="0"/>
              <a:t/>
            </a:r>
            <a:br>
              <a:rPr lang="zh-CN" altLang="en-US" sz="2800" dirty="0" smtClean="0"/>
            </a:br>
            <a:r>
              <a:rPr lang="zh-CN" altLang="en-US" sz="2800" dirty="0" smtClean="0"/>
              <a:t> </a:t>
            </a:r>
            <a:br>
              <a:rPr lang="zh-CN" altLang="en-US" sz="2800" dirty="0" smtClean="0"/>
            </a:br>
            <a:endParaRPr lang="en-US" altLang="zh-CN" sz="2800" dirty="0" smtClean="0">
              <a:ea typeface="宋体"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基因突变 </a:t>
            </a:r>
            <a:endParaRPr lang="en-US" altLang="zh-CN" dirty="0" smtClean="0">
              <a:ea typeface="宋体"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细胞毒药物的目的是使细胞的组成部分失效， 而这些组成部分的功能是细胞存活的关键。 由于在肿瘤细胞中经常观察到基因突变， 它们能够对目标分子的反应做出一些改变， 从而使它们对特定药物产生抗性。 突变基因的产物仍然保持其活性， 但由于其立体化学结构的一些变化，它不再能够与药物结合。 </a:t>
            </a:r>
            <a:br>
              <a:rPr lang="zh-CN" altLang="en-US" sz="2800" dirty="0" smtClean="0"/>
            </a:br>
            <a:r>
              <a:rPr lang="zh-CN" altLang="en-US" sz="2800" dirty="0" smtClean="0"/>
              <a:t/>
            </a:r>
            <a:br>
              <a:rPr lang="zh-CN" altLang="en-US" sz="2800" dirty="0" smtClean="0"/>
            </a:br>
            <a:r>
              <a:rPr lang="zh-CN" altLang="en-US" sz="2800" dirty="0" smtClean="0"/>
              <a:t> </a:t>
            </a:r>
            <a:br>
              <a:rPr lang="zh-CN" altLang="en-US" sz="2800" dirty="0" smtClean="0"/>
            </a:br>
            <a:r>
              <a:rPr lang="zh-CN" altLang="en-US" sz="2800" dirty="0" smtClean="0"/>
              <a:t> </a:t>
            </a:r>
            <a:br>
              <a:rPr lang="zh-CN" altLang="en-US" sz="2800" dirty="0" smtClean="0"/>
            </a:br>
            <a:r>
              <a:rPr lang="zh-CN" altLang="en-US" sz="2800" dirty="0" smtClean="0"/>
              <a:t> </a:t>
            </a:r>
            <a:br>
              <a:rPr lang="zh-CN" altLang="en-US" sz="2800" dirty="0" smtClean="0"/>
            </a:br>
            <a:r>
              <a:rPr lang="zh-CN" altLang="en-US" sz="2800" dirty="0" smtClean="0"/>
              <a:t/>
            </a:r>
            <a:br>
              <a:rPr lang="zh-CN" altLang="en-US" sz="2800" dirty="0" smtClean="0"/>
            </a:br>
            <a:r>
              <a:rPr lang="zh-CN" altLang="en-US" sz="2800" dirty="0" smtClean="0"/>
              <a:t> </a:t>
            </a:r>
            <a:br>
              <a:rPr lang="zh-CN" altLang="en-US" sz="2800" dirty="0" smtClean="0"/>
            </a:br>
            <a:endParaRPr lang="en-US" altLang="zh-CN" sz="2800" dirty="0" smtClean="0">
              <a:ea typeface="宋体"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7150"/>
            <a:ext cx="8229600" cy="857250"/>
          </a:xfrm>
        </p:spPr>
        <p:txBody>
          <a:bodyPr/>
          <a:lstStyle/>
          <a:p>
            <a:pPr eaLnBrk="1" hangingPunct="1"/>
            <a:r>
              <a:rPr lang="zh-CN" altLang="en-US" dirty="0" smtClean="0"/>
              <a:t>基因突变 </a:t>
            </a:r>
            <a:endParaRPr lang="en-US" altLang="zh-CN" dirty="0" smtClean="0">
              <a:ea typeface="宋体" pitchFamily="2" charset="-122"/>
            </a:endParaRPr>
          </a:p>
        </p:txBody>
      </p:sp>
      <p:sp>
        <p:nvSpPr>
          <p:cNvPr id="3075" name="Rectangle 3"/>
          <p:cNvSpPr>
            <a:spLocks noGrp="1" noChangeArrowheads="1"/>
          </p:cNvSpPr>
          <p:nvPr>
            <p:ph type="body" sz="half" idx="1"/>
          </p:nvPr>
        </p:nvSpPr>
        <p:spPr>
          <a:xfrm>
            <a:off x="457200" y="1028700"/>
            <a:ext cx="8305800" cy="3943350"/>
          </a:xfrm>
        </p:spPr>
        <p:txBody>
          <a:bodyPr/>
          <a:lstStyle/>
          <a:p>
            <a:pPr eaLnBrk="1" hangingPunct="1"/>
            <a:r>
              <a:rPr lang="zh-CN" altLang="en-US" sz="2800" dirty="0" smtClean="0"/>
              <a:t>这种耐药机制的一个著名例子是乳腺癌的抗雌激素治疗。最初对他莫昔芬治疗表现出适当反应的病人，往往在某个时候对内分泌治疗不敏感。由于突变细胞中雌激素受体的逐渐丧失，导致了这种完全无反应性的状态。可能是由于残余的肿瘤细胞的生长和功能不再需要雌激素。 </a:t>
            </a:r>
            <a:br>
              <a:rPr lang="zh-CN" altLang="en-US" sz="2800" dirty="0" smtClean="0"/>
            </a:br>
            <a:r>
              <a:rPr lang="zh-CN" altLang="en-US" sz="2800" dirty="0" smtClean="0"/>
              <a:t/>
            </a:r>
            <a:br>
              <a:rPr lang="zh-CN" altLang="en-US" sz="2800" dirty="0" smtClean="0"/>
            </a:br>
            <a:r>
              <a:rPr lang="zh-CN" altLang="en-US" sz="2800" dirty="0" smtClean="0"/>
              <a:t/>
            </a:r>
            <a:br>
              <a:rPr lang="zh-CN" altLang="en-US" sz="2800" dirty="0" smtClean="0"/>
            </a:br>
            <a:r>
              <a:rPr lang="zh-CN" altLang="en-US" sz="2800" dirty="0" smtClean="0"/>
              <a:t> </a:t>
            </a:r>
            <a:br>
              <a:rPr lang="zh-CN" altLang="en-US" sz="2800" dirty="0" smtClean="0"/>
            </a:br>
            <a:r>
              <a:rPr lang="zh-CN" altLang="en-US" sz="2800" dirty="0" smtClean="0"/>
              <a:t> </a:t>
            </a:r>
            <a:br>
              <a:rPr lang="zh-CN" altLang="en-US" sz="2800" dirty="0" smtClean="0"/>
            </a:br>
            <a:r>
              <a:rPr lang="zh-CN" altLang="en-US" sz="2800" dirty="0" smtClean="0"/>
              <a:t> </a:t>
            </a:r>
            <a:br>
              <a:rPr lang="zh-CN" altLang="en-US" sz="2800" dirty="0" smtClean="0"/>
            </a:br>
            <a:r>
              <a:rPr lang="zh-CN" altLang="en-US" sz="2800" dirty="0" smtClean="0"/>
              <a:t/>
            </a:r>
            <a:br>
              <a:rPr lang="zh-CN" altLang="en-US" sz="2800" dirty="0" smtClean="0"/>
            </a:br>
            <a:r>
              <a:rPr lang="zh-CN" altLang="en-US" sz="2800" dirty="0" smtClean="0"/>
              <a:t> </a:t>
            </a:r>
            <a:br>
              <a:rPr lang="zh-CN" altLang="en-US" sz="2800" dirty="0" smtClean="0"/>
            </a:br>
            <a:endParaRPr lang="en-US" altLang="zh-CN" sz="2800" dirty="0" smtClean="0">
              <a:ea typeface="宋体" pitchFamily="2" charset="-122"/>
            </a:endParaRPr>
          </a:p>
        </p:txBody>
      </p:sp>
      <p:sp>
        <p:nvSpPr>
          <p:cNvPr id="3076"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zh-CN" altLang="en-US" dirty="0" smtClean="0">
                <a:ea typeface="宋体" pitchFamily="2" charset="-122"/>
              </a:rPr>
              <a:t>基因扩增</a:t>
            </a:r>
            <a:endParaRPr lang="en-US" altLang="zh-CN" dirty="0" smtClean="0">
              <a:ea typeface="宋体" pitchFamily="2" charset="-122"/>
            </a:endParaRPr>
          </a:p>
        </p:txBody>
      </p:sp>
      <p:sp>
        <p:nvSpPr>
          <p:cNvPr id="4099" name="Rectangle 3"/>
          <p:cNvSpPr>
            <a:spLocks noGrp="1" noChangeArrowheads="1"/>
          </p:cNvSpPr>
          <p:nvPr>
            <p:ph type="body" idx="1"/>
          </p:nvPr>
        </p:nvSpPr>
        <p:spPr>
          <a:xfrm>
            <a:off x="457200" y="1123950"/>
            <a:ext cx="8229600" cy="3394472"/>
          </a:xfrm>
        </p:spPr>
        <p:txBody>
          <a:bodyPr/>
          <a:lstStyle/>
          <a:p>
            <a:pPr eaLnBrk="1" hangingPunct="1"/>
            <a:r>
              <a:rPr lang="zh-CN" altLang="en-US" sz="2800" dirty="0" smtClean="0"/>
              <a:t>许多化疗药物，如甲氨蝶呤，其主要作用是抑制关键酶，如参与控制细胞增殖的二氢叶酸还原酶。 由于基因扩增的可能性出现在</a:t>
            </a:r>
            <a:r>
              <a:rPr lang="en-US" altLang="zh-CN" sz="2800" dirty="0" smtClean="0"/>
              <a:t>10%</a:t>
            </a:r>
            <a:r>
              <a:rPr lang="zh-CN" altLang="en-US" sz="2800" dirty="0" smtClean="0"/>
              <a:t>的癌症中，主要是白血病， 癌细胞可以通过提高编码该酶的基因的转录来克服这种抑制作用。</a:t>
            </a:r>
            <a:endParaRPr lang="en-US" altLang="zh-CN" dirty="0" smtClean="0">
              <a:ea typeface="宋体" pitchFamily="2" charset="-122"/>
            </a:endParaRPr>
          </a:p>
        </p:txBody>
      </p:sp>
      <p:sp>
        <p:nvSpPr>
          <p:cNvPr id="4100"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zh-CN" altLang="en-US" dirty="0" smtClean="0">
                <a:ea typeface="宋体" pitchFamily="2" charset="-122"/>
              </a:rPr>
              <a:t>基因扩增</a:t>
            </a:r>
            <a:endParaRPr lang="en-US" altLang="zh-CN" dirty="0" smtClean="0">
              <a:ea typeface="宋体" pitchFamily="2" charset="-122"/>
            </a:endParaRPr>
          </a:p>
        </p:txBody>
      </p:sp>
      <p:sp>
        <p:nvSpPr>
          <p:cNvPr id="4099" name="Rectangle 3"/>
          <p:cNvSpPr>
            <a:spLocks noGrp="1" noChangeArrowheads="1"/>
          </p:cNvSpPr>
          <p:nvPr>
            <p:ph type="body" idx="1"/>
          </p:nvPr>
        </p:nvSpPr>
        <p:spPr>
          <a:xfrm>
            <a:off x="457200" y="1123950"/>
            <a:ext cx="8229600" cy="3394472"/>
          </a:xfrm>
        </p:spPr>
        <p:txBody>
          <a:bodyPr/>
          <a:lstStyle/>
          <a:p>
            <a:pPr eaLnBrk="1" hangingPunct="1"/>
            <a:r>
              <a:rPr lang="zh-CN" altLang="en-US" sz="2800" dirty="0" smtClean="0"/>
              <a:t>这一过程与染色体特定区域的选择性合成有关， 它提供了同一基因的多个拷贝。这些扩增的序列被识别为同质染色体区域或双分染色体。每个基因都被转录，以提高</a:t>
            </a:r>
            <a:r>
              <a:rPr lang="en-US" altLang="zh-CN" sz="2800" dirty="0" smtClean="0"/>
              <a:t>mRNA</a:t>
            </a:r>
            <a:r>
              <a:rPr lang="zh-CN" altLang="en-US" sz="2800" dirty="0" smtClean="0"/>
              <a:t>水平，之后在翻译过程中使用，以产生更多的酶。因为药物浓度是有限的，在某些时候，它不能抑制增加的酶的数量。 </a:t>
            </a:r>
            <a:br>
              <a:rPr lang="zh-CN" altLang="en-US" sz="2800" dirty="0" smtClean="0"/>
            </a:br>
            <a:r>
              <a:rPr lang="zh-CN" altLang="en-US" dirty="0" smtClean="0"/>
              <a:t/>
            </a:r>
            <a:br>
              <a:rPr lang="zh-CN" altLang="en-US" dirty="0" smtClean="0"/>
            </a:br>
            <a:endParaRPr lang="en-US" altLang="zh-CN" dirty="0" smtClean="0">
              <a:ea typeface="宋体" pitchFamily="2" charset="-122"/>
            </a:endParaRPr>
          </a:p>
        </p:txBody>
      </p:sp>
      <p:sp>
        <p:nvSpPr>
          <p:cNvPr id="4100"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zh-CN" altLang="en-US" dirty="0" smtClean="0">
                <a:ea typeface="宋体" pitchFamily="2" charset="-122"/>
              </a:rPr>
              <a:t>基因扩增</a:t>
            </a:r>
            <a:endParaRPr lang="en-US" altLang="zh-CN" dirty="0" smtClean="0">
              <a:ea typeface="宋体" pitchFamily="2" charset="-122"/>
            </a:endParaRPr>
          </a:p>
        </p:txBody>
      </p:sp>
      <p:sp>
        <p:nvSpPr>
          <p:cNvPr id="4099" name="Rectangle 3"/>
          <p:cNvSpPr>
            <a:spLocks noGrp="1" noChangeArrowheads="1"/>
          </p:cNvSpPr>
          <p:nvPr>
            <p:ph type="body" idx="1"/>
          </p:nvPr>
        </p:nvSpPr>
        <p:spPr>
          <a:xfrm>
            <a:off x="457200" y="1123950"/>
            <a:ext cx="8229600" cy="3394472"/>
          </a:xfrm>
        </p:spPr>
        <p:txBody>
          <a:bodyPr/>
          <a:lstStyle/>
          <a:p>
            <a:pPr eaLnBrk="1" hangingPunct="1"/>
            <a:r>
              <a:rPr lang="zh-CN" altLang="en-US" dirty="0" smtClean="0"/>
              <a:t>糖基磷脂酰肌醇连接的细胞表面糖蛋白（ </a:t>
            </a:r>
            <a:r>
              <a:rPr lang="en-US" altLang="zh-CN" dirty="0" smtClean="0"/>
              <a:t>CD24</a:t>
            </a:r>
            <a:r>
              <a:rPr lang="zh-CN" altLang="en-US" dirty="0" smtClean="0"/>
              <a:t>） 基因的扩增与</a:t>
            </a:r>
            <a:r>
              <a:rPr lang="en-US" altLang="zh-CN" dirty="0" smtClean="0"/>
              <a:t>TP53</a:t>
            </a:r>
            <a:r>
              <a:rPr lang="zh-CN" altLang="en-US" dirty="0" smtClean="0"/>
              <a:t>基因的</a:t>
            </a:r>
            <a:br>
              <a:rPr lang="zh-CN" altLang="en-US" dirty="0" smtClean="0"/>
            </a:br>
            <a:r>
              <a:rPr lang="zh-CN" altLang="en-US" dirty="0" smtClean="0"/>
              <a:t>突变、 癌症增殖和转移之间有显著的关联。 </a:t>
            </a:r>
            <a:br>
              <a:rPr lang="zh-CN" altLang="en-US" dirty="0" smtClean="0"/>
            </a:br>
            <a:r>
              <a:rPr lang="en-US" altLang="zh-CN" dirty="0" smtClean="0"/>
              <a:t>CD24</a:t>
            </a:r>
            <a:r>
              <a:rPr lang="zh-CN" altLang="en-US" dirty="0" smtClean="0"/>
              <a:t>的拷贝数变异可以作为一个简单的潜在预后标志物， 用于识别癌症治疗和风险亚型的相关人群。</a:t>
            </a:r>
            <a:br>
              <a:rPr lang="zh-CN" altLang="en-US" dirty="0" smtClean="0"/>
            </a:br>
            <a:endParaRPr lang="en-US" altLang="zh-CN" dirty="0" smtClean="0">
              <a:ea typeface="宋体" pitchFamily="2" charset="-122"/>
            </a:endParaRPr>
          </a:p>
        </p:txBody>
      </p:sp>
      <p:sp>
        <p:nvSpPr>
          <p:cNvPr id="4100"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zh-CN" altLang="en-US" dirty="0" smtClean="0">
                <a:ea typeface="宋体" pitchFamily="2" charset="-122"/>
              </a:rPr>
              <a:t>基因扩增</a:t>
            </a:r>
            <a:endParaRPr lang="en-US" altLang="zh-CN" dirty="0" smtClean="0">
              <a:ea typeface="宋体" pitchFamily="2" charset="-122"/>
            </a:endParaRPr>
          </a:p>
        </p:txBody>
      </p:sp>
      <p:sp>
        <p:nvSpPr>
          <p:cNvPr id="4099" name="Rectangle 3"/>
          <p:cNvSpPr>
            <a:spLocks noGrp="1" noChangeArrowheads="1"/>
          </p:cNvSpPr>
          <p:nvPr>
            <p:ph type="body" idx="1"/>
          </p:nvPr>
        </p:nvSpPr>
        <p:spPr>
          <a:xfrm>
            <a:off x="457200" y="1123950"/>
            <a:ext cx="8229600" cy="3394472"/>
          </a:xfrm>
        </p:spPr>
        <p:txBody>
          <a:bodyPr/>
          <a:lstStyle/>
          <a:p>
            <a:pPr eaLnBrk="1" hangingPunct="1"/>
            <a:r>
              <a:rPr lang="zh-CN" altLang="en-US" dirty="0" smtClean="0"/>
              <a:t>基因重排</a:t>
            </a:r>
            <a:r>
              <a:rPr lang="en-US" altLang="zh-CN" dirty="0" smtClean="0"/>
              <a:t>/</a:t>
            </a:r>
            <a:r>
              <a:rPr lang="zh-CN" altLang="en-US" dirty="0" smtClean="0"/>
              <a:t>扩增或抗癌药物（如利福平）等因素可显著增加</a:t>
            </a:r>
            <a:r>
              <a:rPr lang="en-US" altLang="zh-CN" dirty="0" smtClean="0"/>
              <a:t>ABCB1</a:t>
            </a:r>
            <a:r>
              <a:rPr lang="zh-CN" altLang="en-US" dirty="0" smtClean="0"/>
              <a:t>基因的表达， 导致</a:t>
            </a:r>
            <a:r>
              <a:rPr lang="en-US" altLang="zh-CN" dirty="0" smtClean="0"/>
              <a:t>Pgp</a:t>
            </a:r>
            <a:r>
              <a:rPr lang="zh-CN" altLang="en-US" dirty="0" smtClean="0"/>
              <a:t>活性的提高。利福平使肠道</a:t>
            </a:r>
            <a:r>
              <a:rPr lang="en-US" altLang="zh-CN" dirty="0" smtClean="0"/>
              <a:t>P-gp</a:t>
            </a:r>
            <a:r>
              <a:rPr lang="zh-CN" altLang="en-US" dirty="0" smtClean="0"/>
              <a:t>水平提高了</a:t>
            </a:r>
            <a:r>
              <a:rPr lang="en-US" altLang="zh-CN" dirty="0" smtClean="0"/>
              <a:t>3.5</a:t>
            </a:r>
            <a:r>
              <a:rPr lang="zh-CN" altLang="en-US" dirty="0" smtClean="0"/>
              <a:t>倍， 在整个治疗过程中， 另一种用药（地高辛）的口服生物利用度下降了</a:t>
            </a:r>
            <a:r>
              <a:rPr lang="en-US" altLang="zh-CN" dirty="0" smtClean="0"/>
              <a:t>30%</a:t>
            </a:r>
            <a:r>
              <a:rPr lang="zh-CN" altLang="en-US" dirty="0" smtClean="0"/>
              <a:t> 。</a:t>
            </a:r>
            <a:br>
              <a:rPr lang="zh-CN" altLang="en-US" dirty="0" smtClean="0"/>
            </a:br>
            <a:r>
              <a:rPr lang="zh-CN" altLang="en-US" dirty="0" smtClean="0"/>
              <a:t> </a:t>
            </a:r>
            <a:br>
              <a:rPr lang="zh-CN" altLang="en-US" dirty="0" smtClean="0"/>
            </a:br>
            <a:endParaRPr lang="en-US" altLang="zh-CN" dirty="0" smtClean="0">
              <a:ea typeface="宋体" pitchFamily="2" charset="-122"/>
            </a:endParaRPr>
          </a:p>
        </p:txBody>
      </p:sp>
      <p:sp>
        <p:nvSpPr>
          <p:cNvPr id="4100"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zh-CN" altLang="en-US" dirty="0" smtClean="0">
                <a:ea typeface="宋体" pitchFamily="2" charset="-122"/>
              </a:rPr>
              <a:t>基因扩增</a:t>
            </a:r>
            <a:endParaRPr lang="en-US" altLang="zh-CN" dirty="0" smtClean="0">
              <a:ea typeface="宋体" pitchFamily="2" charset="-122"/>
            </a:endParaRPr>
          </a:p>
        </p:txBody>
      </p:sp>
      <p:sp>
        <p:nvSpPr>
          <p:cNvPr id="4099" name="Rectangle 3"/>
          <p:cNvSpPr>
            <a:spLocks noGrp="1" noChangeArrowheads="1"/>
          </p:cNvSpPr>
          <p:nvPr>
            <p:ph type="body" idx="1"/>
          </p:nvPr>
        </p:nvSpPr>
        <p:spPr>
          <a:xfrm>
            <a:off x="457200" y="1123950"/>
            <a:ext cx="8229600" cy="3394472"/>
          </a:xfrm>
        </p:spPr>
        <p:txBody>
          <a:bodyPr/>
          <a:lstStyle/>
          <a:p>
            <a:pPr eaLnBrk="1" hangingPunct="1"/>
            <a:r>
              <a:rPr lang="en-US" altLang="zh-CN" dirty="0" smtClean="0"/>
              <a:t>DOX</a:t>
            </a:r>
            <a:r>
              <a:rPr lang="zh-CN" altLang="en-US" dirty="0" smtClean="0"/>
              <a:t>和紫杉醇，也会导致含有</a:t>
            </a:r>
            <a:r>
              <a:rPr lang="en-US" altLang="zh-CN" dirty="0" smtClean="0"/>
              <a:t>ABCB1</a:t>
            </a:r>
            <a:r>
              <a:rPr lang="zh-CN" altLang="en-US" dirty="0" smtClean="0"/>
              <a:t>基因的</a:t>
            </a:r>
            <a:r>
              <a:rPr lang="en-US" altLang="zh-CN" dirty="0" smtClean="0"/>
              <a:t>7q21</a:t>
            </a:r>
            <a:r>
              <a:rPr lang="zh-CN" altLang="en-US" dirty="0" smtClean="0"/>
              <a:t>染色体区的扩增，随后导致</a:t>
            </a:r>
            <a:r>
              <a:rPr lang="en-US" altLang="zh-CN" dirty="0" smtClean="0"/>
              <a:t>P-gp</a:t>
            </a:r>
            <a:r>
              <a:rPr lang="zh-CN" altLang="en-US" dirty="0" smtClean="0"/>
              <a:t>和其他抗性相关蛋白的过度表达</a:t>
            </a:r>
            <a:endParaRPr lang="en-US" altLang="zh-CN" dirty="0" smtClean="0"/>
          </a:p>
          <a:p>
            <a:pPr eaLnBrk="1" hangingPunct="1"/>
            <a:r>
              <a:rPr lang="zh-CN" altLang="en-US" dirty="0" smtClean="0"/>
              <a:t>其他抗癌药物，包括蒽环类和他汀类，都会导致</a:t>
            </a:r>
            <a:r>
              <a:rPr lang="en-US" altLang="zh-CN" dirty="0" smtClean="0"/>
              <a:t>ABCB1</a:t>
            </a:r>
            <a:r>
              <a:rPr lang="zh-CN" altLang="en-US" dirty="0" smtClean="0"/>
              <a:t>基因的过度表达和</a:t>
            </a:r>
            <a:r>
              <a:rPr lang="en-US" altLang="zh-CN" dirty="0" smtClean="0"/>
              <a:t>/</a:t>
            </a:r>
            <a:r>
              <a:rPr lang="zh-CN" altLang="en-US" dirty="0" smtClean="0"/>
              <a:t>或扩增。 </a:t>
            </a:r>
            <a:br>
              <a:rPr lang="zh-CN" altLang="en-US" dirty="0" smtClean="0"/>
            </a:br>
            <a:r>
              <a:rPr lang="zh-CN" altLang="en-US" dirty="0" smtClean="0"/>
              <a:t/>
            </a:r>
            <a:br>
              <a:rPr lang="zh-CN" altLang="en-US" dirty="0" smtClean="0"/>
            </a:br>
            <a:r>
              <a:rPr lang="zh-CN" altLang="en-US" dirty="0" smtClean="0"/>
              <a:t> </a:t>
            </a:r>
            <a:br>
              <a:rPr lang="zh-CN" altLang="en-US" dirty="0" smtClean="0"/>
            </a:br>
            <a:endParaRPr lang="en-US" altLang="zh-CN" dirty="0" smtClean="0">
              <a:ea typeface="宋体" pitchFamily="2" charset="-122"/>
            </a:endParaRPr>
          </a:p>
        </p:txBody>
      </p:sp>
      <p:sp>
        <p:nvSpPr>
          <p:cNvPr id="4100"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zh-CN" altLang="en-US" dirty="0" smtClean="0">
                <a:ea typeface="宋体" pitchFamily="2" charset="-122"/>
              </a:rPr>
              <a:t>基因扩增</a:t>
            </a:r>
            <a:endParaRPr lang="en-US" altLang="zh-CN" dirty="0" smtClean="0">
              <a:ea typeface="宋体" pitchFamily="2" charset="-122"/>
            </a:endParaRPr>
          </a:p>
        </p:txBody>
      </p:sp>
      <p:sp>
        <p:nvSpPr>
          <p:cNvPr id="4099" name="Rectangle 3"/>
          <p:cNvSpPr>
            <a:spLocks noGrp="1" noChangeArrowheads="1"/>
          </p:cNvSpPr>
          <p:nvPr>
            <p:ph type="body" idx="1"/>
          </p:nvPr>
        </p:nvSpPr>
        <p:spPr>
          <a:xfrm>
            <a:off x="457200" y="1123950"/>
            <a:ext cx="8229600" cy="3394472"/>
          </a:xfrm>
        </p:spPr>
        <p:txBody>
          <a:bodyPr/>
          <a:lstStyle/>
          <a:p>
            <a:pPr eaLnBrk="1" hangingPunct="1"/>
            <a:r>
              <a:rPr lang="zh-CN" altLang="en-US" dirty="0" smtClean="0"/>
              <a:t>大约</a:t>
            </a:r>
            <a:r>
              <a:rPr lang="en-US" altLang="zh-CN" dirty="0" smtClean="0"/>
              <a:t>20%</a:t>
            </a:r>
            <a:r>
              <a:rPr lang="zh-CN" altLang="en-US" dirty="0" smtClean="0"/>
              <a:t>的乳腺癌会出现癌基因人类表皮生长因子受体</a:t>
            </a:r>
            <a:r>
              <a:rPr lang="en-US" altLang="zh-CN" dirty="0" smtClean="0"/>
              <a:t>-2</a:t>
            </a:r>
            <a:r>
              <a:rPr lang="zh-CN" altLang="en-US" dirty="0" smtClean="0"/>
              <a:t>（</a:t>
            </a:r>
            <a:r>
              <a:rPr lang="en-US" altLang="zh-CN" dirty="0" smtClean="0"/>
              <a:t>HER2</a:t>
            </a:r>
            <a:r>
              <a:rPr lang="zh-CN" altLang="en-US" dirty="0" smtClean="0"/>
              <a:t>）表达上调的情况。 </a:t>
            </a:r>
            <a:r>
              <a:rPr lang="en-US" altLang="zh-CN" dirty="0" smtClean="0"/>
              <a:t>HER2</a:t>
            </a:r>
            <a:r>
              <a:rPr lang="zh-CN" altLang="en-US" dirty="0" smtClean="0"/>
              <a:t>的扩增导致与乳腺癌细胞中各种基因和途径相关的转录改变。</a:t>
            </a:r>
            <a:endParaRPr lang="en-US" altLang="zh-CN" dirty="0" smtClean="0"/>
          </a:p>
          <a:p>
            <a:pPr eaLnBrk="1" hangingPunct="1"/>
            <a:r>
              <a:rPr lang="en-US" altLang="zh-CN" dirty="0" smtClean="0"/>
              <a:t>HER2</a:t>
            </a:r>
            <a:r>
              <a:rPr lang="zh-CN" altLang="en-US" dirty="0" smtClean="0"/>
              <a:t>异常的乳腺癌与化疗耐药性的增加和一般预后的恶化相关联。</a:t>
            </a:r>
            <a:br>
              <a:rPr lang="zh-CN" altLang="en-US" dirty="0" smtClean="0"/>
            </a:br>
            <a:r>
              <a:rPr lang="zh-CN" altLang="en-US" dirty="0" smtClean="0"/>
              <a:t> </a:t>
            </a:r>
            <a:br>
              <a:rPr lang="zh-CN" altLang="en-US" dirty="0" smtClean="0"/>
            </a:br>
            <a:endParaRPr lang="en-US" altLang="zh-CN" dirty="0" smtClean="0">
              <a:ea typeface="宋体" pitchFamily="2" charset="-122"/>
            </a:endParaRPr>
          </a:p>
        </p:txBody>
      </p:sp>
      <p:sp>
        <p:nvSpPr>
          <p:cNvPr id="4100"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zh-CN" altLang="en-US" dirty="0" smtClean="0">
                <a:ea typeface="宋体" pitchFamily="2" charset="-122"/>
              </a:rPr>
              <a:t>基因扩增</a:t>
            </a:r>
            <a:endParaRPr lang="en-US" altLang="zh-CN" dirty="0" smtClean="0">
              <a:ea typeface="宋体" pitchFamily="2" charset="-122"/>
            </a:endParaRPr>
          </a:p>
        </p:txBody>
      </p:sp>
      <p:sp>
        <p:nvSpPr>
          <p:cNvPr id="4099" name="Rectangle 3"/>
          <p:cNvSpPr>
            <a:spLocks noGrp="1" noChangeArrowheads="1"/>
          </p:cNvSpPr>
          <p:nvPr>
            <p:ph type="body" idx="1"/>
          </p:nvPr>
        </p:nvSpPr>
        <p:spPr>
          <a:xfrm>
            <a:off x="457200" y="1123950"/>
            <a:ext cx="8229600" cy="3394472"/>
          </a:xfrm>
        </p:spPr>
        <p:txBody>
          <a:bodyPr/>
          <a:lstStyle/>
          <a:p>
            <a:pPr eaLnBrk="1" hangingPunct="1"/>
            <a:r>
              <a:rPr lang="zh-CN" altLang="en-US" dirty="0" smtClean="0"/>
              <a:t>抗</a:t>
            </a:r>
            <a:r>
              <a:rPr lang="en-US" altLang="zh-CN" dirty="0" smtClean="0"/>
              <a:t>HER2</a:t>
            </a:r>
            <a:r>
              <a:rPr lang="zh-CN" altLang="en-US" dirty="0" smtClean="0"/>
              <a:t>药物，如拉帕替尼、曲妥珠单抗、 马妥昔单抗、培妥珠单抗，多年来一直用于</a:t>
            </a:r>
            <a:r>
              <a:rPr lang="en-US" altLang="zh-CN" dirty="0" smtClean="0"/>
              <a:t>HER2</a:t>
            </a:r>
            <a:r>
              <a:rPr lang="zh-CN" altLang="en-US" dirty="0" smtClean="0"/>
              <a:t>异常的乳腺癌患者。</a:t>
            </a:r>
            <a:endParaRPr lang="en-US" altLang="zh-CN" dirty="0" smtClean="0"/>
          </a:p>
          <a:p>
            <a:pPr eaLnBrk="1" hangingPunct="1"/>
            <a:r>
              <a:rPr lang="zh-CN" altLang="en-US" dirty="0" smtClean="0"/>
              <a:t>对</a:t>
            </a:r>
            <a:r>
              <a:rPr lang="en-US" altLang="zh-CN" dirty="0" smtClean="0"/>
              <a:t>HER2+</a:t>
            </a:r>
            <a:r>
              <a:rPr lang="zh-CN" altLang="en-US" dirty="0" smtClean="0"/>
              <a:t>乳腺癌患者使用</a:t>
            </a:r>
            <a:r>
              <a:rPr lang="en-US" altLang="zh-CN" dirty="0" smtClean="0"/>
              <a:t>HER2</a:t>
            </a:r>
            <a:r>
              <a:rPr lang="zh-CN" altLang="en-US" dirty="0" smtClean="0"/>
              <a:t>信号的抑制剂往往会导致患者失去最初的药物敏感性，并对所用药物产生抗性。</a:t>
            </a:r>
            <a:br>
              <a:rPr lang="zh-CN" altLang="en-US" dirty="0" smtClean="0"/>
            </a:br>
            <a:r>
              <a:rPr lang="zh-CN" altLang="en-US" dirty="0" smtClean="0"/>
              <a:t/>
            </a:r>
            <a:br>
              <a:rPr lang="zh-CN" altLang="en-US" dirty="0" smtClean="0"/>
            </a:br>
            <a:r>
              <a:rPr lang="zh-CN" altLang="en-US" dirty="0" smtClean="0"/>
              <a:t> </a:t>
            </a:r>
            <a:br>
              <a:rPr lang="zh-CN" altLang="en-US" dirty="0" smtClean="0"/>
            </a:br>
            <a:endParaRPr lang="en-US" altLang="zh-CN" dirty="0" smtClean="0">
              <a:ea typeface="宋体" pitchFamily="2" charset="-122"/>
            </a:endParaRPr>
          </a:p>
        </p:txBody>
      </p:sp>
      <p:sp>
        <p:nvSpPr>
          <p:cNvPr id="4100"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zh-CN" altLang="en-US" dirty="0" smtClean="0">
                <a:ea typeface="宋体" pitchFamily="2" charset="-122"/>
              </a:rPr>
              <a:t>基因扩增</a:t>
            </a:r>
            <a:endParaRPr lang="en-US" altLang="zh-CN" dirty="0" smtClean="0">
              <a:ea typeface="宋体" pitchFamily="2" charset="-122"/>
            </a:endParaRPr>
          </a:p>
        </p:txBody>
      </p:sp>
      <p:sp>
        <p:nvSpPr>
          <p:cNvPr id="4099" name="Rectangle 3"/>
          <p:cNvSpPr>
            <a:spLocks noGrp="1" noChangeArrowheads="1"/>
          </p:cNvSpPr>
          <p:nvPr>
            <p:ph type="body" idx="1"/>
          </p:nvPr>
        </p:nvSpPr>
        <p:spPr>
          <a:xfrm>
            <a:off x="457200" y="1123950"/>
            <a:ext cx="8229600" cy="3394472"/>
          </a:xfrm>
        </p:spPr>
        <p:txBody>
          <a:bodyPr/>
          <a:lstStyle/>
          <a:p>
            <a:pPr eaLnBrk="1" hangingPunct="1"/>
            <a:r>
              <a:rPr lang="zh-CN" altLang="en-US" dirty="0" smtClean="0"/>
              <a:t>在</a:t>
            </a:r>
            <a:r>
              <a:rPr lang="en-US" altLang="zh-CN" dirty="0" smtClean="0"/>
              <a:t>HER2</a:t>
            </a:r>
            <a:r>
              <a:rPr lang="zh-CN" altLang="en-US" dirty="0" smtClean="0"/>
              <a:t>异常乳腺癌的临床治疗中，有前途的新策略是采用替代性的组合药物，包括细胞周期蛋白依赖性激酶（ </a:t>
            </a:r>
            <a:r>
              <a:rPr lang="en-US" altLang="zh-CN" dirty="0" smtClean="0"/>
              <a:t>CDK</a:t>
            </a:r>
            <a:r>
              <a:rPr lang="zh-CN" altLang="en-US" dirty="0" smtClean="0"/>
              <a:t>）</a:t>
            </a:r>
            <a:r>
              <a:rPr lang="en-US" altLang="zh-CN" dirty="0" smtClean="0"/>
              <a:t>4/6</a:t>
            </a:r>
            <a:r>
              <a:rPr lang="zh-CN" altLang="en-US" dirty="0" smtClean="0"/>
              <a:t>抑制剂、内分泌治疗、胆固醇途径抑制剂或受体酪氨酸激酶（</a:t>
            </a:r>
            <a:r>
              <a:rPr lang="en-US" altLang="zh-CN" dirty="0" smtClean="0"/>
              <a:t>RTK</a:t>
            </a:r>
            <a:r>
              <a:rPr lang="zh-CN" altLang="en-US" dirty="0" smtClean="0"/>
              <a:t>） 抑制剂。 </a:t>
            </a:r>
            <a:br>
              <a:rPr lang="zh-CN" altLang="en-US" dirty="0" smtClean="0"/>
            </a:br>
            <a:r>
              <a:rPr lang="zh-CN" altLang="en-US" dirty="0" smtClean="0"/>
              <a:t/>
            </a:r>
            <a:br>
              <a:rPr lang="zh-CN" altLang="en-US" dirty="0" smtClean="0"/>
            </a:br>
            <a:r>
              <a:rPr lang="zh-CN" altLang="en-US" dirty="0" smtClean="0"/>
              <a:t/>
            </a:r>
            <a:br>
              <a:rPr lang="zh-CN" altLang="en-US" dirty="0" smtClean="0"/>
            </a:br>
            <a:r>
              <a:rPr lang="zh-CN" altLang="en-US" dirty="0" smtClean="0"/>
              <a:t> </a:t>
            </a:r>
            <a:br>
              <a:rPr lang="zh-CN" altLang="en-US" dirty="0" smtClean="0"/>
            </a:br>
            <a:endParaRPr lang="en-US" altLang="zh-CN" dirty="0" smtClean="0">
              <a:ea typeface="宋体" pitchFamily="2" charset="-122"/>
            </a:endParaRPr>
          </a:p>
        </p:txBody>
      </p:sp>
      <p:sp>
        <p:nvSpPr>
          <p:cNvPr id="4100"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zh-CN" altLang="en-US" dirty="0" smtClean="0"/>
              <a:t>表观遗传学的改变 </a:t>
            </a:r>
            <a:endParaRPr lang="en-US" altLang="zh-CN" dirty="0" smtClean="0">
              <a:ea typeface="宋体" pitchFamily="2" charset="-122"/>
            </a:endParaRPr>
          </a:p>
        </p:txBody>
      </p:sp>
      <p:sp>
        <p:nvSpPr>
          <p:cNvPr id="5123" name="Rectangle 3"/>
          <p:cNvSpPr>
            <a:spLocks noGrp="1" noChangeArrowheads="1"/>
          </p:cNvSpPr>
          <p:nvPr>
            <p:ph type="body" idx="1"/>
          </p:nvPr>
        </p:nvSpPr>
        <p:spPr/>
        <p:txBody>
          <a:bodyPr/>
          <a:lstStyle/>
          <a:p>
            <a:pPr eaLnBrk="1" hangingPunct="1"/>
            <a:r>
              <a:rPr lang="zh-CN" altLang="en-US" sz="2800" dirty="0" smtClean="0"/>
              <a:t>强调了癌细胞中表观遗传学改变在抗癌药物抗性中的重要作用。通过</a:t>
            </a:r>
            <a:r>
              <a:rPr lang="en-US" altLang="zh-CN" sz="2800" dirty="0" smtClean="0"/>
              <a:t>DNA</a:t>
            </a:r>
            <a:r>
              <a:rPr lang="zh-CN" altLang="en-US" sz="2800" dirty="0" smtClean="0"/>
              <a:t>低甲基化使肿瘤抑制基因沉默或增强致癌基因的表达可能是参与癌症发展的潜在因素。 </a:t>
            </a:r>
            <a:endParaRPr lang="en-US" altLang="zh-CN" sz="2800" dirty="0" smtClean="0"/>
          </a:p>
          <a:p>
            <a:pPr eaLnBrk="1" hangingPunct="1"/>
            <a:r>
              <a:rPr lang="zh-CN" altLang="en-US" sz="2800" dirty="0" smtClean="0"/>
              <a:t>在肿瘤发生过程中，表观基因组经历了多个变化，包括全基因组的</a:t>
            </a:r>
            <a:r>
              <a:rPr lang="en-US" altLang="zh-CN" sz="2800" dirty="0" smtClean="0"/>
              <a:t>DNA</a:t>
            </a:r>
            <a:r>
              <a:rPr lang="zh-CN" altLang="en-US" sz="2800" dirty="0" smtClean="0"/>
              <a:t>甲基化丧失、 区域性高甲基化（特别是肿瘤抑制基因的</a:t>
            </a:r>
            <a:r>
              <a:rPr lang="en-US" altLang="zh-CN" sz="2800" dirty="0" smtClean="0"/>
              <a:t>CpG</a:t>
            </a:r>
            <a:r>
              <a:rPr lang="zh-CN" altLang="en-US" sz="2800" dirty="0" smtClean="0"/>
              <a:t>启动子岛）、组蛋白修饰标记的整体变化和</a:t>
            </a:r>
            <a:r>
              <a:rPr lang="en-US" altLang="zh-CN" sz="2800" dirty="0" smtClean="0"/>
              <a:t>miRNAs</a:t>
            </a:r>
            <a:r>
              <a:rPr lang="zh-CN" altLang="en-US" sz="2800" dirty="0" smtClean="0"/>
              <a:t>表达的变化。 </a:t>
            </a:r>
            <a:br>
              <a:rPr lang="zh-CN" altLang="en-US" sz="2800" dirty="0" smtClean="0"/>
            </a:br>
            <a:r>
              <a:rPr lang="zh-CN" altLang="en-US" sz="2800" dirty="0" smtClean="0"/>
              <a:t/>
            </a:r>
            <a:br>
              <a:rPr lang="zh-CN" altLang="en-US" sz="2800" dirty="0" smtClean="0"/>
            </a:br>
            <a:r>
              <a:rPr lang="zh-CN" altLang="en-US" sz="2800" dirty="0" smtClean="0"/>
              <a:t> </a:t>
            </a:r>
            <a:br>
              <a:rPr lang="zh-CN" altLang="en-US" sz="2800" dirty="0" smtClean="0"/>
            </a:br>
            <a:r>
              <a:rPr lang="zh-CN" altLang="en-US" sz="2800" dirty="0" smtClean="0"/>
              <a:t> </a:t>
            </a:r>
            <a:br>
              <a:rPr lang="zh-CN" altLang="en-US" sz="2800" dirty="0" smtClean="0"/>
            </a:br>
            <a:r>
              <a:rPr lang="zh-CN" altLang="en-US" sz="2800" dirty="0" smtClean="0"/>
              <a:t> </a:t>
            </a:r>
            <a:r>
              <a:rPr lang="en-US" altLang="zh-CN" sz="2800" dirty="0" smtClean="0"/>
              <a:t/>
            </a:r>
            <a:br>
              <a:rPr lang="en-US" altLang="zh-CN" sz="2800" dirty="0" smtClean="0"/>
            </a:br>
            <a:endParaRPr lang="en-US" altLang="zh-CN" sz="2800" dirty="0" smtClean="0">
              <a:ea typeface="宋体" pitchFamily="2" charset="-122"/>
            </a:endParaRPr>
          </a:p>
        </p:txBody>
      </p:sp>
      <p:sp>
        <p:nvSpPr>
          <p:cNvPr id="5124"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未标题-1.jpg"/>
          <p:cNvPicPr>
            <a:picLocks noChangeAspect="1" noChangeArrowheads="1"/>
          </p:cNvPicPr>
          <p:nvPr/>
        </p:nvPicPr>
        <p:blipFill>
          <a:blip r:embed="rId2" cstate="print"/>
          <a:srcRect/>
          <a:stretch>
            <a:fillRect/>
          </a:stretch>
        </p:blipFill>
        <p:spPr bwMode="auto">
          <a:xfrm>
            <a:off x="609600" y="436321"/>
            <a:ext cx="7958938" cy="4345229"/>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Administrator\Desktop\未标题-2.jpg"/>
          <p:cNvPicPr>
            <a:picLocks noChangeAspect="1" noChangeArrowheads="1"/>
          </p:cNvPicPr>
          <p:nvPr/>
        </p:nvPicPr>
        <p:blipFill>
          <a:blip r:embed="rId2" cstate="print"/>
          <a:srcRect/>
          <a:stretch>
            <a:fillRect/>
          </a:stretch>
        </p:blipFill>
        <p:spPr bwMode="auto">
          <a:xfrm>
            <a:off x="2743200" y="5334"/>
            <a:ext cx="3633216" cy="5157216"/>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zh-CN" altLang="en-US" dirty="0" smtClean="0"/>
              <a:t>表观遗传学的改变 </a:t>
            </a:r>
            <a:endParaRPr lang="en-US" altLang="zh-CN" dirty="0" smtClean="0">
              <a:ea typeface="宋体" pitchFamily="2" charset="-122"/>
            </a:endParaRPr>
          </a:p>
        </p:txBody>
      </p:sp>
      <p:sp>
        <p:nvSpPr>
          <p:cNvPr id="5123" name="Rectangle 3"/>
          <p:cNvSpPr>
            <a:spLocks noGrp="1" noChangeArrowheads="1"/>
          </p:cNvSpPr>
          <p:nvPr>
            <p:ph type="body" idx="1"/>
          </p:nvPr>
        </p:nvSpPr>
        <p:spPr/>
        <p:txBody>
          <a:bodyPr/>
          <a:lstStyle/>
          <a:p>
            <a:pPr eaLnBrk="1" hangingPunct="1"/>
            <a:r>
              <a:rPr lang="zh-CN" altLang="en-US" sz="2800" dirty="0" smtClean="0"/>
              <a:t>目前，只有两类表观遗传药物得到了</a:t>
            </a:r>
            <a:r>
              <a:rPr lang="en-US" altLang="zh-CN" sz="2800" dirty="0" smtClean="0"/>
              <a:t>FDA</a:t>
            </a:r>
            <a:r>
              <a:rPr lang="zh-CN" altLang="en-US" sz="2800" dirty="0" smtClean="0"/>
              <a:t>的批准， 即</a:t>
            </a:r>
            <a:r>
              <a:rPr lang="en-US" altLang="zh-CN" sz="2800" dirty="0" smtClean="0"/>
              <a:t>DNA</a:t>
            </a:r>
            <a:r>
              <a:rPr lang="zh-CN" altLang="en-US" sz="2800" dirty="0" smtClean="0"/>
              <a:t>甲基化抑制剂（</a:t>
            </a:r>
            <a:r>
              <a:rPr lang="en-US" altLang="zh-CN" sz="2800" dirty="0" smtClean="0"/>
              <a:t>iDNMT</a:t>
            </a:r>
            <a:r>
              <a:rPr lang="zh-CN" altLang="en-US" sz="2800" dirty="0" smtClean="0"/>
              <a:t>），包括</a:t>
            </a:r>
            <a:r>
              <a:rPr lang="en-US" altLang="zh-CN" sz="2800" dirty="0" smtClean="0"/>
              <a:t>5-</a:t>
            </a:r>
            <a:r>
              <a:rPr lang="zh-CN" altLang="en-US" sz="2800" dirty="0" smtClean="0"/>
              <a:t>氮杂胞苷和</a:t>
            </a:r>
            <a:r>
              <a:rPr lang="en-US" altLang="zh-CN" sz="2800" dirty="0" smtClean="0"/>
              <a:t>50-</a:t>
            </a:r>
            <a:r>
              <a:rPr lang="zh-CN" altLang="en-US" sz="2800" dirty="0" smtClean="0"/>
              <a:t>氮杂</a:t>
            </a:r>
            <a:r>
              <a:rPr lang="en-US" altLang="zh-CN" sz="2800" dirty="0" smtClean="0"/>
              <a:t>-2-</a:t>
            </a:r>
            <a:r>
              <a:rPr lang="zh-CN" altLang="en-US" sz="2800" dirty="0" smtClean="0"/>
              <a:t>脱氧胞苷</a:t>
            </a:r>
            <a:r>
              <a:rPr lang="zh-CN" altLang="en-US" sz="2800" dirty="0" smtClean="0"/>
              <a:t>（</a:t>
            </a:r>
            <a:r>
              <a:rPr lang="en-US" altLang="zh-CN" sz="2800" dirty="0" smtClean="0"/>
              <a:t>decitabine</a:t>
            </a:r>
            <a:r>
              <a:rPr lang="en-US" altLang="zh-CN" sz="2800" dirty="0" smtClean="0"/>
              <a:t>; DAC</a:t>
            </a:r>
            <a:r>
              <a:rPr lang="zh-CN" altLang="en-US" sz="2800" dirty="0" smtClean="0"/>
              <a:t>）， 以及组蛋白去乙酰化酶抑制剂（</a:t>
            </a:r>
            <a:r>
              <a:rPr lang="en-US" altLang="zh-CN" sz="2800" dirty="0" smtClean="0"/>
              <a:t>iHDACs</a:t>
            </a:r>
            <a:r>
              <a:rPr lang="zh-CN" altLang="en-US" sz="2800" dirty="0" smtClean="0"/>
              <a:t>），如伏立诺他、贝利诺他、罗米地辛、帕诺比诺他 </a:t>
            </a:r>
            <a:r>
              <a:rPr lang="en-US" altLang="zh-CN" sz="2800" dirty="0" smtClean="0"/>
              <a:t/>
            </a:r>
            <a:br>
              <a:rPr lang="en-US" altLang="zh-CN" sz="2800" dirty="0" smtClean="0"/>
            </a:br>
            <a:r>
              <a:rPr lang="en-US" altLang="zh-CN" sz="2800" dirty="0" smtClean="0"/>
              <a:t> </a:t>
            </a:r>
            <a:r>
              <a:rPr lang="zh-CN" altLang="en-US" sz="2800" dirty="0" smtClean="0"/>
              <a:t/>
            </a:r>
            <a:br>
              <a:rPr lang="zh-CN" altLang="en-US" sz="2800" dirty="0" smtClean="0"/>
            </a:br>
            <a:r>
              <a:rPr lang="zh-CN" altLang="en-US" sz="2800" dirty="0" smtClean="0"/>
              <a:t/>
            </a:r>
            <a:br>
              <a:rPr lang="zh-CN" altLang="en-US" sz="2800" dirty="0" smtClean="0"/>
            </a:br>
            <a:r>
              <a:rPr lang="zh-CN" altLang="en-US" sz="2800" dirty="0" smtClean="0"/>
              <a:t> </a:t>
            </a:r>
            <a:br>
              <a:rPr lang="zh-CN" altLang="en-US" sz="2800" dirty="0" smtClean="0"/>
            </a:br>
            <a:r>
              <a:rPr lang="zh-CN" altLang="en-US" sz="2800" dirty="0" smtClean="0"/>
              <a:t> </a:t>
            </a:r>
            <a:br>
              <a:rPr lang="zh-CN" altLang="en-US" sz="2800" dirty="0" smtClean="0"/>
            </a:br>
            <a:r>
              <a:rPr lang="zh-CN" altLang="en-US" sz="2800" dirty="0" smtClean="0"/>
              <a:t> </a:t>
            </a:r>
            <a:r>
              <a:rPr lang="en-US" altLang="zh-CN" sz="2800" dirty="0" smtClean="0"/>
              <a:t/>
            </a:r>
            <a:br>
              <a:rPr lang="en-US" altLang="zh-CN" sz="2800" dirty="0" smtClean="0"/>
            </a:br>
            <a:endParaRPr lang="en-US" altLang="zh-CN" sz="2800" dirty="0" smtClean="0">
              <a:ea typeface="宋体" pitchFamily="2" charset="-122"/>
            </a:endParaRPr>
          </a:p>
        </p:txBody>
      </p:sp>
      <p:sp>
        <p:nvSpPr>
          <p:cNvPr id="5124"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zh-CN" altLang="en-US" dirty="0" smtClean="0"/>
              <a:t>表观遗传学的改变 </a:t>
            </a:r>
            <a:endParaRPr lang="en-US" altLang="zh-CN" dirty="0" smtClean="0">
              <a:ea typeface="宋体" pitchFamily="2" charset="-122"/>
            </a:endParaRPr>
          </a:p>
        </p:txBody>
      </p:sp>
      <p:sp>
        <p:nvSpPr>
          <p:cNvPr id="5123" name="Rectangle 3"/>
          <p:cNvSpPr>
            <a:spLocks noGrp="1" noChangeArrowheads="1"/>
          </p:cNvSpPr>
          <p:nvPr>
            <p:ph type="body" idx="1"/>
          </p:nvPr>
        </p:nvSpPr>
        <p:spPr/>
        <p:txBody>
          <a:bodyPr/>
          <a:lstStyle/>
          <a:p>
            <a:pPr eaLnBrk="1" hangingPunct="1"/>
            <a:r>
              <a:rPr lang="zh-CN" altLang="en-US" sz="2800" dirty="0" smtClean="0"/>
              <a:t>癌细胞系中</a:t>
            </a:r>
            <a:r>
              <a:rPr lang="en-US" altLang="zh-CN" sz="2800" dirty="0" smtClean="0"/>
              <a:t>ABCB1</a:t>
            </a:r>
            <a:r>
              <a:rPr lang="zh-CN" altLang="en-US" sz="2800" dirty="0" smtClean="0"/>
              <a:t>基因的去甲基化导致癌细胞内的抗癌剂积累减少， 并导致获得</a:t>
            </a:r>
            <a:r>
              <a:rPr lang="en-US" altLang="zh-CN" sz="2800" dirty="0" smtClean="0"/>
              <a:t>MDR</a:t>
            </a:r>
            <a:r>
              <a:rPr lang="zh-CN" altLang="en-US" sz="2800" dirty="0" smtClean="0"/>
              <a:t>表型。 </a:t>
            </a:r>
            <a:endParaRPr lang="en-US" altLang="zh-CN" sz="2800" dirty="0" smtClean="0"/>
          </a:p>
          <a:p>
            <a:pPr eaLnBrk="1" hangingPunct="1"/>
            <a:r>
              <a:rPr lang="zh-CN" altLang="en-US" sz="2800" dirty="0" smtClean="0"/>
              <a:t>表观遗传学的改变可以影响</a:t>
            </a:r>
            <a:r>
              <a:rPr lang="en-US" altLang="zh-CN" sz="2800" dirty="0" smtClean="0"/>
              <a:t>DNA</a:t>
            </a:r>
            <a:r>
              <a:rPr lang="zh-CN" altLang="en-US" sz="2800" dirty="0" smtClean="0"/>
              <a:t>修复系统。 例如， 人类</a:t>
            </a:r>
            <a:r>
              <a:rPr lang="en-US" altLang="zh-CN" sz="2800" dirty="0" smtClean="0"/>
              <a:t>MutL</a:t>
            </a:r>
            <a:r>
              <a:rPr lang="zh-CN" altLang="en-US" sz="2800" dirty="0" smtClean="0"/>
              <a:t>同源基因（</a:t>
            </a:r>
            <a:r>
              <a:rPr lang="en-US" altLang="zh-CN" sz="2800" dirty="0" smtClean="0"/>
              <a:t>1hMLH1</a:t>
            </a:r>
            <a:r>
              <a:rPr lang="zh-CN" altLang="en-US" sz="2800" dirty="0" smtClean="0"/>
              <a:t>）的高甲基化或突变，其产物参与错配修复系统，可导致结直肠癌的发生。 </a:t>
            </a:r>
            <a:br>
              <a:rPr lang="zh-CN" altLang="en-US" sz="2800" dirty="0" smtClean="0"/>
            </a:br>
            <a:r>
              <a:rPr lang="zh-CN" altLang="en-US" sz="2800" dirty="0" smtClean="0"/>
              <a:t> </a:t>
            </a:r>
            <a:r>
              <a:rPr lang="en-US" altLang="zh-CN" sz="2800" dirty="0" smtClean="0"/>
              <a:t/>
            </a:r>
            <a:br>
              <a:rPr lang="en-US" altLang="zh-CN" sz="2800" dirty="0" smtClean="0"/>
            </a:br>
            <a:r>
              <a:rPr lang="en-US" altLang="zh-CN" sz="2800" dirty="0" smtClean="0"/>
              <a:t> </a:t>
            </a:r>
            <a:r>
              <a:rPr lang="zh-CN" altLang="en-US" sz="2800" dirty="0" smtClean="0"/>
              <a:t/>
            </a:r>
            <a:br>
              <a:rPr lang="zh-CN" altLang="en-US" sz="2800" dirty="0" smtClean="0"/>
            </a:br>
            <a:r>
              <a:rPr lang="zh-CN" altLang="en-US" sz="2800" dirty="0" smtClean="0"/>
              <a:t/>
            </a:r>
            <a:br>
              <a:rPr lang="zh-CN" altLang="en-US" sz="2800" dirty="0" smtClean="0"/>
            </a:br>
            <a:r>
              <a:rPr lang="zh-CN" altLang="en-US" sz="2800" dirty="0" smtClean="0"/>
              <a:t> </a:t>
            </a:r>
            <a:br>
              <a:rPr lang="zh-CN" altLang="en-US" sz="2800" dirty="0" smtClean="0"/>
            </a:br>
            <a:r>
              <a:rPr lang="zh-CN" altLang="en-US" sz="2800" dirty="0" smtClean="0"/>
              <a:t> </a:t>
            </a:r>
            <a:br>
              <a:rPr lang="zh-CN" altLang="en-US" sz="2800" dirty="0" smtClean="0"/>
            </a:br>
            <a:r>
              <a:rPr lang="zh-CN" altLang="en-US" sz="2800" dirty="0" smtClean="0"/>
              <a:t> </a:t>
            </a:r>
            <a:r>
              <a:rPr lang="en-US" altLang="zh-CN" sz="2800" dirty="0" smtClean="0"/>
              <a:t/>
            </a:r>
            <a:br>
              <a:rPr lang="en-US" altLang="zh-CN" sz="2800" dirty="0" smtClean="0"/>
            </a:br>
            <a:endParaRPr lang="en-US" altLang="zh-CN" sz="2800" dirty="0" smtClean="0">
              <a:ea typeface="宋体" pitchFamily="2" charset="-122"/>
            </a:endParaRPr>
          </a:p>
        </p:txBody>
      </p:sp>
      <p:sp>
        <p:nvSpPr>
          <p:cNvPr id="5124"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zh-CN" altLang="en-US" dirty="0" smtClean="0"/>
              <a:t>表观遗传学的改变 </a:t>
            </a:r>
            <a:endParaRPr lang="en-US" altLang="zh-CN" dirty="0" smtClean="0">
              <a:ea typeface="宋体" pitchFamily="2" charset="-122"/>
            </a:endParaRPr>
          </a:p>
        </p:txBody>
      </p:sp>
      <p:sp>
        <p:nvSpPr>
          <p:cNvPr id="5123" name="Rectangle 3"/>
          <p:cNvSpPr>
            <a:spLocks noGrp="1" noChangeArrowheads="1"/>
          </p:cNvSpPr>
          <p:nvPr>
            <p:ph type="body" idx="1"/>
          </p:nvPr>
        </p:nvSpPr>
        <p:spPr/>
        <p:txBody>
          <a:bodyPr/>
          <a:lstStyle/>
          <a:p>
            <a:pPr eaLnBrk="1" hangingPunct="1"/>
            <a:r>
              <a:rPr lang="zh-CN" altLang="en-US" sz="2800" dirty="0" smtClean="0"/>
              <a:t>传统的化疗药物和表观遗传药物（如</a:t>
            </a:r>
            <a:r>
              <a:rPr lang="en-US" altLang="zh-CN" sz="2800" dirty="0" smtClean="0"/>
              <a:t>DAC</a:t>
            </a:r>
            <a:r>
              <a:rPr lang="zh-CN" altLang="en-US" sz="2800" dirty="0" smtClean="0"/>
              <a:t>）的结合可以成为治疗癌细胞和抵抗性肿瘤的有效解决方案。尽管</a:t>
            </a:r>
            <a:r>
              <a:rPr lang="en-US" altLang="zh-CN" sz="2800" dirty="0" smtClean="0"/>
              <a:t>DAC</a:t>
            </a:r>
            <a:r>
              <a:rPr lang="zh-CN" altLang="en-US" sz="2800" dirty="0" smtClean="0"/>
              <a:t>不能直接影响肿瘤的生长，但它可以抑制</a:t>
            </a:r>
            <a:r>
              <a:rPr lang="en-US" altLang="zh-CN" sz="2800" dirty="0" smtClean="0"/>
              <a:t>DNA</a:t>
            </a:r>
            <a:r>
              <a:rPr lang="zh-CN" altLang="en-US" sz="2800" dirty="0" smtClean="0"/>
              <a:t>甲基化，使肿瘤对其他化疗药物敏感，包括卡铂、顺铂和</a:t>
            </a:r>
            <a:r>
              <a:rPr lang="en-US" altLang="zh-CN" sz="2800" dirty="0" smtClean="0"/>
              <a:t>5-FU</a:t>
            </a:r>
            <a:r>
              <a:rPr lang="zh-CN" altLang="en-US" sz="2800" dirty="0" smtClean="0"/>
              <a:t>。</a:t>
            </a:r>
            <a:r>
              <a:rPr lang="en-US" altLang="zh-CN" sz="2800" dirty="0" smtClean="0"/>
              <a:t> </a:t>
            </a:r>
            <a:br>
              <a:rPr lang="en-US" altLang="zh-CN" sz="2800" dirty="0" smtClean="0"/>
            </a:br>
            <a:r>
              <a:rPr lang="zh-CN" altLang="en-US" sz="2800" dirty="0" smtClean="0"/>
              <a:t/>
            </a:r>
            <a:br>
              <a:rPr lang="zh-CN" altLang="en-US" sz="2800" dirty="0" smtClean="0"/>
            </a:br>
            <a:r>
              <a:rPr lang="zh-CN" altLang="en-US" sz="2800" dirty="0" smtClean="0"/>
              <a:t> </a:t>
            </a:r>
            <a:r>
              <a:rPr lang="en-US" altLang="zh-CN" sz="2800" dirty="0" smtClean="0"/>
              <a:t/>
            </a:r>
            <a:br>
              <a:rPr lang="en-US" altLang="zh-CN" sz="2800" dirty="0" smtClean="0"/>
            </a:br>
            <a:r>
              <a:rPr lang="en-US" altLang="zh-CN" sz="2800" dirty="0" smtClean="0"/>
              <a:t> </a:t>
            </a:r>
            <a:r>
              <a:rPr lang="zh-CN" altLang="en-US" sz="2800" dirty="0" smtClean="0"/>
              <a:t/>
            </a:r>
            <a:br>
              <a:rPr lang="zh-CN" altLang="en-US" sz="2800" dirty="0" smtClean="0"/>
            </a:br>
            <a:r>
              <a:rPr lang="zh-CN" altLang="en-US" sz="2800" dirty="0" smtClean="0"/>
              <a:t/>
            </a:r>
            <a:br>
              <a:rPr lang="zh-CN" altLang="en-US" sz="2800" dirty="0" smtClean="0"/>
            </a:br>
            <a:r>
              <a:rPr lang="zh-CN" altLang="en-US" sz="2800" dirty="0" smtClean="0"/>
              <a:t> </a:t>
            </a:r>
            <a:br>
              <a:rPr lang="zh-CN" altLang="en-US" sz="2800" dirty="0" smtClean="0"/>
            </a:br>
            <a:r>
              <a:rPr lang="zh-CN" altLang="en-US" sz="2800" dirty="0" smtClean="0"/>
              <a:t> </a:t>
            </a:r>
            <a:br>
              <a:rPr lang="zh-CN" altLang="en-US" sz="2800" dirty="0" smtClean="0"/>
            </a:br>
            <a:r>
              <a:rPr lang="zh-CN" altLang="en-US" sz="2800" dirty="0" smtClean="0"/>
              <a:t> </a:t>
            </a:r>
            <a:r>
              <a:rPr lang="en-US" altLang="zh-CN" sz="2800" dirty="0" smtClean="0"/>
              <a:t/>
            </a:r>
            <a:br>
              <a:rPr lang="en-US" altLang="zh-CN" sz="2800" dirty="0" smtClean="0"/>
            </a:br>
            <a:endParaRPr lang="en-US" altLang="zh-CN" sz="2800" dirty="0" smtClean="0">
              <a:ea typeface="宋体" pitchFamily="2" charset="-122"/>
            </a:endParaRPr>
          </a:p>
        </p:txBody>
      </p:sp>
      <p:sp>
        <p:nvSpPr>
          <p:cNvPr id="5124"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zh-CN" altLang="en-US" dirty="0" smtClean="0"/>
              <a:t>表观遗传学的改变 </a:t>
            </a:r>
            <a:endParaRPr lang="en-US" altLang="zh-CN" dirty="0" smtClean="0">
              <a:ea typeface="宋体" pitchFamily="2" charset="-122"/>
            </a:endParaRPr>
          </a:p>
        </p:txBody>
      </p:sp>
      <p:sp>
        <p:nvSpPr>
          <p:cNvPr id="5123" name="Rectangle 3"/>
          <p:cNvSpPr>
            <a:spLocks noGrp="1" noChangeArrowheads="1"/>
          </p:cNvSpPr>
          <p:nvPr>
            <p:ph type="body" idx="1"/>
          </p:nvPr>
        </p:nvSpPr>
        <p:spPr/>
        <p:txBody>
          <a:bodyPr/>
          <a:lstStyle/>
          <a:p>
            <a:pPr eaLnBrk="1" hangingPunct="1"/>
            <a:r>
              <a:rPr lang="zh-CN" altLang="en-US" sz="2800" dirty="0" smtClean="0"/>
              <a:t>结直肠癌的发展通常与各种表观遗传学的改变有关，如组蛋白修饰、 </a:t>
            </a:r>
            <a:r>
              <a:rPr lang="en-US" altLang="zh-CN" sz="2800" dirty="0" smtClean="0"/>
              <a:t>DNA</a:t>
            </a:r>
            <a:r>
              <a:rPr lang="zh-CN" altLang="en-US" sz="2800" dirty="0" smtClean="0"/>
              <a:t>甲基化、 非编码</a:t>
            </a:r>
            <a:r>
              <a:rPr lang="en-US" altLang="zh-CN" sz="2800" dirty="0" smtClean="0"/>
              <a:t>RNA</a:t>
            </a:r>
            <a:r>
              <a:rPr lang="zh-CN" altLang="en-US" sz="2800" dirty="0" smtClean="0"/>
              <a:t>和染色质重塑。</a:t>
            </a:r>
            <a:endParaRPr lang="en-US" altLang="zh-CN" sz="2800" dirty="0" smtClean="0"/>
          </a:p>
          <a:p>
            <a:pPr eaLnBrk="1" hangingPunct="1"/>
            <a:r>
              <a:rPr lang="en-US" altLang="zh-CN" sz="2800" dirty="0" smtClean="0"/>
              <a:t>MDF1</a:t>
            </a:r>
            <a:r>
              <a:rPr lang="zh-CN" altLang="en-US" sz="2800" dirty="0" smtClean="0"/>
              <a:t>、 </a:t>
            </a:r>
            <a:r>
              <a:rPr lang="en-US" altLang="zh-CN" sz="2800" dirty="0" smtClean="0"/>
              <a:t>SSTR2</a:t>
            </a:r>
            <a:r>
              <a:rPr lang="zh-CN" altLang="en-US" sz="2800" dirty="0" smtClean="0"/>
              <a:t>、 </a:t>
            </a:r>
            <a:r>
              <a:rPr lang="en-US" altLang="zh-CN" sz="2800" dirty="0" smtClean="0"/>
              <a:t>CMTM3</a:t>
            </a:r>
            <a:r>
              <a:rPr lang="zh-CN" altLang="en-US" sz="2800" dirty="0" smtClean="0"/>
              <a:t>、 </a:t>
            </a:r>
            <a:r>
              <a:rPr lang="en-US" altLang="zh-CN" sz="2800" dirty="0" smtClean="0"/>
              <a:t>TGFB2</a:t>
            </a:r>
            <a:r>
              <a:rPr lang="zh-CN" altLang="en-US" sz="2800" dirty="0" smtClean="0"/>
              <a:t>和</a:t>
            </a:r>
            <a:r>
              <a:rPr lang="en-US" altLang="zh-CN" sz="2800" dirty="0" smtClean="0"/>
              <a:t>NDRG4</a:t>
            </a:r>
            <a:r>
              <a:rPr lang="zh-CN" altLang="en-US" sz="2800" dirty="0" smtClean="0"/>
              <a:t>等基因的</a:t>
            </a:r>
            <a:r>
              <a:rPr lang="en-US" altLang="zh-CN" sz="2800" dirty="0" smtClean="0"/>
              <a:t>DNA</a:t>
            </a:r>
            <a:r>
              <a:rPr lang="zh-CN" altLang="en-US" sz="2800" dirty="0" smtClean="0"/>
              <a:t>甲基化是检测结直肠癌早期发展阶段的潜在标志，而</a:t>
            </a:r>
            <a:r>
              <a:rPr lang="en-US" altLang="zh-CN" sz="2800" dirty="0" smtClean="0"/>
              <a:t>CLDN11</a:t>
            </a:r>
            <a:r>
              <a:rPr lang="zh-CN" altLang="en-US" sz="2800" dirty="0" smtClean="0"/>
              <a:t>基因的高甲基化则与结直肠癌的转移和患者生存前景不佳有关。</a:t>
            </a:r>
            <a:br>
              <a:rPr lang="zh-CN" altLang="en-US" sz="2800" dirty="0" smtClean="0"/>
            </a:br>
            <a:endParaRPr lang="en-US" altLang="zh-CN" sz="2800" dirty="0" smtClean="0">
              <a:ea typeface="宋体" pitchFamily="2" charset="-122"/>
            </a:endParaRPr>
          </a:p>
        </p:txBody>
      </p:sp>
      <p:sp>
        <p:nvSpPr>
          <p:cNvPr id="5124"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zh-CN" altLang="en-US" dirty="0" smtClean="0"/>
              <a:t>表观遗传学的改变 </a:t>
            </a:r>
            <a:endParaRPr lang="en-US" altLang="zh-CN" dirty="0" smtClean="0">
              <a:ea typeface="宋体" pitchFamily="2" charset="-122"/>
            </a:endParaRPr>
          </a:p>
        </p:txBody>
      </p:sp>
      <p:sp>
        <p:nvSpPr>
          <p:cNvPr id="5123" name="Rectangle 3"/>
          <p:cNvSpPr>
            <a:spLocks noGrp="1" noChangeArrowheads="1"/>
          </p:cNvSpPr>
          <p:nvPr>
            <p:ph type="body" idx="1"/>
          </p:nvPr>
        </p:nvSpPr>
        <p:spPr/>
        <p:txBody>
          <a:bodyPr/>
          <a:lstStyle/>
          <a:p>
            <a:pPr eaLnBrk="1" hangingPunct="1"/>
            <a:r>
              <a:rPr lang="zh-CN" altLang="en-US" sz="2800" dirty="0" smtClean="0"/>
              <a:t>通过启动子甲基化沉默肿瘤抑制因子候选人（ </a:t>
            </a:r>
            <a:r>
              <a:rPr lang="en-US" altLang="zh-CN" sz="2800" dirty="0" smtClean="0"/>
              <a:t>3TUSC3</a:t>
            </a:r>
            <a:r>
              <a:rPr lang="zh-CN" altLang="en-US" sz="2800" dirty="0" smtClean="0"/>
              <a:t>） 的</a:t>
            </a:r>
            <a:r>
              <a:rPr lang="en-US" altLang="zh-CN" sz="2800" dirty="0" smtClean="0"/>
              <a:t>mRNA</a:t>
            </a:r>
            <a:r>
              <a:rPr lang="zh-CN" altLang="en-US" sz="2800" dirty="0" smtClean="0"/>
              <a:t>表达， 诱导表皮生长因子受体（ </a:t>
            </a:r>
            <a:r>
              <a:rPr lang="en-US" altLang="zh-CN" sz="2800" dirty="0" smtClean="0"/>
              <a:t>EGDR</a:t>
            </a:r>
            <a:r>
              <a:rPr lang="zh-CN" altLang="en-US" sz="2800" dirty="0" smtClean="0"/>
              <a:t>） 的信号， 导致结直肠癌细胞免受凋亡的影响。</a:t>
            </a:r>
            <a:endParaRPr lang="en-US" altLang="zh-CN" sz="2800" dirty="0" smtClean="0"/>
          </a:p>
          <a:p>
            <a:pPr eaLnBrk="1" hangingPunct="1"/>
            <a:r>
              <a:rPr lang="en-US" altLang="zh-CN" sz="2800" dirty="0" smtClean="0"/>
              <a:t>DNA</a:t>
            </a:r>
            <a:r>
              <a:rPr lang="zh-CN" altLang="en-US" sz="2800" dirty="0" smtClean="0"/>
              <a:t>甲基转移酶抑制剂和针对组蛋白去乙酰化酶的药物可能是一种潜在的新型抗癌策略。</a:t>
            </a:r>
            <a:br>
              <a:rPr lang="zh-CN" altLang="en-US" sz="2800" dirty="0" smtClean="0"/>
            </a:br>
            <a:r>
              <a:rPr lang="zh-CN" altLang="en-US" sz="2800" dirty="0" smtClean="0"/>
              <a:t> </a:t>
            </a:r>
            <a:br>
              <a:rPr lang="zh-CN" altLang="en-US" sz="2800" dirty="0" smtClean="0"/>
            </a:br>
            <a:r>
              <a:rPr lang="en-US" altLang="zh-CN" sz="2800" dirty="0" smtClean="0"/>
              <a:t/>
            </a:r>
            <a:br>
              <a:rPr lang="en-US" altLang="zh-CN" sz="2800" dirty="0" smtClean="0"/>
            </a:br>
            <a:r>
              <a:rPr lang="zh-CN" altLang="en-US" sz="2800" dirty="0" smtClean="0"/>
              <a:t/>
            </a:r>
            <a:br>
              <a:rPr lang="zh-CN" altLang="en-US" sz="2800" dirty="0" smtClean="0"/>
            </a:br>
            <a:r>
              <a:rPr lang="zh-CN" altLang="en-US" sz="2800" dirty="0" smtClean="0"/>
              <a:t> </a:t>
            </a:r>
            <a:r>
              <a:rPr lang="en-US" altLang="zh-CN" sz="2800" dirty="0" smtClean="0"/>
              <a:t/>
            </a:r>
            <a:br>
              <a:rPr lang="en-US" altLang="zh-CN" sz="2800" dirty="0" smtClean="0"/>
            </a:br>
            <a:r>
              <a:rPr lang="en-US" altLang="zh-CN" sz="2800" dirty="0" smtClean="0"/>
              <a:t> </a:t>
            </a:r>
            <a:r>
              <a:rPr lang="zh-CN" altLang="en-US" sz="2800" dirty="0" smtClean="0"/>
              <a:t/>
            </a:r>
            <a:br>
              <a:rPr lang="zh-CN" altLang="en-US" sz="2800" dirty="0" smtClean="0"/>
            </a:br>
            <a:r>
              <a:rPr lang="zh-CN" altLang="en-US" sz="2800" dirty="0" smtClean="0"/>
              <a:t/>
            </a:r>
            <a:br>
              <a:rPr lang="zh-CN" altLang="en-US" sz="2800" dirty="0" smtClean="0"/>
            </a:br>
            <a:r>
              <a:rPr lang="zh-CN" altLang="en-US" sz="2800" dirty="0" smtClean="0"/>
              <a:t> </a:t>
            </a:r>
            <a:br>
              <a:rPr lang="zh-CN" altLang="en-US" sz="2800" dirty="0" smtClean="0"/>
            </a:br>
            <a:r>
              <a:rPr lang="zh-CN" altLang="en-US" sz="2800" dirty="0" smtClean="0"/>
              <a:t> </a:t>
            </a:r>
            <a:br>
              <a:rPr lang="zh-CN" altLang="en-US" sz="2800" dirty="0" smtClean="0"/>
            </a:br>
            <a:r>
              <a:rPr lang="zh-CN" altLang="en-US" sz="2800" dirty="0" smtClean="0"/>
              <a:t> </a:t>
            </a:r>
            <a:r>
              <a:rPr lang="en-US" altLang="zh-CN" sz="2800" dirty="0" smtClean="0"/>
              <a:t/>
            </a:r>
            <a:br>
              <a:rPr lang="en-US" altLang="zh-CN" sz="2800" dirty="0" smtClean="0"/>
            </a:br>
            <a:endParaRPr lang="en-US" altLang="zh-CN" sz="2800" dirty="0" smtClean="0">
              <a:ea typeface="宋体" pitchFamily="2" charset="-122"/>
            </a:endParaRPr>
          </a:p>
        </p:txBody>
      </p:sp>
      <p:sp>
        <p:nvSpPr>
          <p:cNvPr id="5124"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zh-CN" altLang="en-US" dirty="0" smtClean="0"/>
              <a:t>表观遗传学的改变 </a:t>
            </a:r>
            <a:endParaRPr lang="en-US" altLang="zh-CN" dirty="0" smtClean="0">
              <a:ea typeface="宋体" pitchFamily="2" charset="-122"/>
            </a:endParaRPr>
          </a:p>
        </p:txBody>
      </p:sp>
      <p:sp>
        <p:nvSpPr>
          <p:cNvPr id="5123" name="Rectangle 3"/>
          <p:cNvSpPr>
            <a:spLocks noGrp="1" noChangeArrowheads="1"/>
          </p:cNvSpPr>
          <p:nvPr>
            <p:ph type="body" idx="1"/>
          </p:nvPr>
        </p:nvSpPr>
        <p:spPr/>
        <p:txBody>
          <a:bodyPr/>
          <a:lstStyle/>
          <a:p>
            <a:pPr eaLnBrk="1" hangingPunct="1"/>
            <a:r>
              <a:rPr lang="en-US" altLang="zh-CN" sz="2800" dirty="0" err="1" smtClean="0"/>
              <a:t>microRNAs</a:t>
            </a:r>
            <a:r>
              <a:rPr lang="zh-CN" altLang="en-US" sz="2800" dirty="0" smtClean="0"/>
              <a:t>（</a:t>
            </a:r>
            <a:r>
              <a:rPr lang="en-US" altLang="zh-CN" sz="2800" dirty="0" err="1" smtClean="0"/>
              <a:t>miRNAs</a:t>
            </a:r>
            <a:r>
              <a:rPr lang="zh-CN" altLang="en-US" sz="2800" dirty="0" smtClean="0"/>
              <a:t>）通过转录后的修饰来影响基因表达的调节。与</a:t>
            </a:r>
            <a:r>
              <a:rPr lang="en-US" altLang="zh-CN" sz="2800" dirty="0" smtClean="0"/>
              <a:t>miRNAs</a:t>
            </a:r>
            <a:r>
              <a:rPr lang="zh-CN" altLang="en-US" sz="2800" dirty="0" smtClean="0"/>
              <a:t>有关的表观遗传学变化经常在各种类型的癌症的化疗抗性发展中发挥重要作用。 </a:t>
            </a:r>
            <a:endParaRPr lang="en-US" altLang="zh-CN" sz="2800" dirty="0" smtClean="0"/>
          </a:p>
          <a:p>
            <a:pPr eaLnBrk="1" hangingPunct="1"/>
            <a:r>
              <a:rPr lang="en-US" altLang="zh-CN" sz="2800" dirty="0" err="1" smtClean="0"/>
              <a:t>miRNAs</a:t>
            </a:r>
            <a:r>
              <a:rPr lang="zh-CN" altLang="en-US" sz="2800" dirty="0" smtClean="0"/>
              <a:t>通过影响抗药性相关基因或与细胞增殖、 细胞周期和细胞凋亡相关的基因来影响肿瘤细胞对抗癌药物的敏感性。 </a:t>
            </a:r>
            <a:r>
              <a:rPr lang="en-US" altLang="zh-CN" sz="2800" dirty="0" err="1" smtClean="0"/>
              <a:t>miRNAs</a:t>
            </a:r>
            <a:r>
              <a:rPr lang="zh-CN" altLang="en-US" sz="2800" dirty="0" smtClean="0"/>
              <a:t>可以作为化疗</a:t>
            </a:r>
            <a:br>
              <a:rPr lang="zh-CN" altLang="en-US" sz="2800" dirty="0" smtClean="0"/>
            </a:br>
            <a:r>
              <a:rPr lang="zh-CN" altLang="en-US" sz="2800" dirty="0" smtClean="0"/>
              <a:t>预后的生物标志物， 对化疗的有效性进行判断。 </a:t>
            </a:r>
            <a:br>
              <a:rPr lang="zh-CN" altLang="en-US" sz="2800" dirty="0" smtClean="0"/>
            </a:br>
            <a:r>
              <a:rPr lang="zh-CN" altLang="en-US" sz="2800" dirty="0" smtClean="0"/>
              <a:t> </a:t>
            </a:r>
            <a:r>
              <a:rPr lang="en-US" altLang="zh-CN" sz="2800" dirty="0" smtClean="0"/>
              <a:t/>
            </a:r>
            <a:br>
              <a:rPr lang="en-US" altLang="zh-CN" sz="2800" dirty="0" smtClean="0"/>
            </a:br>
            <a:r>
              <a:rPr lang="zh-CN" altLang="en-US" sz="2800" dirty="0" smtClean="0"/>
              <a:t/>
            </a:r>
            <a:br>
              <a:rPr lang="zh-CN" altLang="en-US" sz="2800" dirty="0" smtClean="0"/>
            </a:br>
            <a:r>
              <a:rPr lang="zh-CN" altLang="en-US" sz="2800" dirty="0" smtClean="0"/>
              <a:t> </a:t>
            </a:r>
            <a:r>
              <a:rPr lang="en-US" altLang="zh-CN" sz="2800" dirty="0" smtClean="0"/>
              <a:t/>
            </a:r>
            <a:br>
              <a:rPr lang="en-US" altLang="zh-CN" sz="2800" dirty="0" smtClean="0"/>
            </a:br>
            <a:r>
              <a:rPr lang="en-US" altLang="zh-CN" sz="2800" dirty="0" smtClean="0"/>
              <a:t> </a:t>
            </a:r>
            <a:r>
              <a:rPr lang="zh-CN" altLang="en-US" sz="2800" dirty="0" smtClean="0"/>
              <a:t/>
            </a:r>
            <a:br>
              <a:rPr lang="zh-CN" altLang="en-US" sz="2800" dirty="0" smtClean="0"/>
            </a:br>
            <a:r>
              <a:rPr lang="zh-CN" altLang="en-US" sz="2800" dirty="0" smtClean="0"/>
              <a:t/>
            </a:r>
            <a:br>
              <a:rPr lang="zh-CN" altLang="en-US" sz="2800" dirty="0" smtClean="0"/>
            </a:br>
            <a:r>
              <a:rPr lang="zh-CN" altLang="en-US" sz="2800" dirty="0" smtClean="0"/>
              <a:t> </a:t>
            </a:r>
            <a:br>
              <a:rPr lang="zh-CN" altLang="en-US" sz="2800" dirty="0" smtClean="0"/>
            </a:br>
            <a:r>
              <a:rPr lang="zh-CN" altLang="en-US" sz="2800" dirty="0" smtClean="0"/>
              <a:t> </a:t>
            </a:r>
            <a:br>
              <a:rPr lang="zh-CN" altLang="en-US" sz="2800" dirty="0" smtClean="0"/>
            </a:br>
            <a:r>
              <a:rPr lang="zh-CN" altLang="en-US" sz="2800" dirty="0" smtClean="0"/>
              <a:t> </a:t>
            </a:r>
            <a:r>
              <a:rPr lang="en-US" altLang="zh-CN" sz="2800" dirty="0" smtClean="0"/>
              <a:t/>
            </a:r>
            <a:br>
              <a:rPr lang="en-US" altLang="zh-CN" sz="2800" dirty="0" smtClean="0"/>
            </a:br>
            <a:endParaRPr lang="en-US" altLang="zh-CN" sz="2800" dirty="0" smtClean="0">
              <a:ea typeface="宋体" pitchFamily="2" charset="-122"/>
            </a:endParaRPr>
          </a:p>
        </p:txBody>
      </p:sp>
      <p:sp>
        <p:nvSpPr>
          <p:cNvPr id="5124"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3276600" y="18288"/>
            <a:ext cx="2846070" cy="5068062"/>
          </a:xfrm>
          <a:prstGeom prst="rect">
            <a:avLst/>
          </a:prstGeom>
          <a:noFill/>
          <a:ln w="9525">
            <a:noFill/>
            <a:miter lim="800000"/>
            <a:headEnd/>
            <a:tailEnd/>
          </a:ln>
          <a:effec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zh-CN" altLang="en-US" dirty="0" smtClean="0"/>
              <a:t>生长因子 </a:t>
            </a:r>
            <a:endParaRPr lang="en-US" altLang="zh-CN" dirty="0" smtClean="0">
              <a:ea typeface="宋体" pitchFamily="2" charset="-122"/>
            </a:endParaRPr>
          </a:p>
        </p:txBody>
      </p:sp>
      <p:sp>
        <p:nvSpPr>
          <p:cNvPr id="5123" name="Rectangle 3"/>
          <p:cNvSpPr>
            <a:spLocks noGrp="1" noChangeArrowheads="1"/>
          </p:cNvSpPr>
          <p:nvPr>
            <p:ph type="body" idx="1"/>
          </p:nvPr>
        </p:nvSpPr>
        <p:spPr/>
        <p:txBody>
          <a:bodyPr/>
          <a:lstStyle/>
          <a:p>
            <a:pPr eaLnBrk="1" hangingPunct="1"/>
            <a:r>
              <a:rPr lang="zh-CN" altLang="en-US" sz="2800" dirty="0" smtClean="0"/>
              <a:t>炎</a:t>
            </a:r>
            <a:r>
              <a:rPr lang="zh-CN" altLang="en-US" sz="2800" dirty="0" smtClean="0"/>
              <a:t>症</a:t>
            </a:r>
            <a:r>
              <a:rPr lang="zh-CN" altLang="en-US" sz="2800" dirty="0" smtClean="0"/>
              <a:t>与癌</a:t>
            </a:r>
            <a:r>
              <a:rPr lang="zh-CN" altLang="en-US" sz="2800" dirty="0" smtClean="0"/>
              <a:t>症的发生和发展之间存在着重要的联系。 </a:t>
            </a:r>
            <a:r>
              <a:rPr lang="zh-CN" altLang="en-US" sz="2800" dirty="0" smtClean="0"/>
              <a:t>急</a:t>
            </a:r>
            <a:r>
              <a:rPr lang="zh-CN" altLang="en-US" sz="2800" dirty="0" smtClean="0"/>
              <a:t>性炎症会促进肿瘤的根除， 而慢性免疫反应会导</a:t>
            </a:r>
            <a:r>
              <a:rPr lang="zh-CN" altLang="en-US" sz="2800" dirty="0" smtClean="0"/>
              <a:t>致肿</a:t>
            </a:r>
            <a:r>
              <a:rPr lang="zh-CN" altLang="en-US" sz="2800" dirty="0" smtClean="0"/>
              <a:t>瘤的生长和侵袭。 </a:t>
            </a:r>
            <a:endParaRPr lang="en-US" altLang="zh-CN" sz="2800" dirty="0" smtClean="0"/>
          </a:p>
          <a:p>
            <a:pPr eaLnBrk="1" hangingPunct="1"/>
            <a:r>
              <a:rPr lang="zh-CN" altLang="en-US" sz="2800" dirty="0" smtClean="0"/>
              <a:t>与</a:t>
            </a:r>
            <a:r>
              <a:rPr lang="zh-CN" altLang="en-US" sz="2800" dirty="0" smtClean="0"/>
              <a:t>药物敏感的肿</a:t>
            </a:r>
            <a:r>
              <a:rPr lang="zh-CN" altLang="en-US" sz="2800" dirty="0" smtClean="0"/>
              <a:t>瘤细</a:t>
            </a:r>
            <a:r>
              <a:rPr lang="zh-CN" altLang="en-US" sz="2800" dirty="0" smtClean="0"/>
              <a:t>胞相比， 在</a:t>
            </a:r>
            <a:r>
              <a:rPr lang="en-US" altLang="zh-CN" sz="2800" dirty="0" smtClean="0"/>
              <a:t>MDR</a:t>
            </a:r>
            <a:r>
              <a:rPr lang="zh-CN" altLang="en-US" sz="2800" dirty="0" smtClean="0"/>
              <a:t>肿瘤细胞中观察到生长因子的自分泌增加</a:t>
            </a:r>
            <a:r>
              <a:rPr lang="zh-CN" altLang="en-US" sz="2800" dirty="0" smtClean="0"/>
              <a:t>，包</a:t>
            </a:r>
            <a:r>
              <a:rPr lang="zh-CN" altLang="en-US" sz="2800" dirty="0" smtClean="0"/>
              <a:t>括白细胞介素</a:t>
            </a:r>
            <a:br>
              <a:rPr lang="zh-CN" altLang="en-US" sz="2800" dirty="0" smtClean="0"/>
            </a:br>
            <a:r>
              <a:rPr lang="zh-CN" altLang="en-US" sz="2800" dirty="0" smtClean="0"/>
              <a:t>（ </a:t>
            </a:r>
            <a:r>
              <a:rPr lang="en-US" altLang="zh-CN" sz="2800" dirty="0" smtClean="0"/>
              <a:t>IL</a:t>
            </a:r>
            <a:r>
              <a:rPr lang="zh-CN" altLang="en-US" sz="2800" dirty="0" smtClean="0"/>
              <a:t>）</a:t>
            </a:r>
            <a:r>
              <a:rPr lang="en-US" altLang="zh-CN" sz="2800" dirty="0" smtClean="0"/>
              <a:t>-</a:t>
            </a:r>
            <a:r>
              <a:rPr lang="en-US" altLang="zh-CN" sz="2800" dirty="0" smtClean="0"/>
              <a:t>1</a:t>
            </a:r>
            <a:r>
              <a:rPr lang="zh-CN" altLang="en-US" sz="2800" dirty="0" smtClean="0"/>
              <a:t>、</a:t>
            </a:r>
            <a:r>
              <a:rPr lang="en-US" altLang="zh-CN" sz="2800" dirty="0" smtClean="0"/>
              <a:t>IL-4</a:t>
            </a:r>
            <a:r>
              <a:rPr lang="zh-CN" altLang="en-US" sz="2800" dirty="0" smtClean="0"/>
              <a:t>、</a:t>
            </a:r>
            <a:r>
              <a:rPr lang="en-US" altLang="zh-CN" sz="2800" dirty="0" smtClean="0"/>
              <a:t>IL-6</a:t>
            </a:r>
            <a:r>
              <a:rPr lang="zh-CN" altLang="en-US" sz="2800" dirty="0" smtClean="0"/>
              <a:t>和</a:t>
            </a:r>
            <a:r>
              <a:rPr lang="en-US" altLang="zh-CN" sz="2800" dirty="0" smtClean="0"/>
              <a:t>IL-8 </a:t>
            </a:r>
            <a:br>
              <a:rPr lang="en-US" altLang="zh-CN" sz="2800" dirty="0" smtClean="0"/>
            </a:br>
            <a:r>
              <a:rPr lang="en-US" altLang="zh-CN" sz="2800" dirty="0" smtClean="0"/>
              <a:t> </a:t>
            </a:r>
            <a:r>
              <a:rPr lang="zh-CN" altLang="en-US" sz="2800" dirty="0" smtClean="0"/>
              <a:t/>
            </a:r>
            <a:br>
              <a:rPr lang="zh-CN" altLang="en-US" sz="2800" dirty="0" smtClean="0"/>
            </a:br>
            <a:r>
              <a:rPr lang="zh-CN" altLang="en-US" sz="2800" dirty="0" smtClean="0"/>
              <a:t> </a:t>
            </a:r>
            <a:br>
              <a:rPr lang="zh-CN" altLang="en-US" sz="2800" dirty="0" smtClean="0"/>
            </a:br>
            <a:r>
              <a:rPr lang="zh-CN" altLang="en-US" sz="2800" dirty="0" smtClean="0"/>
              <a:t> </a:t>
            </a:r>
            <a:br>
              <a:rPr lang="zh-CN" altLang="en-US" sz="2800" dirty="0" smtClean="0"/>
            </a:br>
            <a:r>
              <a:rPr lang="zh-CN" altLang="en-US" sz="2800" dirty="0" smtClean="0"/>
              <a:t> </a:t>
            </a:r>
            <a:br>
              <a:rPr lang="zh-CN" altLang="en-US" sz="2800" dirty="0" smtClean="0"/>
            </a:br>
            <a:r>
              <a:rPr lang="zh-CN" altLang="en-US" sz="2800" dirty="0" smtClean="0"/>
              <a:t> </a:t>
            </a:r>
            <a:br>
              <a:rPr lang="zh-CN" altLang="en-US" sz="2800" dirty="0" smtClean="0"/>
            </a:br>
            <a:r>
              <a:rPr lang="zh-CN" altLang="en-US" sz="2800" dirty="0" smtClean="0"/>
              <a:t> </a:t>
            </a:r>
            <a:br>
              <a:rPr lang="zh-CN" altLang="en-US" sz="2800" dirty="0" smtClean="0"/>
            </a:br>
            <a:r>
              <a:rPr lang="zh-CN" altLang="en-US" sz="2800" dirty="0" smtClean="0"/>
              <a:t> </a:t>
            </a:r>
            <a:r>
              <a:rPr lang="en-US" altLang="zh-CN" sz="2800" dirty="0" smtClean="0"/>
              <a:t/>
            </a:r>
            <a:br>
              <a:rPr lang="en-US" altLang="zh-CN" sz="2800" dirty="0" smtClean="0"/>
            </a:br>
            <a:endParaRPr lang="en-US" altLang="zh-CN" sz="2800" dirty="0" smtClean="0">
              <a:ea typeface="宋体" pitchFamily="2" charset="-122"/>
            </a:endParaRPr>
          </a:p>
        </p:txBody>
      </p:sp>
      <p:sp>
        <p:nvSpPr>
          <p:cNvPr id="5124"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28600" y="205978"/>
            <a:ext cx="8915400" cy="857250"/>
          </a:xfrm>
        </p:spPr>
        <p:txBody>
          <a:bodyPr/>
          <a:lstStyle/>
          <a:p>
            <a:pPr eaLnBrk="1" hangingPunct="1"/>
            <a:r>
              <a:rPr lang="zh-CN" altLang="en-US" sz="3600" dirty="0" smtClean="0"/>
              <a:t>增强</a:t>
            </a:r>
            <a:r>
              <a:rPr lang="en-US" altLang="zh-CN" sz="3600" dirty="0" smtClean="0"/>
              <a:t>DNA</a:t>
            </a:r>
            <a:r>
              <a:rPr lang="zh-CN" altLang="en-US" sz="3600" dirty="0" smtClean="0"/>
              <a:t>修复能力 </a:t>
            </a:r>
            <a:endParaRPr lang="en-US" altLang="zh-CN" sz="3500" dirty="0" smtClean="0">
              <a:ea typeface="宋体" pitchFamily="2" charset="-122"/>
            </a:endParaRPr>
          </a:p>
        </p:txBody>
      </p:sp>
      <p:sp>
        <p:nvSpPr>
          <p:cNvPr id="5123" name="Rectangle 3"/>
          <p:cNvSpPr>
            <a:spLocks noGrp="1" noChangeArrowheads="1"/>
          </p:cNvSpPr>
          <p:nvPr>
            <p:ph type="body" idx="1"/>
          </p:nvPr>
        </p:nvSpPr>
        <p:spPr/>
        <p:txBody>
          <a:bodyPr/>
          <a:lstStyle/>
          <a:p>
            <a:pPr eaLnBrk="1" hangingPunct="1"/>
            <a:r>
              <a:rPr lang="zh-CN" altLang="en-US" sz="2800" dirty="0" smtClean="0"/>
              <a:t>肿瘤细胞对各种抗癌药物产生抗性的另一种可能是它</a:t>
            </a:r>
            <a:r>
              <a:rPr lang="zh-CN" altLang="en-US" sz="2800" dirty="0" smtClean="0"/>
              <a:t>们修</a:t>
            </a:r>
            <a:r>
              <a:rPr lang="zh-CN" altLang="en-US" sz="2800" dirty="0" smtClean="0"/>
              <a:t>复</a:t>
            </a:r>
            <a:r>
              <a:rPr lang="en-US" altLang="zh-CN" sz="2800" dirty="0" smtClean="0"/>
              <a:t>DNA</a:t>
            </a:r>
            <a:r>
              <a:rPr lang="zh-CN" altLang="en-US" sz="2800" dirty="0" smtClean="0"/>
              <a:t>损伤的能力。 </a:t>
            </a:r>
            <a:br>
              <a:rPr lang="zh-CN" altLang="en-US" sz="2800" dirty="0" smtClean="0"/>
            </a:br>
            <a:r>
              <a:rPr lang="zh-CN" altLang="en-US" sz="2800" dirty="0" smtClean="0"/>
              <a:t> </a:t>
            </a:r>
            <a:r>
              <a:rPr lang="en-US" altLang="zh-CN" sz="2800" dirty="0" smtClean="0"/>
              <a:t/>
            </a:r>
            <a:br>
              <a:rPr lang="en-US" altLang="zh-CN" sz="2800" dirty="0" smtClean="0"/>
            </a:br>
            <a:r>
              <a:rPr lang="zh-CN" altLang="en-US" sz="2800" dirty="0" smtClean="0"/>
              <a:t> </a:t>
            </a:r>
            <a:br>
              <a:rPr lang="zh-CN" altLang="en-US" sz="2800" dirty="0" smtClean="0"/>
            </a:br>
            <a:r>
              <a:rPr lang="zh-CN" altLang="en-US" sz="2800" dirty="0" smtClean="0"/>
              <a:t/>
            </a:r>
            <a:br>
              <a:rPr lang="zh-CN" altLang="en-US" sz="2800" dirty="0" smtClean="0"/>
            </a:br>
            <a:r>
              <a:rPr lang="zh-CN" altLang="en-US" sz="2800" dirty="0" smtClean="0"/>
              <a:t> </a:t>
            </a:r>
            <a:br>
              <a:rPr lang="zh-CN" altLang="en-US" sz="2800" dirty="0" smtClean="0"/>
            </a:br>
            <a:r>
              <a:rPr lang="zh-CN" altLang="en-US" sz="2800" dirty="0" smtClean="0"/>
              <a:t> </a:t>
            </a:r>
            <a:br>
              <a:rPr lang="zh-CN" altLang="en-US" sz="2800" dirty="0" smtClean="0"/>
            </a:br>
            <a:r>
              <a:rPr lang="zh-CN" altLang="en-US" sz="2800" dirty="0" smtClean="0"/>
              <a:t> </a:t>
            </a:r>
            <a:r>
              <a:rPr lang="en-US" altLang="zh-CN" sz="2800" dirty="0" smtClean="0"/>
              <a:t/>
            </a:r>
            <a:br>
              <a:rPr lang="en-US" altLang="zh-CN" sz="2800" dirty="0" smtClean="0"/>
            </a:br>
            <a:endParaRPr lang="en-US" altLang="zh-CN" sz="2800" dirty="0" smtClean="0">
              <a:ea typeface="宋体" pitchFamily="2" charset="-122"/>
            </a:endParaRPr>
          </a:p>
        </p:txBody>
      </p:sp>
      <p:sp>
        <p:nvSpPr>
          <p:cNvPr id="5124"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zh-CN" altLang="en-US" sz="4000" dirty="0" smtClean="0"/>
              <a:t>外源物代</a:t>
            </a:r>
            <a:r>
              <a:rPr lang="zh-CN" altLang="en-US" sz="4000" dirty="0" smtClean="0"/>
              <a:t>谢率升高 </a:t>
            </a:r>
            <a:r>
              <a:rPr lang="zh-CN" altLang="en-US" sz="4000" dirty="0" smtClean="0"/>
              <a:t> </a:t>
            </a:r>
            <a:endParaRPr lang="en-US" altLang="zh-CN" dirty="0" smtClean="0">
              <a:ea typeface="宋体" pitchFamily="2" charset="-122"/>
            </a:endParaRPr>
          </a:p>
        </p:txBody>
      </p:sp>
      <p:sp>
        <p:nvSpPr>
          <p:cNvPr id="5123" name="Rectangle 3"/>
          <p:cNvSpPr>
            <a:spLocks noGrp="1" noChangeArrowheads="1"/>
          </p:cNvSpPr>
          <p:nvPr>
            <p:ph type="body" idx="1"/>
          </p:nvPr>
        </p:nvSpPr>
        <p:spPr/>
        <p:txBody>
          <a:bodyPr/>
          <a:lstStyle/>
          <a:p>
            <a:pPr eaLnBrk="1" hangingPunct="1"/>
            <a:r>
              <a:rPr lang="zh-CN" altLang="en-US" sz="2800" dirty="0" smtClean="0"/>
              <a:t>负责药物代谢的载体分子和酶在癌细</a:t>
            </a:r>
            <a:r>
              <a:rPr lang="zh-CN" altLang="en-US" sz="2800" dirty="0" smtClean="0"/>
              <a:t>胞的</a:t>
            </a:r>
            <a:r>
              <a:rPr lang="zh-CN" altLang="en-US" sz="2800" dirty="0" smtClean="0"/>
              <a:t>化疗抗性中起作用。 </a:t>
            </a:r>
            <a:r>
              <a:rPr lang="zh-CN" altLang="en-US" sz="2800" dirty="0" smtClean="0"/>
              <a:t>接</a:t>
            </a:r>
            <a:r>
              <a:rPr lang="zh-CN" altLang="en-US" sz="2800" dirty="0" smtClean="0"/>
              <a:t>触抗癌药物可</a:t>
            </a:r>
            <a:r>
              <a:rPr lang="zh-CN" altLang="en-US" sz="2800" dirty="0" smtClean="0"/>
              <a:t>能导</a:t>
            </a:r>
            <a:r>
              <a:rPr lang="zh-CN" altLang="en-US" sz="2800" dirty="0" smtClean="0"/>
              <a:t>致保护细胞的基</a:t>
            </a:r>
            <a:r>
              <a:rPr lang="zh-CN" altLang="en-US" sz="2800" dirty="0" smtClean="0"/>
              <a:t>因产物的</a:t>
            </a:r>
            <a:r>
              <a:rPr lang="zh-CN" altLang="en-US" sz="2800" dirty="0" smtClean="0"/>
              <a:t>诱导和表达。 </a:t>
            </a:r>
            <a:endParaRPr lang="en-US" altLang="zh-CN" sz="2800" dirty="0" smtClean="0"/>
          </a:p>
          <a:p>
            <a:pPr eaLnBrk="1" hangingPunct="1"/>
            <a:r>
              <a:rPr lang="zh-CN" altLang="en-US" sz="2800" dirty="0" smtClean="0"/>
              <a:t>药</a:t>
            </a:r>
            <a:r>
              <a:rPr lang="zh-CN" altLang="en-US" sz="2800" dirty="0" smtClean="0"/>
              <a:t>物代谢</a:t>
            </a:r>
            <a:r>
              <a:rPr lang="zh-CN" altLang="en-US" sz="2800" dirty="0" smtClean="0"/>
              <a:t>酶是</a:t>
            </a:r>
            <a:r>
              <a:rPr lang="en-US" altLang="zh-CN" sz="2800" dirty="0" smtClean="0"/>
              <a:t>I</a:t>
            </a:r>
            <a:r>
              <a:rPr lang="zh-CN" altLang="en-US" sz="2800" dirty="0" smtClean="0"/>
              <a:t>期和</a:t>
            </a:r>
            <a:r>
              <a:rPr lang="en-US" altLang="zh-CN" sz="2800" dirty="0" smtClean="0"/>
              <a:t>II</a:t>
            </a:r>
            <a:r>
              <a:rPr lang="zh-CN" altLang="en-US" sz="2800" dirty="0" smtClean="0"/>
              <a:t>期代谢的一个组成部分， 有助于内源</a:t>
            </a:r>
            <a:r>
              <a:rPr lang="zh-CN" altLang="en-US" sz="2800" dirty="0" smtClean="0"/>
              <a:t>性和</a:t>
            </a:r>
            <a:r>
              <a:rPr lang="zh-CN" altLang="en-US" sz="2800" dirty="0" smtClean="0"/>
              <a:t>外源性底物（异物） 的解</a:t>
            </a:r>
            <a:r>
              <a:rPr lang="zh-CN" altLang="en-US" sz="2800" dirty="0" smtClean="0"/>
              <a:t>毒。 </a:t>
            </a:r>
            <a:r>
              <a:rPr lang="zh-CN" altLang="en-US" sz="2800" dirty="0" smtClean="0"/>
              <a:t/>
            </a:r>
            <a:br>
              <a:rPr lang="zh-CN" altLang="en-US" sz="2800" dirty="0" smtClean="0"/>
            </a:br>
            <a:r>
              <a:rPr lang="zh-CN" altLang="en-US" sz="2800" dirty="0" smtClean="0"/>
              <a:t> </a:t>
            </a:r>
            <a:r>
              <a:rPr lang="zh-CN" altLang="en-US" sz="2800" dirty="0" smtClean="0"/>
              <a:t/>
            </a:r>
            <a:br>
              <a:rPr lang="zh-CN" altLang="en-US" sz="2800" dirty="0" smtClean="0"/>
            </a:br>
            <a:r>
              <a:rPr lang="zh-CN" altLang="en-US" sz="2800" dirty="0" smtClean="0"/>
              <a:t/>
            </a:r>
            <a:br>
              <a:rPr lang="zh-CN" altLang="en-US" sz="2800" dirty="0" smtClean="0"/>
            </a:br>
            <a:r>
              <a:rPr lang="zh-CN" altLang="en-US" sz="2800" dirty="0" smtClean="0"/>
              <a:t> </a:t>
            </a:r>
            <a:br>
              <a:rPr lang="zh-CN" altLang="en-US" sz="2800" dirty="0" smtClean="0"/>
            </a:br>
            <a:r>
              <a:rPr lang="zh-CN" altLang="en-US" sz="2800" dirty="0" smtClean="0"/>
              <a:t> </a:t>
            </a:r>
            <a:br>
              <a:rPr lang="zh-CN" altLang="en-US" sz="2800" dirty="0" smtClean="0"/>
            </a:br>
            <a:r>
              <a:rPr lang="zh-CN" altLang="en-US" sz="2800" dirty="0" smtClean="0"/>
              <a:t> </a:t>
            </a:r>
            <a:r>
              <a:rPr lang="en-US" altLang="zh-CN" sz="2800" dirty="0" smtClean="0"/>
              <a:t/>
            </a:r>
            <a:br>
              <a:rPr lang="en-US" altLang="zh-CN" sz="2800" dirty="0" smtClean="0"/>
            </a:br>
            <a:endParaRPr lang="en-US" altLang="zh-CN" sz="2800" dirty="0" smtClean="0">
              <a:ea typeface="宋体" pitchFamily="2" charset="-122"/>
            </a:endParaRPr>
          </a:p>
        </p:txBody>
      </p:sp>
      <p:sp>
        <p:nvSpPr>
          <p:cNvPr id="5124"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zh-CN" smtClean="0">
                <a:ea typeface="宋体" pitchFamily="2" charset="-122"/>
              </a:rPr>
              <a:t>Conclusion</a:t>
            </a:r>
          </a:p>
        </p:txBody>
      </p:sp>
      <p:sp>
        <p:nvSpPr>
          <p:cNvPr id="19459" name="Rectangle 3"/>
          <p:cNvSpPr>
            <a:spLocks noGrp="1" noChangeArrowheads="1"/>
          </p:cNvSpPr>
          <p:nvPr>
            <p:ph type="body" idx="1"/>
          </p:nvPr>
        </p:nvSpPr>
        <p:spPr/>
        <p:txBody>
          <a:bodyPr/>
          <a:lstStyle/>
          <a:p>
            <a:pPr eaLnBrk="1" hangingPunct="1">
              <a:lnSpc>
                <a:spcPct val="90000"/>
              </a:lnSpc>
            </a:pPr>
            <a:r>
              <a:rPr lang="en-US" altLang="zh-CN" sz="2800" dirty="0" smtClean="0"/>
              <a:t>MDR</a:t>
            </a:r>
            <a:r>
              <a:rPr lang="zh-CN" altLang="en-US" sz="2800" dirty="0" smtClean="0"/>
              <a:t>的发展是一个复杂的过程</a:t>
            </a:r>
            <a:r>
              <a:rPr lang="zh-CN" altLang="en-US" sz="2800" dirty="0" smtClean="0"/>
              <a:t>，与</a:t>
            </a:r>
            <a:r>
              <a:rPr lang="zh-CN" altLang="en-US" sz="2800" dirty="0" smtClean="0"/>
              <a:t>药物</a:t>
            </a:r>
            <a:r>
              <a:rPr lang="zh-CN" altLang="en-US" sz="2800" dirty="0" smtClean="0"/>
              <a:t>的外流增</a:t>
            </a:r>
            <a:r>
              <a:rPr lang="zh-CN" altLang="en-US" sz="2800" dirty="0" smtClean="0"/>
              <a:t>强</a:t>
            </a:r>
            <a:r>
              <a:rPr lang="zh-CN" altLang="en-US" sz="2800" dirty="0" smtClean="0"/>
              <a:t>、异</a:t>
            </a:r>
            <a:r>
              <a:rPr lang="zh-CN" altLang="en-US" sz="2800" dirty="0" smtClean="0"/>
              <a:t>物的代谢升高</a:t>
            </a:r>
            <a:r>
              <a:rPr lang="zh-CN" altLang="en-US" sz="2800" dirty="0" smtClean="0"/>
              <a:t>、</a:t>
            </a:r>
            <a:r>
              <a:rPr lang="en-US" altLang="zh-CN" sz="2800" dirty="0" smtClean="0"/>
              <a:t>DNA</a:t>
            </a:r>
            <a:r>
              <a:rPr lang="zh-CN" altLang="en-US" sz="2800" dirty="0" smtClean="0"/>
              <a:t>修复能力增强</a:t>
            </a:r>
            <a:r>
              <a:rPr lang="zh-CN" altLang="en-US" sz="2800" dirty="0" smtClean="0"/>
              <a:t>、生</a:t>
            </a:r>
            <a:r>
              <a:rPr lang="zh-CN" altLang="en-US" sz="2800" dirty="0" smtClean="0"/>
              <a:t>长和遗传因素或这些机制的任</a:t>
            </a:r>
            <a:r>
              <a:rPr lang="zh-CN" altLang="en-US" sz="2800" dirty="0" smtClean="0"/>
              <a:t>何组</a:t>
            </a:r>
            <a:r>
              <a:rPr lang="zh-CN" altLang="en-US" sz="2800" dirty="0" smtClean="0"/>
              <a:t>合有关</a:t>
            </a:r>
            <a:r>
              <a:rPr lang="zh-CN" altLang="en-US" sz="2800" dirty="0" smtClean="0"/>
              <a:t>。对</a:t>
            </a:r>
            <a:r>
              <a:rPr lang="zh-CN" altLang="en-US" sz="2800" dirty="0" smtClean="0"/>
              <a:t>这些机制的弱点的了解使科学家们能</a:t>
            </a:r>
            <a:r>
              <a:rPr lang="zh-CN" altLang="en-US" sz="2800" dirty="0" smtClean="0"/>
              <a:t>够开</a:t>
            </a:r>
            <a:r>
              <a:rPr lang="zh-CN" altLang="en-US" sz="2800" dirty="0" smtClean="0"/>
              <a:t>发出针对</a:t>
            </a:r>
            <a:r>
              <a:rPr lang="en-US" altLang="zh-CN" sz="2800" dirty="0" smtClean="0"/>
              <a:t>MDR</a:t>
            </a:r>
            <a:r>
              <a:rPr lang="zh-CN" altLang="en-US" sz="2800" dirty="0" smtClean="0"/>
              <a:t>癌细胞的新策略。 </a:t>
            </a:r>
            <a:endParaRPr lang="en-US" altLang="zh-CN" sz="2800" dirty="0" smtClean="0"/>
          </a:p>
          <a:p>
            <a:pPr eaLnBrk="1" hangingPunct="1">
              <a:lnSpc>
                <a:spcPct val="90000"/>
              </a:lnSpc>
            </a:pPr>
            <a:r>
              <a:rPr lang="zh-CN" altLang="en-US" sz="2800" dirty="0" smtClean="0"/>
              <a:t>的</a:t>
            </a:r>
            <a:r>
              <a:rPr lang="zh-CN" altLang="en-US" sz="2800" dirty="0" smtClean="0"/>
              <a:t>新型潜在抗癌剂中</a:t>
            </a:r>
            <a:r>
              <a:rPr lang="zh-CN" altLang="en-US" sz="2800" dirty="0" smtClean="0"/>
              <a:t>，其</a:t>
            </a:r>
            <a:r>
              <a:rPr lang="zh-CN" altLang="en-US" sz="2800" dirty="0" smtClean="0"/>
              <a:t>中相当一部分化合物</a:t>
            </a:r>
            <a:r>
              <a:rPr lang="zh-CN" altLang="en-US" sz="2800" dirty="0" smtClean="0"/>
              <a:t>在单一应</a:t>
            </a:r>
            <a:r>
              <a:rPr lang="zh-CN" altLang="en-US" sz="2800" dirty="0" smtClean="0"/>
              <a:t>用显示了强大的抗癌活性</a:t>
            </a:r>
            <a:r>
              <a:rPr lang="zh-CN" altLang="en-US" sz="2800" dirty="0" smtClean="0"/>
              <a:t>。它们与</a:t>
            </a:r>
            <a:r>
              <a:rPr lang="zh-CN" altLang="en-US" sz="2800" dirty="0" smtClean="0"/>
              <a:t>其他药物联合使用可显著提高癌症治疗的效率</a:t>
            </a:r>
            <a:r>
              <a:rPr lang="zh-CN" altLang="en-US" sz="2800" dirty="0" smtClean="0"/>
              <a:t>。</a:t>
            </a:r>
            <a:endParaRPr lang="en-US" altLang="zh-CN" sz="2800" dirty="0" smtClean="0">
              <a:ea typeface="宋体" pitchFamily="2" charset="-122"/>
            </a:endParaRPr>
          </a:p>
        </p:txBody>
      </p:sp>
      <p:sp>
        <p:nvSpPr>
          <p:cNvPr id="19460"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zh-CN" smtClean="0">
                <a:ea typeface="宋体" pitchFamily="2" charset="-122"/>
              </a:rPr>
              <a:t>Conclusion</a:t>
            </a:r>
          </a:p>
        </p:txBody>
      </p:sp>
      <p:sp>
        <p:nvSpPr>
          <p:cNvPr id="19459" name="Rectangle 3"/>
          <p:cNvSpPr>
            <a:spLocks noGrp="1" noChangeArrowheads="1"/>
          </p:cNvSpPr>
          <p:nvPr>
            <p:ph type="body" idx="1"/>
          </p:nvPr>
        </p:nvSpPr>
        <p:spPr/>
        <p:txBody>
          <a:bodyPr/>
          <a:lstStyle/>
          <a:p>
            <a:pPr eaLnBrk="1" hangingPunct="1">
              <a:lnSpc>
                <a:spcPct val="90000"/>
              </a:lnSpc>
            </a:pPr>
            <a:r>
              <a:rPr lang="zh-CN" altLang="en-US" sz="2800" dirty="0" smtClean="0"/>
              <a:t>联</a:t>
            </a:r>
            <a:r>
              <a:rPr lang="zh-CN" altLang="en-US" sz="2800" dirty="0" smtClean="0"/>
              <a:t>合治疗的效果要好得多</a:t>
            </a:r>
            <a:r>
              <a:rPr lang="zh-CN" altLang="en-US" sz="2800" dirty="0" smtClean="0"/>
              <a:t>。由</a:t>
            </a:r>
            <a:r>
              <a:rPr lang="zh-CN" altLang="en-US" sz="2800" dirty="0" smtClean="0"/>
              <a:t>于</a:t>
            </a:r>
            <a:r>
              <a:rPr lang="en-US" altLang="zh-CN" sz="2800" dirty="0" smtClean="0"/>
              <a:t>MDR</a:t>
            </a:r>
            <a:r>
              <a:rPr lang="zh-CN" altLang="en-US" sz="2800" dirty="0" smtClean="0"/>
              <a:t>机制的复杂性和肿瘤疾病的异质性</a:t>
            </a:r>
            <a:r>
              <a:rPr lang="zh-CN" altLang="en-US" sz="2800" dirty="0" smtClean="0"/>
              <a:t>，可</a:t>
            </a:r>
            <a:r>
              <a:rPr lang="zh-CN" altLang="en-US" sz="2800" dirty="0" smtClean="0"/>
              <a:t>能永远不</a:t>
            </a:r>
            <a:r>
              <a:rPr lang="zh-CN" altLang="en-US" sz="2800" dirty="0" smtClean="0"/>
              <a:t>会有</a:t>
            </a:r>
            <a:r>
              <a:rPr lang="zh-CN" altLang="en-US" sz="2800" dirty="0" smtClean="0"/>
              <a:t>一种单独的药物可以用于所有类型的癌症治疗</a:t>
            </a:r>
            <a:r>
              <a:rPr lang="zh-CN" altLang="en-US" sz="2800" dirty="0" smtClean="0"/>
              <a:t>。</a:t>
            </a:r>
            <a:endParaRPr lang="en-US" altLang="zh-CN" sz="2800" dirty="0" smtClean="0"/>
          </a:p>
          <a:p>
            <a:pPr eaLnBrk="1" hangingPunct="1">
              <a:lnSpc>
                <a:spcPct val="90000"/>
              </a:lnSpc>
            </a:pPr>
            <a:r>
              <a:rPr lang="zh-CN" altLang="en-US" sz="2800" dirty="0" smtClean="0"/>
              <a:t>进</a:t>
            </a:r>
            <a:r>
              <a:rPr lang="zh-CN" altLang="en-US" sz="2800" dirty="0" smtClean="0"/>
              <a:t>一步研究癌症抗药性的机制</a:t>
            </a:r>
            <a:r>
              <a:rPr lang="zh-CN" altLang="en-US" sz="2800" dirty="0" smtClean="0"/>
              <a:t>，特别是</a:t>
            </a:r>
            <a:r>
              <a:rPr lang="zh-CN" altLang="en-US" sz="2800" dirty="0" smtClean="0"/>
              <a:t>确定其目前未知的弱点</a:t>
            </a:r>
            <a:r>
              <a:rPr lang="zh-CN" altLang="en-US" sz="2800" dirty="0" smtClean="0"/>
              <a:t>，对</a:t>
            </a:r>
            <a:r>
              <a:rPr lang="zh-CN" altLang="en-US" sz="2800" dirty="0" smtClean="0"/>
              <a:t>设计新</a:t>
            </a:r>
            <a:r>
              <a:rPr lang="zh-CN" altLang="en-US" sz="2800" dirty="0" smtClean="0"/>
              <a:t>的化疗</a:t>
            </a:r>
            <a:r>
              <a:rPr lang="zh-CN" altLang="en-US" sz="2800" dirty="0" smtClean="0"/>
              <a:t>药物至关重要</a:t>
            </a:r>
            <a:r>
              <a:rPr lang="zh-CN" altLang="en-US" sz="2800" dirty="0" smtClean="0"/>
              <a:t>。</a:t>
            </a:r>
            <a:endParaRPr lang="en-US" altLang="zh-CN" sz="2800" dirty="0" smtClean="0"/>
          </a:p>
          <a:p>
            <a:pPr eaLnBrk="1" hangingPunct="1">
              <a:lnSpc>
                <a:spcPct val="90000"/>
              </a:lnSpc>
            </a:pPr>
            <a:r>
              <a:rPr lang="zh-CN" altLang="en-US" sz="2800" dirty="0" smtClean="0"/>
              <a:t>确</a:t>
            </a:r>
            <a:r>
              <a:rPr lang="zh-CN" altLang="en-US" sz="2800" dirty="0" smtClean="0"/>
              <a:t>定能够逆转癌细胞中</a:t>
            </a:r>
            <a:r>
              <a:rPr lang="en-US" altLang="zh-CN" sz="2800" dirty="0" smtClean="0"/>
              <a:t>MDR</a:t>
            </a:r>
            <a:r>
              <a:rPr lang="zh-CN" altLang="en-US" sz="2800" dirty="0" smtClean="0"/>
              <a:t>的新药物将提</a:t>
            </a:r>
            <a:r>
              <a:rPr lang="zh-CN" altLang="en-US" sz="2800" dirty="0" smtClean="0"/>
              <a:t>高常</a:t>
            </a:r>
            <a:r>
              <a:rPr lang="zh-CN" altLang="en-US" sz="2800" dirty="0" smtClean="0"/>
              <a:t>用化疗药物的有效性</a:t>
            </a:r>
            <a:r>
              <a:rPr lang="zh-CN" altLang="en-US" sz="2800" dirty="0" smtClean="0"/>
              <a:t>，特</a:t>
            </a:r>
            <a:r>
              <a:rPr lang="zh-CN" altLang="en-US" sz="2800" dirty="0" smtClean="0"/>
              <a:t>别是在癌</a:t>
            </a:r>
            <a:r>
              <a:rPr lang="zh-CN" altLang="en-US" sz="2800" dirty="0" smtClean="0"/>
              <a:t>症发</a:t>
            </a:r>
            <a:r>
              <a:rPr lang="zh-CN" altLang="en-US" sz="2800" dirty="0" smtClean="0"/>
              <a:t>展的最后阶段，并将使我们有机会治疗目前无法治愈的肿瘤。 </a:t>
            </a:r>
            <a:br>
              <a:rPr lang="zh-CN" altLang="en-US" sz="2800" dirty="0" smtClean="0"/>
            </a:br>
            <a:endParaRPr lang="en-US" altLang="zh-CN" sz="2800" dirty="0" smtClean="0">
              <a:ea typeface="宋体" pitchFamily="2" charset="-122"/>
            </a:endParaRPr>
          </a:p>
        </p:txBody>
      </p:sp>
      <p:sp>
        <p:nvSpPr>
          <p:cNvPr id="19460" name="Line 3"/>
          <p:cNvSpPr>
            <a:spLocks noChangeShapeType="1"/>
          </p:cNvSpPr>
          <p:nvPr/>
        </p:nvSpPr>
        <p:spPr bwMode="auto">
          <a:xfrm>
            <a:off x="457200" y="1028700"/>
            <a:ext cx="8305800" cy="0"/>
          </a:xfrm>
          <a:prstGeom prst="line">
            <a:avLst/>
          </a:prstGeom>
          <a:noFill/>
          <a:ln w="57150" cmpd="thickThin">
            <a:solidFill>
              <a:srgbClr val="CE136E"/>
            </a:solidFill>
            <a:round/>
            <a:headEnd/>
            <a:tailEnd/>
          </a:ln>
        </p:spPr>
        <p:txBody>
          <a:bodyPr wrap="none" anchor="ctr"/>
          <a:lstStyle/>
          <a:p>
            <a:endParaRPr lang="zh-CN" altLang="en-US"/>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533400" y="0"/>
            <a:ext cx="8229600" cy="857250"/>
          </a:xfrm>
        </p:spPr>
        <p:txBody>
          <a:bodyPr/>
          <a:lstStyle/>
          <a:p>
            <a:pPr eaLnBrk="1" hangingPunct="1">
              <a:defRPr/>
            </a:pPr>
            <a:r>
              <a:rPr lang="en-US" altLang="zh-CN" sz="6600" b="1">
                <a:solidFill>
                  <a:schemeClr val="tx1"/>
                </a:solidFill>
                <a:effectLst>
                  <a:outerShdw blurRad="38100" dist="38100" dir="2700000" algn="tl">
                    <a:srgbClr val="000000"/>
                  </a:outerShdw>
                </a:effectLst>
                <a:ea typeface="宋体" pitchFamily="2" charset="-122"/>
              </a:rPr>
              <a:t>Thank You</a:t>
            </a:r>
          </a:p>
        </p:txBody>
      </p:sp>
      <p:pic>
        <p:nvPicPr>
          <p:cNvPr id="4" name="Picture 7" descr="mxcp2010091814141601"/>
          <p:cNvPicPr>
            <a:picLocks noChangeAspect="1" noChangeArrowheads="1"/>
          </p:cNvPicPr>
          <p:nvPr/>
        </p:nvPicPr>
        <p:blipFill>
          <a:blip r:embed="rId2" cstate="print"/>
          <a:srcRect/>
          <a:stretch>
            <a:fillRect/>
          </a:stretch>
        </p:blipFill>
        <p:spPr bwMode="auto">
          <a:xfrm>
            <a:off x="1447800" y="946150"/>
            <a:ext cx="6096000" cy="406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chemeClr val="tx2"/>
            </a:solidFill>
            <a:effectLst/>
            <a:latin typeface="Arial" charset="0"/>
            <a:ea typeface="宋体"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chemeClr val="tx2"/>
            </a:solidFill>
            <a:effectLst/>
            <a:latin typeface="Arial" charset="0"/>
            <a:ea typeface="宋体" pitchFamily="2" charset="-122"/>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3023</TotalTime>
  <Words>5055</Words>
  <Application>Microsoft Office PowerPoint</Application>
  <PresentationFormat>全屏显示(16:9)</PresentationFormat>
  <Paragraphs>113</Paragraphs>
  <Slides>50</Slides>
  <Notes>0</Notes>
  <HiddenSlides>0</HiddenSlides>
  <MMClips>0</MMClips>
  <ScaleCrop>false</ScaleCrop>
  <HeadingPairs>
    <vt:vector size="4" baseType="variant">
      <vt:variant>
        <vt:lpstr>主题</vt:lpstr>
      </vt:variant>
      <vt:variant>
        <vt:i4>1</vt:i4>
      </vt:variant>
      <vt:variant>
        <vt:lpstr>幻灯片标题</vt:lpstr>
      </vt:variant>
      <vt:variant>
        <vt:i4>50</vt:i4>
      </vt:variant>
    </vt:vector>
  </HeadingPairs>
  <TitlesOfParts>
    <vt:vector size="51" baseType="lpstr">
      <vt:lpstr>Default Design</vt:lpstr>
      <vt:lpstr>化疗多药耐药机制 </vt:lpstr>
      <vt:lpstr>Introduction</vt:lpstr>
      <vt:lpstr>Introduction</vt:lpstr>
      <vt:lpstr>常用化疗药物的分类</vt:lpstr>
      <vt:lpstr>幻灯片 5</vt:lpstr>
      <vt:lpstr>幻灯片 6</vt:lpstr>
      <vt:lpstr>幻灯片 7</vt:lpstr>
      <vt:lpstr>幻灯片 8</vt:lpstr>
      <vt:lpstr>幻灯片 9</vt:lpstr>
      <vt:lpstr>幻灯片 10</vt:lpstr>
      <vt:lpstr>癌症化疗中的抗药性问题 </vt:lpstr>
      <vt:lpstr>幻灯片 12</vt:lpstr>
      <vt:lpstr>强化药物的外流</vt:lpstr>
      <vt:lpstr>强化药物的外流</vt:lpstr>
      <vt:lpstr>强化药物的外流</vt:lpstr>
      <vt:lpstr>强化药物的外流</vt:lpstr>
      <vt:lpstr>强化药物的外流</vt:lpstr>
      <vt:lpstr>强化药物的外流</vt:lpstr>
      <vt:lpstr>基因突变 </vt:lpstr>
      <vt:lpstr>基因突变 </vt:lpstr>
      <vt:lpstr>基因突变 </vt:lpstr>
      <vt:lpstr>幻灯片 22</vt:lpstr>
      <vt:lpstr>基因突变 </vt:lpstr>
      <vt:lpstr>基因突变 </vt:lpstr>
      <vt:lpstr>基因突变 </vt:lpstr>
      <vt:lpstr>基因突变 </vt:lpstr>
      <vt:lpstr>基因扩增</vt:lpstr>
      <vt:lpstr>基因扩增</vt:lpstr>
      <vt:lpstr>基因扩增</vt:lpstr>
      <vt:lpstr>基因扩增</vt:lpstr>
      <vt:lpstr>基因扩增</vt:lpstr>
      <vt:lpstr>基因扩增</vt:lpstr>
      <vt:lpstr>基因扩增</vt:lpstr>
      <vt:lpstr>基因扩增</vt:lpstr>
      <vt:lpstr>表观遗传学的改变 </vt:lpstr>
      <vt:lpstr>幻灯片 36</vt:lpstr>
      <vt:lpstr>幻灯片 37</vt:lpstr>
      <vt:lpstr>表观遗传学的改变 </vt:lpstr>
      <vt:lpstr>表观遗传学的改变 </vt:lpstr>
      <vt:lpstr>表观遗传学的改变 </vt:lpstr>
      <vt:lpstr>表观遗传学的改变 </vt:lpstr>
      <vt:lpstr>表观遗传学的改变 </vt:lpstr>
      <vt:lpstr>表观遗传学的改变 </vt:lpstr>
      <vt:lpstr>幻灯片 44</vt:lpstr>
      <vt:lpstr>生长因子 </vt:lpstr>
      <vt:lpstr>增强DNA修复能力 </vt:lpstr>
      <vt:lpstr>外源物代谢率升高  </vt:lpstr>
      <vt:lpstr>Conclusion</vt:lpstr>
      <vt:lpstr>Conclusion</vt:lpstr>
      <vt:lpstr>Thank You</vt:lpstr>
    </vt:vector>
  </TitlesOfParts>
  <Company>UNC - CH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Pancreatic Cancer</dc:title>
  <dc:creator>School of Medicine</dc:creator>
  <cp:lastModifiedBy>xbany</cp:lastModifiedBy>
  <cp:revision>226</cp:revision>
  <dcterms:created xsi:type="dcterms:W3CDTF">2008-04-23T13:36:17Z</dcterms:created>
  <dcterms:modified xsi:type="dcterms:W3CDTF">2022-03-12T01:20:12Z</dcterms:modified>
</cp:coreProperties>
</file>