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9" r:id="rId5"/>
    <p:sldId id="264" r:id="rId6"/>
    <p:sldId id="261" r:id="rId7"/>
    <p:sldId id="262" r:id="rId8"/>
    <p:sldId id="265" r:id="rId9"/>
    <p:sldId id="266" r:id="rId10"/>
    <p:sldId id="267" r:id="rId11"/>
    <p:sldId id="270" r:id="rId12"/>
    <p:sldId id="271" r:id="rId13"/>
  </p:sldIdLst>
  <p:sldSz cx="9144000" cy="6858000" type="screen4x3"/>
  <p:notesSz cx="6858000" cy="9144000"/>
  <p:custDataLst>
    <p:tags r:id="rId17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336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7" Type="http://schemas.openxmlformats.org/officeDocument/2006/relationships/tags" Target="tags/tag2.xml"/><Relationship Id="rId16" Type="http://schemas.openxmlformats.org/officeDocument/2006/relationships/tableStyles" Target="tableStyles.xml"/><Relationship Id="rId15" Type="http://schemas.openxmlformats.org/officeDocument/2006/relationships/viewProps" Target="viewProps.xml"/><Relationship Id="rId14" Type="http://schemas.openxmlformats.org/officeDocument/2006/relationships/presProps" Target="presProps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365125"/>
            <a:ext cx="78867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29841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29841" y="2505075"/>
            <a:ext cx="3868340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887391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3887391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3.png"/><Relationship Id="rId1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8.png"/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image" Target="../media/image5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0.jpeg"/></Relationships>
</file>

<file path=ppt/slides/_rels/slide7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14.png"/><Relationship Id="rId3" Type="http://schemas.openxmlformats.org/officeDocument/2006/relationships/image" Target="../media/image13.jpeg"/><Relationship Id="rId2" Type="http://schemas.openxmlformats.org/officeDocument/2006/relationships/image" Target="../media/image12.png"/><Relationship Id="rId1" Type="http://schemas.openxmlformats.org/officeDocument/2006/relationships/image" Target="../media/image1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16.png"/><Relationship Id="rId1" Type="http://schemas.openxmlformats.org/officeDocument/2006/relationships/image" Target="../media/image15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17.png"/><Relationship Id="rId1" Type="http://schemas.openxmlformats.org/officeDocument/2006/relationships/tags" Target="../tags/tag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4099" name="图片 2"/>
          <p:cNvPicPr>
            <a:picLocks noChangeAspect="1"/>
          </p:cNvPicPr>
          <p:nvPr/>
        </p:nvPicPr>
        <p:blipFill>
          <a:blip r:embed="rId1">
            <a:clrChange>
              <a:clrFrom>
                <a:srgbClr val="007082"/>
              </a:clrFrom>
              <a:clrTo>
                <a:srgbClr val="007082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0" y="160338"/>
            <a:ext cx="5114925" cy="112395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3074" name="标题 3073"/>
          <p:cNvSpPr>
            <a:spLocks noGrp="1"/>
          </p:cNvSpPr>
          <p:nvPr>
            <p:ph type="ctrTitle"/>
          </p:nvPr>
        </p:nvSpPr>
        <p:spPr>
          <a:xfrm>
            <a:off x="788669" y="1824990"/>
            <a:ext cx="7772400" cy="2141220"/>
          </a:xfrm>
        </p:spPr>
        <p:txBody>
          <a:bodyPr anchor="ctr">
            <a:normAutofit/>
            <a:scene3d>
              <a:camera prst="orthographicFront"/>
              <a:lightRig rig="threePt" dir="t"/>
            </a:scene3d>
          </a:bodyPr>
          <a:p>
            <a:pPr defTabSz="914400" fontAlgn="base">
              <a:buClrTx/>
              <a:buSzTx/>
              <a:buFontTx/>
            </a:pPr>
            <a:r>
              <a:rPr lang="zh-CN" sz="4800" strike="noStrike" noProof="1"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  <a:sym typeface="+mn-ea"/>
              </a:rPr>
              <a:t>细胞死亡的分子机制</a:t>
            </a:r>
            <a:br>
              <a:rPr lang="zh-CN" sz="4800" strike="noStrike" noProof="1"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  <a:sym typeface="+mn-ea"/>
              </a:rPr>
            </a:br>
            <a:r>
              <a:rPr lang="en-US" altLang="zh-CN" sz="4800" strike="noStrike" noProof="1"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  <a:sym typeface="+mn-ea"/>
              </a:rPr>
              <a:t>--</a:t>
            </a:r>
            <a:r>
              <a:rPr lang="zh-CN" altLang="zh-CN" sz="4000" strike="noStrike" noProof="1"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  <a:sym typeface="+mn-ea"/>
              </a:rPr>
              <a:t>凋亡及坏死性凋亡</a:t>
            </a:r>
            <a:endParaRPr lang="zh-CN" altLang="zh-CN" sz="4000" strike="noStrike" noProof="1"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sp>
        <p:nvSpPr>
          <p:cNvPr id="4098" name="文本框 1"/>
          <p:cNvSpPr txBox="1"/>
          <p:nvPr/>
        </p:nvSpPr>
        <p:spPr>
          <a:xfrm>
            <a:off x="2822575" y="4495800"/>
            <a:ext cx="3500438" cy="922338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p>
            <a:pPr algn="ctr"/>
            <a:r>
              <a:rPr lang="zh-CN" altLang="en-US" sz="2800" dirty="0">
                <a:latin typeface="华文新魏" pitchFamily="2" charset="-122"/>
                <a:ea typeface="华文新魏" pitchFamily="2" charset="-122"/>
              </a:rPr>
              <a:t>中心实验室</a:t>
            </a:r>
            <a:endParaRPr lang="zh-CN" altLang="en-US" sz="2800" dirty="0">
              <a:latin typeface="华文新魏" pitchFamily="2" charset="-122"/>
              <a:ea typeface="华文新魏" pitchFamily="2" charset="-122"/>
            </a:endParaRPr>
          </a:p>
          <a:p>
            <a:pPr algn="ctr"/>
            <a:r>
              <a:rPr lang="zh-CN" altLang="en-US" sz="2800" dirty="0">
                <a:latin typeface="华文新魏" pitchFamily="2" charset="-122"/>
                <a:ea typeface="华文新魏" pitchFamily="2" charset="-122"/>
              </a:rPr>
              <a:t>池涛</a:t>
            </a:r>
            <a:endParaRPr lang="zh-CN" altLang="en-US" sz="2800" dirty="0">
              <a:latin typeface="华文新魏" pitchFamily="2" charset="-122"/>
              <a:ea typeface="华文新魏" pitchFamily="2" charset="-122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cxnSp>
        <p:nvCxnSpPr>
          <p:cNvPr id="48" name="直接连接符 10"/>
          <p:cNvCxnSpPr>
            <a:cxnSpLocks noChangeShapeType="1"/>
          </p:cNvCxnSpPr>
          <p:nvPr/>
        </p:nvCxnSpPr>
        <p:spPr bwMode="auto">
          <a:xfrm flipV="1">
            <a:off x="592138" y="941388"/>
            <a:ext cx="7664450" cy="1588"/>
          </a:xfrm>
          <a:prstGeom prst="line">
            <a:avLst/>
          </a:prstGeom>
          <a:noFill/>
          <a:ln w="19050">
            <a:solidFill>
              <a:srgbClr val="FF0000"/>
            </a:solidFill>
            <a:round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00" name="文本框 99"/>
          <p:cNvSpPr txBox="1"/>
          <p:nvPr/>
        </p:nvSpPr>
        <p:spPr>
          <a:xfrm>
            <a:off x="176530" y="4395470"/>
            <a:ext cx="1760220" cy="52197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p>
            <a:pPr indent="0"/>
            <a:r>
              <a:rPr lang="en-US" altLang="zh-CN" sz="2800" b="0"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cell death </a:t>
            </a:r>
            <a:endParaRPr lang="en-US" altLang="zh-CN" sz="2800" b="0">
              <a:latin typeface="Times New Roman" panose="02020603050405020304" charset="0"/>
              <a:ea typeface="宋体" panose="02010600030101010101" pitchFamily="2" charset="-122"/>
              <a:cs typeface="Times New Roman" panose="02020603050405020304" charset="0"/>
            </a:endParaRPr>
          </a:p>
        </p:txBody>
      </p:sp>
      <p:sp>
        <p:nvSpPr>
          <p:cNvPr id="5" name="左大括号 4"/>
          <p:cNvSpPr/>
          <p:nvPr/>
        </p:nvSpPr>
        <p:spPr>
          <a:xfrm>
            <a:off x="1725930" y="2878455"/>
            <a:ext cx="337820" cy="3647440"/>
          </a:xfrm>
          <a:prstGeom prst="leftBrac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6" name="文本框 5"/>
          <p:cNvSpPr txBox="1"/>
          <p:nvPr/>
        </p:nvSpPr>
        <p:spPr>
          <a:xfrm>
            <a:off x="1805305" y="2830195"/>
            <a:ext cx="3233420" cy="82994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algn="ctr"/>
            <a:r>
              <a:rPr lang="zh-CN" altLang="en-US" sz="2400"/>
              <a:t>accidental cell death</a:t>
            </a:r>
            <a:endParaRPr lang="zh-CN" altLang="en-US" sz="2400"/>
          </a:p>
          <a:p>
            <a:pPr algn="ctr"/>
            <a:r>
              <a:rPr lang="zh-CN" altLang="en-US" sz="2400"/>
              <a:t> (ACD) </a:t>
            </a:r>
            <a:endParaRPr lang="zh-CN" altLang="en-US" sz="2400"/>
          </a:p>
        </p:txBody>
      </p:sp>
      <p:sp>
        <p:nvSpPr>
          <p:cNvPr id="7" name="文本框 6"/>
          <p:cNvSpPr txBox="1"/>
          <p:nvPr/>
        </p:nvSpPr>
        <p:spPr>
          <a:xfrm>
            <a:off x="1913573" y="4726305"/>
            <a:ext cx="2707640" cy="82994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p>
            <a:pPr algn="ctr"/>
            <a:r>
              <a:rPr lang="zh-CN" altLang="en-US" sz="2400">
                <a:sym typeface="+mn-ea"/>
              </a:rPr>
              <a:t>regulated cell death </a:t>
            </a:r>
            <a:endParaRPr lang="zh-CN" altLang="en-US" sz="2400">
              <a:sym typeface="+mn-ea"/>
            </a:endParaRPr>
          </a:p>
          <a:p>
            <a:pPr algn="ctr"/>
            <a:r>
              <a:rPr lang="zh-CN" altLang="en-US" sz="2400">
                <a:sym typeface="+mn-ea"/>
              </a:rPr>
              <a:t>(RCD)</a:t>
            </a:r>
            <a:endParaRPr lang="zh-CN" altLang="en-US" sz="2400">
              <a:sym typeface="+mn-ea"/>
            </a:endParaRPr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24790" y="981075"/>
            <a:ext cx="2301240" cy="548640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00660" y="1259205"/>
            <a:ext cx="8458200" cy="1432560"/>
          </a:xfrm>
          <a:prstGeom prst="rect">
            <a:avLst/>
          </a:prstGeom>
        </p:spPr>
      </p:pic>
      <p:sp>
        <p:nvSpPr>
          <p:cNvPr id="10" name="文本框 9"/>
          <p:cNvSpPr txBox="1"/>
          <p:nvPr/>
        </p:nvSpPr>
        <p:spPr>
          <a:xfrm>
            <a:off x="7014210" y="1223010"/>
            <a:ext cx="1136015" cy="36830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/>
              <a:t>IF: 25.617</a:t>
            </a:r>
            <a:endParaRPr lang="zh-CN" altLang="en-US"/>
          </a:p>
        </p:txBody>
      </p:sp>
      <p:sp>
        <p:nvSpPr>
          <p:cNvPr id="11" name="左大括号 10"/>
          <p:cNvSpPr/>
          <p:nvPr/>
        </p:nvSpPr>
        <p:spPr>
          <a:xfrm>
            <a:off x="4561205" y="3321050"/>
            <a:ext cx="292735" cy="3321685"/>
          </a:xfrm>
          <a:prstGeom prst="leftBrac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2" name="文本框 11"/>
          <p:cNvSpPr txBox="1"/>
          <p:nvPr/>
        </p:nvSpPr>
        <p:spPr>
          <a:xfrm>
            <a:off x="4793615" y="3237230"/>
            <a:ext cx="3357245" cy="344170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>
              <a:lnSpc>
                <a:spcPct val="110000"/>
              </a:lnSpc>
            </a:pPr>
            <a:r>
              <a:rPr lang="en-US" altLang="zh-CN"/>
              <a:t> apoptosis </a:t>
            </a:r>
            <a:endParaRPr lang="en-US" altLang="zh-CN"/>
          </a:p>
          <a:p>
            <a:pPr>
              <a:lnSpc>
                <a:spcPct val="110000"/>
              </a:lnSpc>
            </a:pPr>
            <a:r>
              <a:rPr lang="zh-CN" altLang="en-US"/>
              <a:t>necroptosis</a:t>
            </a:r>
            <a:endParaRPr lang="zh-CN" altLang="en-US"/>
          </a:p>
          <a:p>
            <a:pPr>
              <a:lnSpc>
                <a:spcPct val="110000"/>
              </a:lnSpc>
            </a:pPr>
            <a:r>
              <a:rPr lang="zh-CN" altLang="en-US"/>
              <a:t>pyroptosis</a:t>
            </a:r>
            <a:endParaRPr lang="zh-CN" altLang="en-US"/>
          </a:p>
          <a:p>
            <a:pPr>
              <a:lnSpc>
                <a:spcPct val="110000"/>
              </a:lnSpc>
            </a:pPr>
            <a:r>
              <a:rPr lang="zh-CN" altLang="en-US"/>
              <a:t>ferroptosis</a:t>
            </a:r>
            <a:endParaRPr lang="zh-CN" altLang="en-US"/>
          </a:p>
          <a:p>
            <a:pPr>
              <a:lnSpc>
                <a:spcPct val="110000"/>
              </a:lnSpc>
            </a:pPr>
            <a:r>
              <a:rPr lang="zh-CN" altLang="en-US"/>
              <a:t>entotic cell</a:t>
            </a:r>
            <a:r>
              <a:rPr lang="en-US" altLang="zh-CN"/>
              <a:t> </a:t>
            </a:r>
            <a:r>
              <a:rPr lang="zh-CN" altLang="en-US"/>
              <a:t>death</a:t>
            </a:r>
            <a:endParaRPr lang="zh-CN" altLang="en-US"/>
          </a:p>
          <a:p>
            <a:pPr>
              <a:lnSpc>
                <a:spcPct val="110000"/>
              </a:lnSpc>
            </a:pPr>
            <a:r>
              <a:rPr lang="zh-CN" altLang="en-US"/>
              <a:t>netotic cell death</a:t>
            </a:r>
            <a:endParaRPr lang="zh-CN" altLang="en-US"/>
          </a:p>
          <a:p>
            <a:pPr>
              <a:lnSpc>
                <a:spcPct val="110000"/>
              </a:lnSpc>
            </a:pPr>
            <a:r>
              <a:rPr lang="zh-CN" altLang="en-US"/>
              <a:t>parthanatos</a:t>
            </a:r>
            <a:endParaRPr lang="zh-CN" altLang="en-US"/>
          </a:p>
          <a:p>
            <a:pPr>
              <a:lnSpc>
                <a:spcPct val="110000"/>
              </a:lnSpc>
            </a:pPr>
            <a:r>
              <a:rPr lang="zh-CN" altLang="en-US"/>
              <a:t>lysosome-dependent cell death </a:t>
            </a:r>
            <a:endParaRPr lang="zh-CN" altLang="en-US"/>
          </a:p>
          <a:p>
            <a:pPr>
              <a:lnSpc>
                <a:spcPct val="110000"/>
              </a:lnSpc>
            </a:pPr>
            <a:r>
              <a:rPr lang="zh-CN" altLang="en-US"/>
              <a:t>autophagy-dependent cell death</a:t>
            </a:r>
            <a:endParaRPr lang="zh-CN" altLang="en-US"/>
          </a:p>
          <a:p>
            <a:pPr>
              <a:lnSpc>
                <a:spcPct val="110000"/>
              </a:lnSpc>
            </a:pPr>
            <a:r>
              <a:rPr lang="zh-CN" altLang="en-US"/>
              <a:t>alkaliptosis </a:t>
            </a:r>
            <a:endParaRPr lang="zh-CN" altLang="en-US"/>
          </a:p>
          <a:p>
            <a:pPr>
              <a:lnSpc>
                <a:spcPct val="110000"/>
              </a:lnSpc>
            </a:pPr>
            <a:r>
              <a:rPr lang="zh-CN" altLang="en-US"/>
              <a:t>oxeiptosis</a:t>
            </a:r>
            <a:endParaRPr lang="zh-CN" altLang="en-US"/>
          </a:p>
        </p:txBody>
      </p:sp>
      <p:sp>
        <p:nvSpPr>
          <p:cNvPr id="13" name="文本框 12"/>
          <p:cNvSpPr txBox="1"/>
          <p:nvPr/>
        </p:nvSpPr>
        <p:spPr>
          <a:xfrm>
            <a:off x="3395345" y="295275"/>
            <a:ext cx="2638425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zh-CN" sz="3600"/>
              <a:t>文献速递</a:t>
            </a:r>
            <a:endParaRPr lang="zh-CN" altLang="zh-CN" sz="360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cxnSp>
        <p:nvCxnSpPr>
          <p:cNvPr id="48" name="直接连接符 10"/>
          <p:cNvCxnSpPr>
            <a:cxnSpLocks noChangeShapeType="1"/>
          </p:cNvCxnSpPr>
          <p:nvPr/>
        </p:nvCxnSpPr>
        <p:spPr bwMode="auto">
          <a:xfrm flipV="1">
            <a:off x="592138" y="941388"/>
            <a:ext cx="7664450" cy="1588"/>
          </a:xfrm>
          <a:prstGeom prst="line">
            <a:avLst/>
          </a:prstGeom>
          <a:noFill/>
          <a:ln w="19050">
            <a:solidFill>
              <a:srgbClr val="FF0000"/>
            </a:solidFill>
            <a:round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10795" y="2321560"/>
            <a:ext cx="9142730" cy="3588385"/>
          </a:xfrm>
          <a:prstGeom prst="rect">
            <a:avLst/>
          </a:prstGeom>
        </p:spPr>
      </p:pic>
      <p:sp>
        <p:nvSpPr>
          <p:cNvPr id="2" name="文本框 1"/>
          <p:cNvSpPr txBox="1"/>
          <p:nvPr/>
        </p:nvSpPr>
        <p:spPr>
          <a:xfrm>
            <a:off x="0" y="328295"/>
            <a:ext cx="9143365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zh-CN" altLang="zh-CN" sz="3200"/>
              <a:t>细胞死亡的发展过程</a:t>
            </a:r>
            <a:endParaRPr lang="zh-CN" altLang="zh-CN" sz="3200"/>
          </a:p>
        </p:txBody>
      </p:sp>
      <p:sp>
        <p:nvSpPr>
          <p:cNvPr id="7" name="文本框 6"/>
          <p:cNvSpPr txBox="1"/>
          <p:nvPr/>
        </p:nvSpPr>
        <p:spPr>
          <a:xfrm>
            <a:off x="132080" y="1268095"/>
            <a:ext cx="9011285" cy="82994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en-US" altLang="zh-CN" sz="2400"/>
              <a:t>       </a:t>
            </a:r>
            <a:r>
              <a:rPr lang="zh-CN" altLang="en-US" sz="2400"/>
              <a:t>The scientific observation of regulated cell death (RCD)</a:t>
            </a:r>
            <a:r>
              <a:rPr lang="en-US" altLang="zh-CN" sz="2400"/>
              <a:t> </a:t>
            </a:r>
            <a:r>
              <a:rPr lang="zh-CN" altLang="en-US" sz="2400"/>
              <a:t>historically</a:t>
            </a:r>
            <a:r>
              <a:rPr lang="en-US" altLang="zh-CN" sz="2400"/>
              <a:t> </a:t>
            </a:r>
            <a:r>
              <a:rPr lang="zh-CN" altLang="en-US" sz="2400"/>
              <a:t>began in 1842 when Karl Vogt noticed dying cells in toads.</a:t>
            </a:r>
            <a:endParaRPr lang="zh-CN" altLang="en-US" sz="240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文本框 1"/>
          <p:cNvSpPr txBox="1"/>
          <p:nvPr/>
        </p:nvSpPr>
        <p:spPr>
          <a:xfrm>
            <a:off x="0" y="212090"/>
            <a:ext cx="9144635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zh-CN" altLang="zh-CN" sz="3200"/>
              <a:t>一</a:t>
            </a:r>
            <a:r>
              <a:rPr lang="zh-CN" altLang="zh-CN" sz="3600"/>
              <a:t>、</a:t>
            </a:r>
            <a:r>
              <a:rPr lang="en-US" altLang="zh-CN" sz="3600"/>
              <a:t>Apoptosis</a:t>
            </a:r>
            <a:endParaRPr lang="en-US" altLang="zh-CN" sz="3600"/>
          </a:p>
        </p:txBody>
      </p:sp>
      <p:cxnSp>
        <p:nvCxnSpPr>
          <p:cNvPr id="5" name="直接连接符 10"/>
          <p:cNvCxnSpPr>
            <a:cxnSpLocks noChangeShapeType="1"/>
          </p:cNvCxnSpPr>
          <p:nvPr/>
        </p:nvCxnSpPr>
        <p:spPr bwMode="auto">
          <a:xfrm flipV="1">
            <a:off x="592138" y="941388"/>
            <a:ext cx="7664450" cy="1588"/>
          </a:xfrm>
          <a:prstGeom prst="line">
            <a:avLst/>
          </a:prstGeom>
          <a:noFill/>
          <a:ln w="19050">
            <a:solidFill>
              <a:srgbClr val="FF0000"/>
            </a:solidFill>
            <a:round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6" name="文本框 5"/>
          <p:cNvSpPr txBox="1"/>
          <p:nvPr/>
        </p:nvSpPr>
        <p:spPr>
          <a:xfrm>
            <a:off x="412115" y="1011555"/>
            <a:ext cx="8599805" cy="175323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/>
              <a:t>(1)</a:t>
            </a:r>
            <a:r>
              <a:rPr lang="zh-CN" altLang="zh-CN"/>
              <a:t>凋亡</a:t>
            </a:r>
            <a:r>
              <a:rPr lang="en-US" altLang="zh-CN"/>
              <a:t> </a:t>
            </a:r>
            <a:r>
              <a:rPr lang="zh-CN" altLang="en-US"/>
              <a:t>的形态学特征</a:t>
            </a:r>
            <a:endParaRPr lang="zh-CN" altLang="en-US"/>
          </a:p>
          <a:p>
            <a:r>
              <a:rPr lang="en-US" altLang="zh-CN"/>
              <a:t>            </a:t>
            </a:r>
            <a:r>
              <a:rPr lang="zh-CN" altLang="en-US"/>
              <a:t>细胞体积缩小，连接消失，与周围的细胞脱离，然后是细胞质密度增加，线粒体膜电位消失，通透性改变，核质浓缩，核膜核仁破碎，DNA降解成为约180bp-200bp片段；胞膜有小泡状形成，膜内侧磷脂酰丝氨酸外翻到膜表面，胞膜结构仍然完整，最终可将凋亡细胞遗骸分割包裹为几个凋亡小体，</a:t>
            </a:r>
            <a:r>
              <a:rPr lang="zh-CN" altLang="en-US">
                <a:solidFill>
                  <a:srgbClr val="FF0000"/>
                </a:solidFill>
              </a:rPr>
              <a:t>无内容物外溢，因此不引起周围的炎症反应</a:t>
            </a:r>
            <a:r>
              <a:rPr lang="zh-CN" altLang="en-US"/>
              <a:t>，凋亡小体可迅速被周围专职或非专职吞噬细胞吞噬。</a:t>
            </a:r>
            <a:endParaRPr lang="zh-CN" altLang="en-US"/>
          </a:p>
        </p:txBody>
      </p:sp>
      <p:pic>
        <p:nvPicPr>
          <p:cNvPr id="3" name="图片 -2147482589" descr="IMG_256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050915" y="4509135"/>
            <a:ext cx="2648585" cy="20955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4" name="图片 -2147482606" descr="IMG_25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0990" y="3195955"/>
            <a:ext cx="2645410" cy="313499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7" name="图片 -2147482605" descr="IMG_25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12135" y="3098165"/>
            <a:ext cx="2880995" cy="333121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8" name="图片 -214748259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36335" y="2833370"/>
            <a:ext cx="2298700" cy="1550035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文本框 1"/>
          <p:cNvSpPr txBox="1"/>
          <p:nvPr/>
        </p:nvSpPr>
        <p:spPr>
          <a:xfrm>
            <a:off x="0" y="212090"/>
            <a:ext cx="9144635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zh-CN" altLang="zh-CN" sz="3200"/>
              <a:t>一</a:t>
            </a:r>
            <a:r>
              <a:rPr lang="zh-CN" altLang="zh-CN" sz="3600"/>
              <a:t>、</a:t>
            </a:r>
            <a:r>
              <a:rPr lang="en-US" altLang="zh-CN" sz="3600"/>
              <a:t>Apoptosis</a:t>
            </a:r>
            <a:endParaRPr lang="en-US" altLang="zh-CN" sz="3600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7315" y="1338580"/>
            <a:ext cx="8904605" cy="5199380"/>
          </a:xfrm>
          <a:prstGeom prst="rect">
            <a:avLst/>
          </a:prstGeom>
        </p:spPr>
      </p:pic>
      <p:cxnSp>
        <p:nvCxnSpPr>
          <p:cNvPr id="5" name="直接连接符 10"/>
          <p:cNvCxnSpPr>
            <a:cxnSpLocks noChangeShapeType="1"/>
          </p:cNvCxnSpPr>
          <p:nvPr/>
        </p:nvCxnSpPr>
        <p:spPr bwMode="auto">
          <a:xfrm flipV="1">
            <a:off x="592138" y="941388"/>
            <a:ext cx="7664450" cy="1588"/>
          </a:xfrm>
          <a:prstGeom prst="line">
            <a:avLst/>
          </a:prstGeom>
          <a:noFill/>
          <a:ln w="19050">
            <a:solidFill>
              <a:srgbClr val="FF0000"/>
            </a:solidFill>
            <a:round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6" name="文本框 5"/>
          <p:cNvSpPr txBox="1"/>
          <p:nvPr/>
        </p:nvSpPr>
        <p:spPr>
          <a:xfrm>
            <a:off x="412750" y="971550"/>
            <a:ext cx="318071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/>
              <a:t>(2)</a:t>
            </a:r>
            <a:r>
              <a:rPr lang="zh-CN" altLang="en-US"/>
              <a:t>凋亡通路</a:t>
            </a:r>
            <a:endParaRPr lang="zh-CN" alt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3" name="图片 -2147482608" descr="IMG_256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08915" y="1517650"/>
            <a:ext cx="8697595" cy="4753610"/>
          </a:xfrm>
          <a:prstGeom prst="rect">
            <a:avLst/>
          </a:prstGeom>
          <a:noFill/>
          <a:ln w="9525">
            <a:noFill/>
          </a:ln>
        </p:spPr>
      </p:pic>
      <p:cxnSp>
        <p:nvCxnSpPr>
          <p:cNvPr id="6" name="直接连接符 10"/>
          <p:cNvCxnSpPr>
            <a:cxnSpLocks noChangeShapeType="1"/>
          </p:cNvCxnSpPr>
          <p:nvPr/>
        </p:nvCxnSpPr>
        <p:spPr bwMode="auto">
          <a:xfrm flipV="1">
            <a:off x="592138" y="941388"/>
            <a:ext cx="7664450" cy="1588"/>
          </a:xfrm>
          <a:prstGeom prst="line">
            <a:avLst/>
          </a:prstGeom>
          <a:noFill/>
          <a:ln w="19050">
            <a:solidFill>
              <a:srgbClr val="FF0000"/>
            </a:solidFill>
            <a:round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8" name="文本框 7"/>
          <p:cNvSpPr txBox="1"/>
          <p:nvPr/>
        </p:nvSpPr>
        <p:spPr>
          <a:xfrm>
            <a:off x="412115" y="1011555"/>
            <a:ext cx="42989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/>
              <a:t>(2)</a:t>
            </a:r>
            <a:endParaRPr lang="en-US" altLang="zh-CN"/>
          </a:p>
        </p:txBody>
      </p:sp>
      <p:sp>
        <p:nvSpPr>
          <p:cNvPr id="9" name="文本框 8"/>
          <p:cNvSpPr txBox="1"/>
          <p:nvPr/>
        </p:nvSpPr>
        <p:spPr>
          <a:xfrm>
            <a:off x="0" y="212090"/>
            <a:ext cx="9144635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zh-CN" altLang="zh-CN" sz="3200"/>
              <a:t>一</a:t>
            </a:r>
            <a:r>
              <a:rPr lang="zh-CN" altLang="zh-CN" sz="3600"/>
              <a:t>、</a:t>
            </a:r>
            <a:r>
              <a:rPr lang="en-US" altLang="zh-CN" sz="3600"/>
              <a:t>Apoptosis</a:t>
            </a:r>
            <a:endParaRPr lang="en-US" altLang="zh-CN" sz="3600"/>
          </a:p>
        </p:txBody>
      </p:sp>
      <p:sp>
        <p:nvSpPr>
          <p:cNvPr id="2" name="文本框 1"/>
          <p:cNvSpPr txBox="1"/>
          <p:nvPr/>
        </p:nvSpPr>
        <p:spPr>
          <a:xfrm>
            <a:off x="805815" y="1017270"/>
            <a:ext cx="5911850" cy="36830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/>
              <a:t>线粒体途径和内质网应激途径</a:t>
            </a:r>
            <a:endParaRPr lang="zh-CN" alt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文本框 1"/>
          <p:cNvSpPr txBox="1"/>
          <p:nvPr/>
        </p:nvSpPr>
        <p:spPr>
          <a:xfrm>
            <a:off x="0" y="212090"/>
            <a:ext cx="9144635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zh-CN" altLang="zh-CN" sz="3200"/>
              <a:t>二</a:t>
            </a:r>
            <a:r>
              <a:rPr lang="zh-CN" altLang="zh-CN" sz="3600"/>
              <a:t>、</a:t>
            </a:r>
            <a:r>
              <a:rPr lang="en-US" altLang="zh-CN" sz="3600"/>
              <a:t>Necroptosis</a:t>
            </a:r>
            <a:endParaRPr lang="en-US" altLang="zh-CN" sz="3600"/>
          </a:p>
        </p:txBody>
      </p:sp>
      <p:cxnSp>
        <p:nvCxnSpPr>
          <p:cNvPr id="5" name="直接连接符 10"/>
          <p:cNvCxnSpPr>
            <a:cxnSpLocks noChangeShapeType="1"/>
          </p:cNvCxnSpPr>
          <p:nvPr/>
        </p:nvCxnSpPr>
        <p:spPr bwMode="auto">
          <a:xfrm flipV="1">
            <a:off x="592138" y="941388"/>
            <a:ext cx="7664450" cy="1588"/>
          </a:xfrm>
          <a:prstGeom prst="line">
            <a:avLst/>
          </a:prstGeom>
          <a:noFill/>
          <a:ln w="19050">
            <a:solidFill>
              <a:srgbClr val="FF0000"/>
            </a:solidFill>
            <a:round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6" name="文本框 5"/>
          <p:cNvSpPr txBox="1"/>
          <p:nvPr/>
        </p:nvSpPr>
        <p:spPr>
          <a:xfrm>
            <a:off x="412115" y="1011555"/>
            <a:ext cx="8599805" cy="119888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/>
              <a:t>(1)</a:t>
            </a:r>
            <a:r>
              <a:rPr lang="zh-CN" altLang="en-US"/>
              <a:t>坏死性凋亡的形态学特征</a:t>
            </a:r>
            <a:endParaRPr lang="zh-CN" altLang="en-US"/>
          </a:p>
          <a:p>
            <a:r>
              <a:rPr lang="en-US" altLang="zh-CN"/>
              <a:t>         </a:t>
            </a:r>
            <a:r>
              <a:rPr lang="zh-CN" altLang="en-US"/>
              <a:t>表现出明显的坏死特征，包括细胞变圆，胞质肿胀，细胞器膨大，但染色质不凝结，最终细胞膜破裂，细胞内容物流出，细胞死亡。 电镜下，则可以看到溶酶体破裂，其他细胞器变形扭曲，细胞核发生一部分的超微结构改变,染色质溶解等。</a:t>
            </a:r>
            <a:endParaRPr lang="zh-CN" altLang="en-US"/>
          </a:p>
        </p:txBody>
      </p:sp>
      <p:pic>
        <p:nvPicPr>
          <p:cNvPr id="3" name="图片 -2147482587" descr="IMG_256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10800000">
            <a:off x="3173095" y="2210435"/>
            <a:ext cx="2875915" cy="189293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4" name="图片 -214748258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3355" y="2145665"/>
            <a:ext cx="2752090" cy="422338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7" name="图片 -2147482595" descr="IMG_25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96025" y="2145665"/>
            <a:ext cx="2786380" cy="422338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8" name="图片 -214748258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99435" y="4187825"/>
            <a:ext cx="3022600" cy="233299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cxnSp>
        <p:nvCxnSpPr>
          <p:cNvPr id="5" name="直接连接符 10"/>
          <p:cNvCxnSpPr>
            <a:cxnSpLocks noChangeShapeType="1"/>
          </p:cNvCxnSpPr>
          <p:nvPr/>
        </p:nvCxnSpPr>
        <p:spPr bwMode="auto">
          <a:xfrm flipV="1">
            <a:off x="592138" y="941388"/>
            <a:ext cx="7664450" cy="1588"/>
          </a:xfrm>
          <a:prstGeom prst="line">
            <a:avLst/>
          </a:prstGeom>
          <a:noFill/>
          <a:ln w="19050">
            <a:solidFill>
              <a:srgbClr val="FF0000"/>
            </a:solidFill>
            <a:round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6" name="文本框 5"/>
          <p:cNvSpPr txBox="1"/>
          <p:nvPr/>
        </p:nvSpPr>
        <p:spPr>
          <a:xfrm>
            <a:off x="412750" y="971550"/>
            <a:ext cx="318071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/>
              <a:t>(1)</a:t>
            </a:r>
            <a:r>
              <a:rPr lang="zh-CN" altLang="en-US"/>
              <a:t>坏死性凋亡通路</a:t>
            </a:r>
            <a:endParaRPr lang="zh-CN" altLang="en-US"/>
          </a:p>
        </p:txBody>
      </p:sp>
      <p:sp>
        <p:nvSpPr>
          <p:cNvPr id="3" name="文本框 2"/>
          <p:cNvSpPr txBox="1"/>
          <p:nvPr/>
        </p:nvSpPr>
        <p:spPr>
          <a:xfrm>
            <a:off x="0" y="212090"/>
            <a:ext cx="9144635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zh-CN" altLang="zh-CN" sz="3200"/>
              <a:t>二</a:t>
            </a:r>
            <a:r>
              <a:rPr lang="zh-CN" altLang="zh-CN" sz="3600"/>
              <a:t>、</a:t>
            </a:r>
            <a:r>
              <a:rPr lang="en-US" altLang="zh-CN" sz="3600"/>
              <a:t>Necroptosis</a:t>
            </a:r>
            <a:endParaRPr lang="en-US" altLang="zh-CN" sz="3600"/>
          </a:p>
        </p:txBody>
      </p:sp>
      <p:pic>
        <p:nvPicPr>
          <p:cNvPr id="2" name="图片 2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38735" y="1744345"/>
            <a:ext cx="4137660" cy="444119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4" name="图片 -214748261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43020" y="1358265"/>
            <a:ext cx="5300980" cy="4906645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cxnSp>
        <p:nvCxnSpPr>
          <p:cNvPr id="5" name="直接连接符 10"/>
          <p:cNvCxnSpPr>
            <a:cxnSpLocks noChangeShapeType="1"/>
          </p:cNvCxnSpPr>
          <p:nvPr/>
        </p:nvCxnSpPr>
        <p:spPr bwMode="auto">
          <a:xfrm flipV="1">
            <a:off x="592138" y="941388"/>
            <a:ext cx="7664450" cy="1588"/>
          </a:xfrm>
          <a:prstGeom prst="line">
            <a:avLst/>
          </a:prstGeom>
          <a:noFill/>
          <a:ln w="19050">
            <a:solidFill>
              <a:srgbClr val="FF0000"/>
            </a:solidFill>
            <a:round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3" name="文本框 2"/>
          <p:cNvSpPr txBox="1"/>
          <p:nvPr/>
        </p:nvSpPr>
        <p:spPr>
          <a:xfrm>
            <a:off x="0" y="212090"/>
            <a:ext cx="9144635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zh-CN" altLang="zh-CN" sz="3200"/>
              <a:t>二</a:t>
            </a:r>
            <a:r>
              <a:rPr lang="zh-CN" altLang="zh-CN" sz="3600"/>
              <a:t>、</a:t>
            </a:r>
            <a:r>
              <a:rPr lang="en-US" altLang="zh-CN" sz="3600"/>
              <a:t>Necroptosis</a:t>
            </a:r>
            <a:endParaRPr lang="en-US" altLang="zh-CN" sz="3600"/>
          </a:p>
        </p:txBody>
      </p:sp>
      <p:sp>
        <p:nvSpPr>
          <p:cNvPr id="4" name="文本框 3"/>
          <p:cNvSpPr txBox="1"/>
          <p:nvPr/>
        </p:nvSpPr>
        <p:spPr>
          <a:xfrm>
            <a:off x="208280" y="1084580"/>
            <a:ext cx="8728710" cy="267652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p>
            <a:pPr algn="l">
              <a:buClrTx/>
              <a:buSzTx/>
              <a:buFontTx/>
            </a:pPr>
            <a:r>
              <a:rPr lang="en-US" altLang="zh-CN" sz="2400" b="0">
                <a:latin typeface="Calibri" panose="020F0502020204030204" charset="0"/>
                <a:ea typeface="宋体" panose="02010600030101010101" pitchFamily="2" charset="-122"/>
              </a:rPr>
              <a:t>（2）坏死性凋亡和肿瘤免疫</a:t>
            </a:r>
            <a:endParaRPr lang="en-US" altLang="zh-CN" sz="2400" b="0">
              <a:latin typeface="Calibri" panose="020F0502020204030204" charset="0"/>
              <a:ea typeface="宋体" panose="02010600030101010101" pitchFamily="2" charset="-122"/>
            </a:endParaRPr>
          </a:p>
          <a:p>
            <a:pPr algn="l">
              <a:buClrTx/>
              <a:buSzTx/>
              <a:buFontTx/>
            </a:pPr>
            <a:r>
              <a:rPr lang="en-US" altLang="zh-CN" sz="2400">
                <a:latin typeface="Calibri" panose="020F0502020204030204" charset="0"/>
                <a:ea typeface="宋体" panose="02010600030101010101" pitchFamily="2" charset="-122"/>
              </a:rPr>
              <a:t>        坏死的肿瘤细胞会释放出高水平的钾离子，它同时抑制CD4+和CD8+T细胞的活性，导致黑色素瘤的抗肿瘤免疫阻断。类似地，胰腺导管腺癌(PDAC)细胞中坏死通路的激活CXCR2-SAP130-Mincle依赖的旁分泌方式，创造了免疫抑制肿瘤微环境。慢性自发性坏死性凋亡可抑制某些类型癌症的抗肿瘤免疫，从而促进肿瘤的发展。</a:t>
            </a:r>
            <a:endParaRPr lang="en-US" altLang="zh-CN" sz="2400">
              <a:latin typeface="Calibri" panose="020F0502020204030204" charset="0"/>
              <a:ea typeface="宋体" panose="02010600030101010101" pitchFamily="2" charset="-122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271780" y="3831590"/>
            <a:ext cx="8616950" cy="230695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p>
            <a:pPr indent="0"/>
            <a:r>
              <a:rPr lang="zh-CN" sz="2400" b="0">
                <a:latin typeface="Calibri" panose="020F0502020204030204" charset="0"/>
                <a:ea typeface="宋体" panose="02010600030101010101" pitchFamily="2" charset="-122"/>
              </a:rPr>
              <a:t>（</a:t>
            </a:r>
            <a:r>
              <a:rPr lang="en-US" altLang="zh-CN" sz="2400" b="0">
                <a:latin typeface="Calibri" panose="020F0502020204030204" charset="0"/>
                <a:ea typeface="宋体" panose="02010600030101010101" pitchFamily="2" charset="-122"/>
              </a:rPr>
              <a:t>3</a:t>
            </a:r>
            <a:r>
              <a:rPr lang="zh-CN" sz="2400" b="0">
                <a:latin typeface="Calibri" panose="020F0502020204030204" charset="0"/>
                <a:ea typeface="宋体" panose="02010600030101010101" pitchFamily="2" charset="-122"/>
              </a:rPr>
              <a:t>）坏死性凋亡和转移</a:t>
            </a:r>
            <a:endParaRPr lang="zh-CN" sz="2400" b="0">
              <a:latin typeface="Calibri" panose="020F0502020204030204" charset="0"/>
              <a:ea typeface="宋体" panose="02010600030101010101" pitchFamily="2" charset="-122"/>
            </a:endParaRPr>
          </a:p>
          <a:p>
            <a:pPr indent="0"/>
            <a:r>
              <a:rPr lang="en-US" altLang="zh-CN" sz="2400" b="0">
                <a:latin typeface="Calibri" panose="020F0502020204030204" charset="0"/>
                <a:ea typeface="宋体" panose="02010600030101010101" pitchFamily="2" charset="-122"/>
              </a:rPr>
              <a:t>       </a:t>
            </a:r>
            <a:r>
              <a:rPr lang="zh-CN" altLang="en-US" sz="2400" b="0">
                <a:latin typeface="Calibri" panose="020F0502020204030204" charset="0"/>
                <a:ea typeface="宋体" panose="02010600030101010101" pitchFamily="2" charset="-122"/>
              </a:rPr>
              <a:t>在小鼠乳腺肿瘤中，MLKL的缺失阻断了坏死性凋亡，显著减少了乳腺癌细胞的肺转移。这种转移能力的降低不是由于细胞迁移中的自主缺陷，因为与野生型细胞混合或静脉注射MLKL缺失的细胞并没有受损，这表明坏死肿瘤微环境促进了肿瘤细胞的转移。</a:t>
            </a:r>
            <a:endParaRPr lang="zh-CN" altLang="en-US" sz="2400" b="0">
              <a:latin typeface="Calibri" panose="020F050202020403020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00" name="文本框 99"/>
          <p:cNvSpPr txBox="1"/>
          <p:nvPr/>
        </p:nvSpPr>
        <p:spPr>
          <a:xfrm>
            <a:off x="361950" y="1294130"/>
            <a:ext cx="8420100" cy="224536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p>
            <a:pPr indent="0"/>
            <a:r>
              <a:rPr lang="en-US" altLang="zh-CN" sz="2000" b="0">
                <a:latin typeface="Calibri" panose="020F0502020204030204" charset="0"/>
                <a:ea typeface="宋体" panose="02010600030101010101" pitchFamily="2" charset="-122"/>
              </a:rPr>
              <a:t>          </a:t>
            </a:r>
            <a:r>
              <a:rPr lang="zh-CN" sz="2000" b="0">
                <a:latin typeface="Calibri" panose="020F0502020204030204" charset="0"/>
                <a:ea typeface="宋体" panose="02010600030101010101" pitchFamily="2" charset="-122"/>
              </a:rPr>
              <a:t>与凋亡细胞死亡不同，凋亡细胞中死亡的细胞被有效地去除，而不破坏质膜，而坏死细胞的死亡会导致细胞膜</a:t>
            </a:r>
            <a:r>
              <a:rPr lang="zh-CN" sz="2000" b="0">
                <a:latin typeface="Calibri" panose="020F0502020204030204" charset="0"/>
                <a:ea typeface="宋体" panose="02010600030101010101" pitchFamily="2" charset="-122"/>
                <a:cs typeface="Times New Roman" panose="02020603050405020304" charset="0"/>
              </a:rPr>
              <a:t>“渗漏”并紧接着释放细胞内成分。各种细胞表面蛋白的裂解，如</a:t>
            </a:r>
            <a:r>
              <a:rPr lang="en-US" sz="2000" b="0">
                <a:latin typeface="Calibri" panose="020F0502020204030204" charset="0"/>
                <a:ea typeface="宋体" panose="02010600030101010101" pitchFamily="2" charset="-122"/>
              </a:rPr>
              <a:t>E-</a:t>
            </a:r>
            <a:r>
              <a:rPr lang="zh-CN" sz="2000" b="0">
                <a:latin typeface="Calibri" panose="020F0502020204030204" charset="0"/>
                <a:ea typeface="宋体" panose="02010600030101010101" pitchFamily="2" charset="-122"/>
              </a:rPr>
              <a:t>钙粘蛋白，促转移作用至关重要。</a:t>
            </a:r>
            <a:endParaRPr lang="zh-CN" sz="2000" b="0">
              <a:latin typeface="Calibri" panose="020F0502020204030204" charset="0"/>
              <a:ea typeface="宋体" panose="02010600030101010101" pitchFamily="2" charset="-122"/>
            </a:endParaRPr>
          </a:p>
          <a:p>
            <a:pPr indent="0"/>
            <a:r>
              <a:rPr lang="en-US" altLang="zh-CN" sz="2000" b="0">
                <a:latin typeface="Calibri" panose="020F0502020204030204" charset="0"/>
                <a:ea typeface="宋体" panose="02010600030101010101" pitchFamily="2" charset="-122"/>
              </a:rPr>
              <a:t>          </a:t>
            </a:r>
            <a:r>
              <a:rPr lang="zh-CN" sz="2000" b="0">
                <a:latin typeface="Calibri" panose="020F0502020204030204" charset="0"/>
                <a:ea typeface="宋体" panose="02010600030101010101" pitchFamily="2" charset="-122"/>
              </a:rPr>
              <a:t>在B16-F10黑色素瘤转移模型中，除了肿瘤细胞的坏死性凋亡外，内皮细胞的坏死性凋亡也被认为可以促进肿瘤细胞的外渗和转移。在机制上，肿瘤细胞来源的淀粉样前体蛋白(APP)吸引死亡受体6(DR6)，激活内皮细胞坏死性凋亡，从而促进循环肿瘤细胞(ctc)的外渗。</a:t>
            </a:r>
            <a:endParaRPr lang="zh-CN" sz="2000" b="0">
              <a:latin typeface="Calibri" panose="020F0502020204030204" charset="0"/>
              <a:ea typeface="宋体" panose="02010600030101010101" pitchFamily="2" charset="-122"/>
            </a:endParaRPr>
          </a:p>
        </p:txBody>
      </p:sp>
      <p:cxnSp>
        <p:nvCxnSpPr>
          <p:cNvPr id="5" name="直接连接符 10"/>
          <p:cNvCxnSpPr>
            <a:cxnSpLocks noChangeShapeType="1"/>
          </p:cNvCxnSpPr>
          <p:nvPr/>
        </p:nvCxnSpPr>
        <p:spPr bwMode="auto">
          <a:xfrm flipV="1">
            <a:off x="592138" y="941388"/>
            <a:ext cx="7664450" cy="1588"/>
          </a:xfrm>
          <a:prstGeom prst="line">
            <a:avLst/>
          </a:prstGeom>
          <a:noFill/>
          <a:ln w="19050">
            <a:solidFill>
              <a:srgbClr val="FF0000"/>
            </a:solidFill>
            <a:round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4" name="文本框 3"/>
          <p:cNvSpPr txBox="1"/>
          <p:nvPr/>
        </p:nvSpPr>
        <p:spPr>
          <a:xfrm>
            <a:off x="0" y="212090"/>
            <a:ext cx="9144635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zh-CN" altLang="zh-CN" sz="3200"/>
              <a:t>二</a:t>
            </a:r>
            <a:r>
              <a:rPr lang="zh-CN" altLang="zh-CN" sz="3600"/>
              <a:t>、</a:t>
            </a:r>
            <a:r>
              <a:rPr lang="en-US" altLang="zh-CN" sz="3600"/>
              <a:t>Necroptosis</a:t>
            </a:r>
            <a:endParaRPr lang="en-US" altLang="zh-CN" sz="3600"/>
          </a:p>
        </p:txBody>
      </p:sp>
      <p:pic>
        <p:nvPicPr>
          <p:cNvPr id="2" name="图片 -2147482623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1459230" y="3665855"/>
            <a:ext cx="6633210" cy="2799715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cxnSp>
        <p:nvCxnSpPr>
          <p:cNvPr id="5" name="直接连接符 10"/>
          <p:cNvCxnSpPr>
            <a:cxnSpLocks noChangeShapeType="1"/>
          </p:cNvCxnSpPr>
          <p:nvPr/>
        </p:nvCxnSpPr>
        <p:spPr bwMode="auto">
          <a:xfrm flipV="1">
            <a:off x="592138" y="941388"/>
            <a:ext cx="7664450" cy="1588"/>
          </a:xfrm>
          <a:prstGeom prst="line">
            <a:avLst/>
          </a:prstGeom>
          <a:noFill/>
          <a:ln w="19050">
            <a:solidFill>
              <a:srgbClr val="FF0000"/>
            </a:solidFill>
            <a:round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4" name="文本框 3"/>
          <p:cNvSpPr txBox="1"/>
          <p:nvPr/>
        </p:nvSpPr>
        <p:spPr>
          <a:xfrm>
            <a:off x="0" y="212090"/>
            <a:ext cx="9144635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zh-CN" altLang="zh-CN" sz="3600"/>
              <a:t>三、</a:t>
            </a:r>
            <a:r>
              <a:rPr lang="zh-CN" sz="3600">
                <a:ea typeface="宋体" panose="02010600030101010101" pitchFamily="2" charset="-122"/>
                <a:sym typeface="+mn-ea"/>
              </a:rPr>
              <a:t>未解决的问题</a:t>
            </a:r>
            <a:endParaRPr lang="en-US" altLang="zh-CN" sz="3600"/>
          </a:p>
        </p:txBody>
      </p:sp>
      <p:sp>
        <p:nvSpPr>
          <p:cNvPr id="6" name="文本框 5"/>
          <p:cNvSpPr txBox="1"/>
          <p:nvPr/>
        </p:nvSpPr>
        <p:spPr>
          <a:xfrm>
            <a:off x="397510" y="1483360"/>
            <a:ext cx="7729220" cy="46037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p>
            <a:r>
              <a:rPr lang="en-US" sz="2400">
                <a:latin typeface="Calibri" panose="020F0502020204030204" charset="0"/>
                <a:ea typeface="宋体" panose="02010600030101010101" pitchFamily="2" charset="-122"/>
                <a:sym typeface="+mn-ea"/>
              </a:rPr>
              <a:t>1.</a:t>
            </a:r>
            <a:r>
              <a:rPr lang="zh-CN" sz="2400">
                <a:latin typeface="Calibri" panose="020F0502020204030204" charset="0"/>
                <a:ea typeface="宋体" panose="02010600030101010101" pitchFamily="2" charset="-122"/>
                <a:sym typeface="+mn-ea"/>
              </a:rPr>
              <a:t>坏死性凋亡在肿瘤的发生和进展中的重要作用是什么？</a:t>
            </a:r>
            <a:endParaRPr lang="zh-CN" altLang="en-US" sz="2400">
              <a:latin typeface="Calibri" panose="020F0502020204030204" charset="0"/>
              <a:ea typeface="宋体" panose="02010600030101010101" pitchFamily="2" charset="-122"/>
              <a:sym typeface="+mn-ea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433705" y="2590165"/>
            <a:ext cx="8129270" cy="46037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p>
            <a:pPr indent="0"/>
            <a:r>
              <a:rPr lang="en-US" sz="2400" b="0">
                <a:latin typeface="Calibri" panose="020F0502020204030204" charset="0"/>
                <a:ea typeface="宋体" panose="02010600030101010101" pitchFamily="2" charset="-122"/>
              </a:rPr>
              <a:t>2.</a:t>
            </a:r>
            <a:r>
              <a:rPr lang="zh-CN" sz="2400" b="0">
                <a:latin typeface="Calibri" panose="020F0502020204030204" charset="0"/>
                <a:ea typeface="宋体" panose="02010600030101010101" pitchFamily="2" charset="-122"/>
              </a:rPr>
              <a:t>除了坏死性凋亡外，什么类型的细胞死亡会导致肿瘤坏死？</a:t>
            </a:r>
            <a:endParaRPr lang="zh-CN" altLang="en-US" sz="2400" b="0">
              <a:latin typeface="Calibri" panose="020F0502020204030204" charset="0"/>
              <a:ea typeface="宋体" panose="02010600030101010101" pitchFamily="2" charset="-122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411480" y="3557905"/>
            <a:ext cx="8129270" cy="82994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p>
            <a:pPr indent="0"/>
            <a:r>
              <a:rPr lang="en-US" sz="2400" b="0">
                <a:latin typeface="Calibri" panose="020F0502020204030204" charset="0"/>
                <a:ea typeface="宋体" panose="02010600030101010101" pitchFamily="2" charset="-122"/>
              </a:rPr>
              <a:t>3.</a:t>
            </a:r>
            <a:r>
              <a:rPr lang="zh-CN" sz="2400">
                <a:latin typeface="Calibri" panose="020F0502020204030204" charset="0"/>
                <a:ea typeface="宋体" panose="02010600030101010101" pitchFamily="2" charset="-122"/>
                <a:sym typeface="+mn-ea"/>
              </a:rPr>
              <a:t>坏死性凋亡</a:t>
            </a:r>
            <a:r>
              <a:rPr lang="zh-CN" sz="2400" b="0">
                <a:latin typeface="Calibri" panose="020F0502020204030204" charset="0"/>
                <a:ea typeface="宋体" panose="02010600030101010101" pitchFamily="2" charset="-122"/>
              </a:rPr>
              <a:t>途径的单个成分的独立功能是否对肿瘤的发展至关重要？</a:t>
            </a:r>
            <a:endParaRPr lang="zh-CN" altLang="en-US" sz="2400" b="0">
              <a:latin typeface="Calibri" panose="020F050202020403020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</p:sld>
</file>

<file path=ppt/tags/tag1.xml><?xml version="1.0" encoding="utf-8"?>
<p:tagLst xmlns:p="http://schemas.openxmlformats.org/presentationml/2006/main">
  <p:tag name="KSO_WM_UNIT_PLACING_PICTURE_USER_VIEWPORT" val="{&quot;height&quot;:5285,&quot;width&quot;:8301}"/>
</p:tagLst>
</file>

<file path=ppt/tags/tag2.xml><?xml version="1.0" encoding="utf-8"?>
<p:tagLst xmlns:p="http://schemas.openxmlformats.org/presentationml/2006/main">
  <p:tag name="COMMONDATA" val="eyJoZGlkIjoiNjRjODE4ZDA2YmNhNTc1YWFmZGFlYzZlNTgyM2M1NmEifQ=="/>
</p:tagLst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微软雅黑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微软雅黑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1524</Words>
  <Application>WPS 演示</Application>
  <PresentationFormat>宽屏</PresentationFormat>
  <Paragraphs>78</Paragraphs>
  <Slides>11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8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11</vt:i4>
      </vt:variant>
    </vt:vector>
  </HeadingPairs>
  <TitlesOfParts>
    <vt:vector size="20" baseType="lpstr">
      <vt:lpstr>Arial</vt:lpstr>
      <vt:lpstr>宋体</vt:lpstr>
      <vt:lpstr>Wingdings</vt:lpstr>
      <vt:lpstr>微软雅黑</vt:lpstr>
      <vt:lpstr>华文新魏</vt:lpstr>
      <vt:lpstr>Times New Roman</vt:lpstr>
      <vt:lpstr>Calibri</vt:lpstr>
      <vt:lpstr>Arial Unicode MS</vt:lpstr>
      <vt:lpstr>Office 主题</vt:lpstr>
      <vt:lpstr>细胞死亡的分子机制 --凋亡及坏死性凋亡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>精气神</cp:lastModifiedBy>
  <cp:revision>78</cp:revision>
  <dcterms:created xsi:type="dcterms:W3CDTF">2022-02-07T01:58:00Z</dcterms:created>
  <dcterms:modified xsi:type="dcterms:W3CDTF">2022-05-07T03:20:16Z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B11C737A1AF44911B60849DE92B23221</vt:lpwstr>
  </property>
  <property fmtid="{D5CDD505-2E9C-101B-9397-08002B2CF9AE}" pid="3" name="KSOProductBuildVer">
    <vt:lpwstr>2052-11.1.0.11636</vt:lpwstr>
  </property>
</Properties>
</file>